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2" r:id="rId2"/>
  </p:sldMasterIdLst>
  <p:notesMasterIdLst>
    <p:notesMasterId r:id="rId40"/>
  </p:notesMasterIdLst>
  <p:handoutMasterIdLst>
    <p:handoutMasterId r:id="rId41"/>
  </p:handoutMasterIdLst>
  <p:sldIdLst>
    <p:sldId id="522" r:id="rId3"/>
    <p:sldId id="603" r:id="rId4"/>
    <p:sldId id="581" r:id="rId5"/>
    <p:sldId id="606" r:id="rId6"/>
    <p:sldId id="608" r:id="rId7"/>
    <p:sldId id="604" r:id="rId8"/>
    <p:sldId id="619" r:id="rId9"/>
    <p:sldId id="652" r:id="rId10"/>
    <p:sldId id="367" r:id="rId11"/>
    <p:sldId id="615" r:id="rId12"/>
    <p:sldId id="614" r:id="rId13"/>
    <p:sldId id="613" r:id="rId14"/>
    <p:sldId id="612" r:id="rId15"/>
    <p:sldId id="611" r:id="rId16"/>
    <p:sldId id="610" r:id="rId17"/>
    <p:sldId id="609" r:id="rId18"/>
    <p:sldId id="521" r:id="rId19"/>
    <p:sldId id="589" r:id="rId20"/>
    <p:sldId id="617" r:id="rId21"/>
    <p:sldId id="618" r:id="rId22"/>
    <p:sldId id="591" r:id="rId23"/>
    <p:sldId id="634" r:id="rId24"/>
    <p:sldId id="639" r:id="rId25"/>
    <p:sldId id="641" r:id="rId26"/>
    <p:sldId id="644" r:id="rId27"/>
    <p:sldId id="647" r:id="rId28"/>
    <p:sldId id="649" r:id="rId29"/>
    <p:sldId id="651" r:id="rId30"/>
    <p:sldId id="638" r:id="rId31"/>
    <p:sldId id="637" r:id="rId32"/>
    <p:sldId id="640" r:id="rId33"/>
    <p:sldId id="642" r:id="rId34"/>
    <p:sldId id="643" r:id="rId35"/>
    <p:sldId id="645" r:id="rId36"/>
    <p:sldId id="646" r:id="rId37"/>
    <p:sldId id="648" r:id="rId38"/>
    <p:sldId id="650" r:id="rId39"/>
  </p:sldIdLst>
  <p:sldSz cx="9144000" cy="6858000" type="screen4x3"/>
  <p:notesSz cx="6807200" cy="9939338"/>
  <p:defaultTextStyle>
    <a:defPPr>
      <a:defRPr lang="en-US"/>
    </a:defPPr>
    <a:lvl1pPr algn="l" defTabSz="457200" rtl="0" fontAlgn="base">
      <a:spcBef>
        <a:spcPct val="0"/>
      </a:spcBef>
      <a:spcAft>
        <a:spcPct val="0"/>
      </a:spcAft>
      <a:defRPr kern="1200">
        <a:solidFill>
          <a:schemeClr val="tx1"/>
        </a:solidFill>
        <a:latin typeface="Calibri" pitchFamily="34" charset="0"/>
        <a:ea typeface="+mn-ea"/>
        <a:cs typeface="Arial"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modifyVerifier cryptProviderType="rsaFull" cryptAlgorithmClass="hash" cryptAlgorithmType="typeAny" cryptAlgorithmSid="4" spinCount="100000" saltData="N1HQjGxVdOulzLQPmlyo2Q==" hashData="zUm9mu22V9Jzpvs/j9r92afVM24="/>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CU" initials="AC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59C"/>
    <a:srgbClr val="CD5925"/>
    <a:srgbClr val="93C4ED"/>
    <a:srgbClr val="3795AF"/>
    <a:srgbClr val="7FA3CF"/>
    <a:srgbClr val="B8C7E8"/>
    <a:srgbClr val="91AFDF"/>
    <a:srgbClr val="99CCFF"/>
    <a:srgbClr val="66CC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95331" autoAdjust="0"/>
  </p:normalViewPr>
  <p:slideViewPr>
    <p:cSldViewPr snapToGrid="0" snapToObjects="1">
      <p:cViewPr>
        <p:scale>
          <a:sx n="70" d="100"/>
          <a:sy n="70" d="100"/>
        </p:scale>
        <p:origin x="-1704" y="-594"/>
      </p:cViewPr>
      <p:guideLst>
        <p:guide orient="horz" pos="2160"/>
        <p:guide pos="2880"/>
      </p:guideLst>
    </p:cSldViewPr>
  </p:slideViewPr>
  <p:notesTextViewPr>
    <p:cViewPr>
      <p:scale>
        <a:sx n="100" d="100"/>
        <a:sy n="100" d="100"/>
      </p:scale>
      <p:origin x="0" y="0"/>
    </p:cViewPr>
  </p:notesTextViewPr>
  <p:sorterViewPr>
    <p:cViewPr>
      <p:scale>
        <a:sx n="106" d="100"/>
        <a:sy n="106" d="100"/>
      </p:scale>
      <p:origin x="0" y="1129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50375" cy="497367"/>
          </a:xfrm>
          <a:prstGeom prst="rect">
            <a:avLst/>
          </a:prstGeom>
        </p:spPr>
        <p:txBody>
          <a:bodyPr vert="horz" lIns="92236" tIns="46118" rIns="92236" bIns="46118" rtlCol="0"/>
          <a:lstStyle>
            <a:lvl1pPr algn="l" fontAlgn="auto">
              <a:spcBef>
                <a:spcPts val="0"/>
              </a:spcBef>
              <a:spcAft>
                <a:spcPts val="0"/>
              </a:spcAft>
              <a:defRPr sz="1200">
                <a:latin typeface="+mn-lt"/>
                <a:cs typeface="+mn-cs"/>
              </a:defRPr>
            </a:lvl1pPr>
          </a:lstStyle>
          <a:p>
            <a:pPr>
              <a:defRPr/>
            </a:pPr>
            <a:endParaRPr lang="en-AU" dirty="0"/>
          </a:p>
        </p:txBody>
      </p:sp>
      <p:sp>
        <p:nvSpPr>
          <p:cNvPr id="3" name="Date Placeholder 2"/>
          <p:cNvSpPr>
            <a:spLocks noGrp="1"/>
          </p:cNvSpPr>
          <p:nvPr>
            <p:ph type="dt" sz="quarter" idx="1"/>
          </p:nvPr>
        </p:nvSpPr>
        <p:spPr>
          <a:xfrm>
            <a:off x="3855221" y="1"/>
            <a:ext cx="2950374" cy="497367"/>
          </a:xfrm>
          <a:prstGeom prst="rect">
            <a:avLst/>
          </a:prstGeom>
        </p:spPr>
        <p:txBody>
          <a:bodyPr vert="horz" lIns="92236" tIns="46118" rIns="92236" bIns="46118" rtlCol="0"/>
          <a:lstStyle>
            <a:lvl1pPr algn="r" fontAlgn="auto">
              <a:spcBef>
                <a:spcPts val="0"/>
              </a:spcBef>
              <a:spcAft>
                <a:spcPts val="0"/>
              </a:spcAft>
              <a:defRPr sz="1200" smtClean="0">
                <a:latin typeface="+mn-lt"/>
                <a:cs typeface="+mn-cs"/>
              </a:defRPr>
            </a:lvl1pPr>
          </a:lstStyle>
          <a:p>
            <a:pPr>
              <a:defRPr/>
            </a:pPr>
            <a:fld id="{25C03D00-B617-47FD-A880-BC5EB02B8FCF}" type="datetimeFigureOut">
              <a:rPr lang="en-AU"/>
              <a:pPr>
                <a:defRPr/>
              </a:pPr>
              <a:t>24/11/2017</a:t>
            </a:fld>
            <a:endParaRPr lang="en-AU" dirty="0"/>
          </a:p>
        </p:txBody>
      </p:sp>
      <p:sp>
        <p:nvSpPr>
          <p:cNvPr id="4" name="Footer Placeholder 3"/>
          <p:cNvSpPr>
            <a:spLocks noGrp="1"/>
          </p:cNvSpPr>
          <p:nvPr>
            <p:ph type="ftr" sz="quarter" idx="2"/>
          </p:nvPr>
        </p:nvSpPr>
        <p:spPr>
          <a:xfrm>
            <a:off x="1" y="9440372"/>
            <a:ext cx="2950375" cy="497366"/>
          </a:xfrm>
          <a:prstGeom prst="rect">
            <a:avLst/>
          </a:prstGeom>
        </p:spPr>
        <p:txBody>
          <a:bodyPr vert="horz" lIns="92236" tIns="46118" rIns="92236" bIns="46118" rtlCol="0" anchor="b"/>
          <a:lstStyle>
            <a:lvl1pPr algn="l" fontAlgn="auto">
              <a:spcBef>
                <a:spcPts val="0"/>
              </a:spcBef>
              <a:spcAft>
                <a:spcPts val="0"/>
              </a:spcAft>
              <a:defRPr sz="1200">
                <a:latin typeface="+mn-lt"/>
                <a:cs typeface="+mn-cs"/>
              </a:defRPr>
            </a:lvl1pPr>
          </a:lstStyle>
          <a:p>
            <a:pPr>
              <a:defRPr/>
            </a:pPr>
            <a:endParaRPr lang="en-AU" dirty="0"/>
          </a:p>
        </p:txBody>
      </p:sp>
      <p:sp>
        <p:nvSpPr>
          <p:cNvPr id="5" name="Slide Number Placeholder 4"/>
          <p:cNvSpPr>
            <a:spLocks noGrp="1"/>
          </p:cNvSpPr>
          <p:nvPr>
            <p:ph type="sldNum" sz="quarter" idx="3"/>
          </p:nvPr>
        </p:nvSpPr>
        <p:spPr>
          <a:xfrm>
            <a:off x="3855221" y="9440372"/>
            <a:ext cx="2950374" cy="497366"/>
          </a:xfrm>
          <a:prstGeom prst="rect">
            <a:avLst/>
          </a:prstGeom>
        </p:spPr>
        <p:txBody>
          <a:bodyPr vert="horz" lIns="92236" tIns="46118" rIns="92236" bIns="46118" rtlCol="0" anchor="b"/>
          <a:lstStyle>
            <a:lvl1pPr algn="r" fontAlgn="auto">
              <a:spcBef>
                <a:spcPts val="0"/>
              </a:spcBef>
              <a:spcAft>
                <a:spcPts val="0"/>
              </a:spcAft>
              <a:defRPr sz="1200" smtClean="0">
                <a:latin typeface="+mn-lt"/>
                <a:cs typeface="+mn-cs"/>
              </a:defRPr>
            </a:lvl1pPr>
          </a:lstStyle>
          <a:p>
            <a:pPr>
              <a:defRPr/>
            </a:pPr>
            <a:fld id="{91840FE8-CE5B-40F0-8F07-1C9EC756E001}" type="slidenum">
              <a:rPr lang="en-AU"/>
              <a:pPr>
                <a:defRPr/>
              </a:pPr>
              <a:t>‹#›</a:t>
            </a:fld>
            <a:endParaRPr lang="en-AU" dirty="0"/>
          </a:p>
        </p:txBody>
      </p:sp>
    </p:spTree>
    <p:extLst>
      <p:ext uri="{BB962C8B-B14F-4D97-AF65-F5344CB8AC3E}">
        <p14:creationId xmlns:p14="http://schemas.microsoft.com/office/powerpoint/2010/main" val="3883513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50375" cy="497367"/>
          </a:xfrm>
          <a:prstGeom prst="rect">
            <a:avLst/>
          </a:prstGeom>
        </p:spPr>
        <p:txBody>
          <a:bodyPr vert="horz" lIns="92236" tIns="46118" rIns="92236" bIns="46118" rtlCol="0"/>
          <a:lstStyle>
            <a:lvl1pPr algn="l" fontAlgn="auto">
              <a:spcBef>
                <a:spcPts val="0"/>
              </a:spcBef>
              <a:spcAft>
                <a:spcPts val="0"/>
              </a:spcAft>
              <a:defRPr sz="1200">
                <a:latin typeface="+mn-lt"/>
                <a:cs typeface="+mn-cs"/>
              </a:defRPr>
            </a:lvl1pPr>
          </a:lstStyle>
          <a:p>
            <a:pPr>
              <a:defRPr/>
            </a:pPr>
            <a:endParaRPr lang="en-AU" dirty="0"/>
          </a:p>
        </p:txBody>
      </p:sp>
      <p:sp>
        <p:nvSpPr>
          <p:cNvPr id="3" name="Date Placeholder 2"/>
          <p:cNvSpPr>
            <a:spLocks noGrp="1"/>
          </p:cNvSpPr>
          <p:nvPr>
            <p:ph type="dt" idx="1"/>
          </p:nvPr>
        </p:nvSpPr>
        <p:spPr>
          <a:xfrm>
            <a:off x="3855221" y="1"/>
            <a:ext cx="2950374" cy="497367"/>
          </a:xfrm>
          <a:prstGeom prst="rect">
            <a:avLst/>
          </a:prstGeom>
        </p:spPr>
        <p:txBody>
          <a:bodyPr vert="horz" lIns="92236" tIns="46118" rIns="92236" bIns="46118" rtlCol="0"/>
          <a:lstStyle>
            <a:lvl1pPr algn="r" fontAlgn="auto">
              <a:spcBef>
                <a:spcPts val="0"/>
              </a:spcBef>
              <a:spcAft>
                <a:spcPts val="0"/>
              </a:spcAft>
              <a:defRPr sz="1200" smtClean="0">
                <a:latin typeface="+mn-lt"/>
                <a:cs typeface="+mn-cs"/>
              </a:defRPr>
            </a:lvl1pPr>
          </a:lstStyle>
          <a:p>
            <a:pPr>
              <a:defRPr/>
            </a:pPr>
            <a:fld id="{D57F9EF9-C221-4754-89FD-1A6299DC3A5A}" type="datetimeFigureOut">
              <a:rPr lang="en-AU"/>
              <a:pPr>
                <a:defRPr/>
              </a:pPr>
              <a:t>24/11/2017</a:t>
            </a:fld>
            <a:endParaRPr lang="en-AU" dirty="0"/>
          </a:p>
        </p:txBody>
      </p:sp>
      <p:sp>
        <p:nvSpPr>
          <p:cNvPr id="4" name="Slide Image Placeholder 3"/>
          <p:cNvSpPr>
            <a:spLocks noGrp="1" noRot="1" noChangeAspect="1"/>
          </p:cNvSpPr>
          <p:nvPr>
            <p:ph type="sldImg" idx="2"/>
          </p:nvPr>
        </p:nvSpPr>
        <p:spPr>
          <a:xfrm>
            <a:off x="917575" y="744538"/>
            <a:ext cx="4972050" cy="3729037"/>
          </a:xfrm>
          <a:prstGeom prst="rect">
            <a:avLst/>
          </a:prstGeom>
          <a:noFill/>
          <a:ln w="12700">
            <a:solidFill>
              <a:prstClr val="black"/>
            </a:solidFill>
          </a:ln>
        </p:spPr>
        <p:txBody>
          <a:bodyPr vert="horz" lIns="92236" tIns="46118" rIns="92236" bIns="46118" rtlCol="0" anchor="ctr"/>
          <a:lstStyle/>
          <a:p>
            <a:pPr lvl="0"/>
            <a:endParaRPr lang="en-AU" noProof="0" dirty="0"/>
          </a:p>
        </p:txBody>
      </p:sp>
      <p:sp>
        <p:nvSpPr>
          <p:cNvPr id="5" name="Notes Placeholder 4"/>
          <p:cNvSpPr>
            <a:spLocks noGrp="1"/>
          </p:cNvSpPr>
          <p:nvPr>
            <p:ph type="body" sz="quarter" idx="3"/>
          </p:nvPr>
        </p:nvSpPr>
        <p:spPr>
          <a:xfrm>
            <a:off x="680239" y="4720985"/>
            <a:ext cx="5446723" cy="4473102"/>
          </a:xfrm>
          <a:prstGeom prst="rect">
            <a:avLst/>
          </a:prstGeom>
        </p:spPr>
        <p:txBody>
          <a:bodyPr vert="horz" lIns="92236" tIns="46118" rIns="92236" bIns="46118"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a:p>
        </p:txBody>
      </p:sp>
      <p:sp>
        <p:nvSpPr>
          <p:cNvPr id="6" name="Footer Placeholder 5"/>
          <p:cNvSpPr>
            <a:spLocks noGrp="1"/>
          </p:cNvSpPr>
          <p:nvPr>
            <p:ph type="ftr" sz="quarter" idx="4"/>
          </p:nvPr>
        </p:nvSpPr>
        <p:spPr>
          <a:xfrm>
            <a:off x="1" y="9440372"/>
            <a:ext cx="2950375" cy="497366"/>
          </a:xfrm>
          <a:prstGeom prst="rect">
            <a:avLst/>
          </a:prstGeom>
        </p:spPr>
        <p:txBody>
          <a:bodyPr vert="horz" lIns="92236" tIns="46118" rIns="92236" bIns="46118" rtlCol="0" anchor="b"/>
          <a:lstStyle>
            <a:lvl1pPr algn="l" fontAlgn="auto">
              <a:spcBef>
                <a:spcPts val="0"/>
              </a:spcBef>
              <a:spcAft>
                <a:spcPts val="0"/>
              </a:spcAft>
              <a:defRPr sz="1200">
                <a:latin typeface="+mn-lt"/>
                <a:cs typeface="+mn-cs"/>
              </a:defRPr>
            </a:lvl1pPr>
          </a:lstStyle>
          <a:p>
            <a:pPr>
              <a:defRPr/>
            </a:pPr>
            <a:endParaRPr lang="en-AU" dirty="0"/>
          </a:p>
        </p:txBody>
      </p:sp>
      <p:sp>
        <p:nvSpPr>
          <p:cNvPr id="7" name="Slide Number Placeholder 6"/>
          <p:cNvSpPr>
            <a:spLocks noGrp="1"/>
          </p:cNvSpPr>
          <p:nvPr>
            <p:ph type="sldNum" sz="quarter" idx="5"/>
          </p:nvPr>
        </p:nvSpPr>
        <p:spPr>
          <a:xfrm>
            <a:off x="3855221" y="9440372"/>
            <a:ext cx="2950374" cy="497366"/>
          </a:xfrm>
          <a:prstGeom prst="rect">
            <a:avLst/>
          </a:prstGeom>
        </p:spPr>
        <p:txBody>
          <a:bodyPr vert="horz" lIns="92236" tIns="46118" rIns="92236" bIns="46118" rtlCol="0" anchor="b"/>
          <a:lstStyle>
            <a:lvl1pPr algn="r" fontAlgn="auto">
              <a:spcBef>
                <a:spcPts val="0"/>
              </a:spcBef>
              <a:spcAft>
                <a:spcPts val="0"/>
              </a:spcAft>
              <a:defRPr sz="1200" smtClean="0">
                <a:latin typeface="+mn-lt"/>
                <a:cs typeface="+mn-cs"/>
              </a:defRPr>
            </a:lvl1pPr>
          </a:lstStyle>
          <a:p>
            <a:pPr>
              <a:defRPr/>
            </a:pPr>
            <a:fld id="{DE637B93-B7B4-40AE-929F-EDF4C808FBEA}" type="slidenum">
              <a:rPr lang="en-AU"/>
              <a:pPr>
                <a:defRPr/>
              </a:pPr>
              <a:t>‹#›</a:t>
            </a:fld>
            <a:endParaRPr lang="en-AU" dirty="0"/>
          </a:p>
        </p:txBody>
      </p:sp>
    </p:spTree>
    <p:extLst>
      <p:ext uri="{BB962C8B-B14F-4D97-AF65-F5344CB8AC3E}">
        <p14:creationId xmlns:p14="http://schemas.microsoft.com/office/powerpoint/2010/main" val="147723008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9414" indent="-288236" eaLnBrk="0" hangingPunct="0">
              <a:spcBef>
                <a:spcPct val="30000"/>
              </a:spcBef>
              <a:defRPr sz="1200">
                <a:solidFill>
                  <a:schemeClr val="tx1"/>
                </a:solidFill>
                <a:latin typeface="Calibri" pitchFamily="34" charset="0"/>
                <a:ea typeface="ＭＳ Ｐゴシック" pitchFamily="34" charset="-128"/>
              </a:defRPr>
            </a:lvl2pPr>
            <a:lvl3pPr marL="1152944" indent="-230589" eaLnBrk="0" hangingPunct="0">
              <a:spcBef>
                <a:spcPct val="30000"/>
              </a:spcBef>
              <a:defRPr sz="1200">
                <a:solidFill>
                  <a:schemeClr val="tx1"/>
                </a:solidFill>
                <a:latin typeface="Calibri" pitchFamily="34" charset="0"/>
                <a:ea typeface="ＭＳ Ｐゴシック" pitchFamily="34" charset="-128"/>
              </a:defRPr>
            </a:lvl3pPr>
            <a:lvl4pPr marL="1614122" indent="-230589" eaLnBrk="0" hangingPunct="0">
              <a:spcBef>
                <a:spcPct val="30000"/>
              </a:spcBef>
              <a:defRPr sz="1200">
                <a:solidFill>
                  <a:schemeClr val="tx1"/>
                </a:solidFill>
                <a:latin typeface="Calibri" pitchFamily="34" charset="0"/>
                <a:ea typeface="ＭＳ Ｐゴシック" pitchFamily="34" charset="-128"/>
              </a:defRPr>
            </a:lvl4pPr>
            <a:lvl5pPr marL="2075299" indent="-230589" eaLnBrk="0" hangingPunct="0">
              <a:spcBef>
                <a:spcPct val="30000"/>
              </a:spcBef>
              <a:defRPr sz="1200">
                <a:solidFill>
                  <a:schemeClr val="tx1"/>
                </a:solidFill>
                <a:latin typeface="Calibri" pitchFamily="34" charset="0"/>
                <a:ea typeface="ＭＳ Ｐゴシック" pitchFamily="34" charset="-128"/>
              </a:defRPr>
            </a:lvl5pPr>
            <a:lvl6pPr marL="2536477" indent="-230589"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97655" indent="-230589"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58832" indent="-230589"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20010" indent="-230589"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FED5E8CC-45AA-43F3-8C87-D820C9BB6EFF}" type="slidenum">
              <a:rPr lang="en-AU" altLang="en-US">
                <a:solidFill>
                  <a:prstClr val="black"/>
                </a:solidFill>
                <a:latin typeface="Arial" charset="0"/>
              </a:rPr>
              <a:pPr eaLnBrk="1" hangingPunct="1">
                <a:spcBef>
                  <a:spcPct val="0"/>
                </a:spcBef>
              </a:pPr>
              <a:t>1</a:t>
            </a:fld>
            <a:endParaRPr lang="en-AU" altLang="en-US">
              <a:solidFill>
                <a:prstClr val="black"/>
              </a:solidFill>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AU" altLang="en-US" dirty="0" smtClean="0">
              <a:ea typeface="ＭＳ Ｐゴシック" pitchFamily="34" charset="-128"/>
            </a:endParaRP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9414" indent="-288236">
              <a:defRPr>
                <a:solidFill>
                  <a:schemeClr val="tx1"/>
                </a:solidFill>
                <a:latin typeface="Calibri" pitchFamily="34" charset="0"/>
              </a:defRPr>
            </a:lvl2pPr>
            <a:lvl3pPr marL="1152944" indent="-230589">
              <a:defRPr>
                <a:solidFill>
                  <a:schemeClr val="tx1"/>
                </a:solidFill>
                <a:latin typeface="Calibri" pitchFamily="34" charset="0"/>
              </a:defRPr>
            </a:lvl3pPr>
            <a:lvl4pPr marL="1614122" indent="-230589">
              <a:defRPr>
                <a:solidFill>
                  <a:schemeClr val="tx1"/>
                </a:solidFill>
                <a:latin typeface="Calibri" pitchFamily="34" charset="0"/>
              </a:defRPr>
            </a:lvl4pPr>
            <a:lvl5pPr marL="2075299" indent="-230589">
              <a:defRPr>
                <a:solidFill>
                  <a:schemeClr val="tx1"/>
                </a:solidFill>
                <a:latin typeface="Calibri" pitchFamily="34" charset="0"/>
              </a:defRPr>
            </a:lvl5pPr>
            <a:lvl6pPr marL="2536477" indent="-230589" defTabSz="461178" fontAlgn="base">
              <a:spcBef>
                <a:spcPct val="0"/>
              </a:spcBef>
              <a:spcAft>
                <a:spcPct val="0"/>
              </a:spcAft>
              <a:defRPr>
                <a:solidFill>
                  <a:schemeClr val="tx1"/>
                </a:solidFill>
                <a:latin typeface="Calibri" pitchFamily="34" charset="0"/>
              </a:defRPr>
            </a:lvl6pPr>
            <a:lvl7pPr marL="2997655" indent="-230589" defTabSz="461178" fontAlgn="base">
              <a:spcBef>
                <a:spcPct val="0"/>
              </a:spcBef>
              <a:spcAft>
                <a:spcPct val="0"/>
              </a:spcAft>
              <a:defRPr>
                <a:solidFill>
                  <a:schemeClr val="tx1"/>
                </a:solidFill>
                <a:latin typeface="Calibri" pitchFamily="34" charset="0"/>
              </a:defRPr>
            </a:lvl7pPr>
            <a:lvl8pPr marL="3458832" indent="-230589" defTabSz="461178" fontAlgn="base">
              <a:spcBef>
                <a:spcPct val="0"/>
              </a:spcBef>
              <a:spcAft>
                <a:spcPct val="0"/>
              </a:spcAft>
              <a:defRPr>
                <a:solidFill>
                  <a:schemeClr val="tx1"/>
                </a:solidFill>
                <a:latin typeface="Calibri" pitchFamily="34" charset="0"/>
              </a:defRPr>
            </a:lvl8pPr>
            <a:lvl9pPr marL="3920010" indent="-230589" defTabSz="46117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BEDA9B5-CE94-417F-A53A-226EBE93B02B}" type="slidenum">
              <a:rPr lang="en-AU" altLang="en-US">
                <a:latin typeface="Arial" charset="0"/>
                <a:ea typeface="ＭＳ Ｐゴシック" pitchFamily="34" charset="-128"/>
              </a:rPr>
              <a:pPr fontAlgn="base">
                <a:spcBef>
                  <a:spcPct val="0"/>
                </a:spcBef>
                <a:spcAft>
                  <a:spcPct val="0"/>
                </a:spcAft>
              </a:pPr>
              <a:t>11</a:t>
            </a:fld>
            <a:endParaRPr lang="en-AU" altLang="en-US" dirty="0">
              <a:latin typeface="Arial"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AU" altLang="en-US" dirty="0" smtClean="0">
              <a:ea typeface="ＭＳ Ｐゴシック" pitchFamily="34" charset="-128"/>
            </a:endParaRP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9414" indent="-288236">
              <a:defRPr>
                <a:solidFill>
                  <a:schemeClr val="tx1"/>
                </a:solidFill>
                <a:latin typeface="Calibri" pitchFamily="34" charset="0"/>
              </a:defRPr>
            </a:lvl2pPr>
            <a:lvl3pPr marL="1152944" indent="-230589">
              <a:defRPr>
                <a:solidFill>
                  <a:schemeClr val="tx1"/>
                </a:solidFill>
                <a:latin typeface="Calibri" pitchFamily="34" charset="0"/>
              </a:defRPr>
            </a:lvl3pPr>
            <a:lvl4pPr marL="1614122" indent="-230589">
              <a:defRPr>
                <a:solidFill>
                  <a:schemeClr val="tx1"/>
                </a:solidFill>
                <a:latin typeface="Calibri" pitchFamily="34" charset="0"/>
              </a:defRPr>
            </a:lvl4pPr>
            <a:lvl5pPr marL="2075299" indent="-230589">
              <a:defRPr>
                <a:solidFill>
                  <a:schemeClr val="tx1"/>
                </a:solidFill>
                <a:latin typeface="Calibri" pitchFamily="34" charset="0"/>
              </a:defRPr>
            </a:lvl5pPr>
            <a:lvl6pPr marL="2536477" indent="-230589" defTabSz="461178" fontAlgn="base">
              <a:spcBef>
                <a:spcPct val="0"/>
              </a:spcBef>
              <a:spcAft>
                <a:spcPct val="0"/>
              </a:spcAft>
              <a:defRPr>
                <a:solidFill>
                  <a:schemeClr val="tx1"/>
                </a:solidFill>
                <a:latin typeface="Calibri" pitchFamily="34" charset="0"/>
              </a:defRPr>
            </a:lvl6pPr>
            <a:lvl7pPr marL="2997655" indent="-230589" defTabSz="461178" fontAlgn="base">
              <a:spcBef>
                <a:spcPct val="0"/>
              </a:spcBef>
              <a:spcAft>
                <a:spcPct val="0"/>
              </a:spcAft>
              <a:defRPr>
                <a:solidFill>
                  <a:schemeClr val="tx1"/>
                </a:solidFill>
                <a:latin typeface="Calibri" pitchFamily="34" charset="0"/>
              </a:defRPr>
            </a:lvl7pPr>
            <a:lvl8pPr marL="3458832" indent="-230589" defTabSz="461178" fontAlgn="base">
              <a:spcBef>
                <a:spcPct val="0"/>
              </a:spcBef>
              <a:spcAft>
                <a:spcPct val="0"/>
              </a:spcAft>
              <a:defRPr>
                <a:solidFill>
                  <a:schemeClr val="tx1"/>
                </a:solidFill>
                <a:latin typeface="Calibri" pitchFamily="34" charset="0"/>
              </a:defRPr>
            </a:lvl8pPr>
            <a:lvl9pPr marL="3920010" indent="-230589" defTabSz="46117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BEDA9B5-CE94-417F-A53A-226EBE93B02B}" type="slidenum">
              <a:rPr lang="en-AU" altLang="en-US">
                <a:latin typeface="Arial" charset="0"/>
                <a:ea typeface="ＭＳ Ｐゴシック" pitchFamily="34" charset="-128"/>
              </a:rPr>
              <a:pPr fontAlgn="base">
                <a:spcBef>
                  <a:spcPct val="0"/>
                </a:spcBef>
                <a:spcAft>
                  <a:spcPct val="0"/>
                </a:spcAft>
              </a:pPr>
              <a:t>12</a:t>
            </a:fld>
            <a:endParaRPr lang="en-AU" altLang="en-US" dirty="0">
              <a:latin typeface="Arial"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AU" altLang="en-US" dirty="0" smtClean="0">
              <a:ea typeface="ＭＳ Ｐゴシック" pitchFamily="34" charset="-128"/>
            </a:endParaRP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9414" indent="-288236">
              <a:defRPr>
                <a:solidFill>
                  <a:schemeClr val="tx1"/>
                </a:solidFill>
                <a:latin typeface="Calibri" pitchFamily="34" charset="0"/>
              </a:defRPr>
            </a:lvl2pPr>
            <a:lvl3pPr marL="1152944" indent="-230589">
              <a:defRPr>
                <a:solidFill>
                  <a:schemeClr val="tx1"/>
                </a:solidFill>
                <a:latin typeface="Calibri" pitchFamily="34" charset="0"/>
              </a:defRPr>
            </a:lvl3pPr>
            <a:lvl4pPr marL="1614122" indent="-230589">
              <a:defRPr>
                <a:solidFill>
                  <a:schemeClr val="tx1"/>
                </a:solidFill>
                <a:latin typeface="Calibri" pitchFamily="34" charset="0"/>
              </a:defRPr>
            </a:lvl4pPr>
            <a:lvl5pPr marL="2075299" indent="-230589">
              <a:defRPr>
                <a:solidFill>
                  <a:schemeClr val="tx1"/>
                </a:solidFill>
                <a:latin typeface="Calibri" pitchFamily="34" charset="0"/>
              </a:defRPr>
            </a:lvl5pPr>
            <a:lvl6pPr marL="2536477" indent="-230589" defTabSz="461178" fontAlgn="base">
              <a:spcBef>
                <a:spcPct val="0"/>
              </a:spcBef>
              <a:spcAft>
                <a:spcPct val="0"/>
              </a:spcAft>
              <a:defRPr>
                <a:solidFill>
                  <a:schemeClr val="tx1"/>
                </a:solidFill>
                <a:latin typeface="Calibri" pitchFamily="34" charset="0"/>
              </a:defRPr>
            </a:lvl6pPr>
            <a:lvl7pPr marL="2997655" indent="-230589" defTabSz="461178" fontAlgn="base">
              <a:spcBef>
                <a:spcPct val="0"/>
              </a:spcBef>
              <a:spcAft>
                <a:spcPct val="0"/>
              </a:spcAft>
              <a:defRPr>
                <a:solidFill>
                  <a:schemeClr val="tx1"/>
                </a:solidFill>
                <a:latin typeface="Calibri" pitchFamily="34" charset="0"/>
              </a:defRPr>
            </a:lvl7pPr>
            <a:lvl8pPr marL="3458832" indent="-230589" defTabSz="461178" fontAlgn="base">
              <a:spcBef>
                <a:spcPct val="0"/>
              </a:spcBef>
              <a:spcAft>
                <a:spcPct val="0"/>
              </a:spcAft>
              <a:defRPr>
                <a:solidFill>
                  <a:schemeClr val="tx1"/>
                </a:solidFill>
                <a:latin typeface="Calibri" pitchFamily="34" charset="0"/>
              </a:defRPr>
            </a:lvl8pPr>
            <a:lvl9pPr marL="3920010" indent="-230589" defTabSz="46117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BEDA9B5-CE94-417F-A53A-226EBE93B02B}" type="slidenum">
              <a:rPr lang="en-AU" altLang="en-US">
                <a:latin typeface="Arial" charset="0"/>
                <a:ea typeface="ＭＳ Ｐゴシック" pitchFamily="34" charset="-128"/>
              </a:rPr>
              <a:pPr fontAlgn="base">
                <a:spcBef>
                  <a:spcPct val="0"/>
                </a:spcBef>
                <a:spcAft>
                  <a:spcPct val="0"/>
                </a:spcAft>
              </a:pPr>
              <a:t>13</a:t>
            </a:fld>
            <a:endParaRPr lang="en-AU" altLang="en-US" dirty="0">
              <a:latin typeface="Arial"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AU" altLang="en-US" dirty="0" smtClean="0">
              <a:ea typeface="ＭＳ Ｐゴシック" pitchFamily="34" charset="-128"/>
            </a:endParaRP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9414" indent="-288236">
              <a:defRPr>
                <a:solidFill>
                  <a:schemeClr val="tx1"/>
                </a:solidFill>
                <a:latin typeface="Calibri" pitchFamily="34" charset="0"/>
              </a:defRPr>
            </a:lvl2pPr>
            <a:lvl3pPr marL="1152944" indent="-230589">
              <a:defRPr>
                <a:solidFill>
                  <a:schemeClr val="tx1"/>
                </a:solidFill>
                <a:latin typeface="Calibri" pitchFamily="34" charset="0"/>
              </a:defRPr>
            </a:lvl3pPr>
            <a:lvl4pPr marL="1614122" indent="-230589">
              <a:defRPr>
                <a:solidFill>
                  <a:schemeClr val="tx1"/>
                </a:solidFill>
                <a:latin typeface="Calibri" pitchFamily="34" charset="0"/>
              </a:defRPr>
            </a:lvl4pPr>
            <a:lvl5pPr marL="2075299" indent="-230589">
              <a:defRPr>
                <a:solidFill>
                  <a:schemeClr val="tx1"/>
                </a:solidFill>
                <a:latin typeface="Calibri" pitchFamily="34" charset="0"/>
              </a:defRPr>
            </a:lvl5pPr>
            <a:lvl6pPr marL="2536477" indent="-230589" defTabSz="461178" fontAlgn="base">
              <a:spcBef>
                <a:spcPct val="0"/>
              </a:spcBef>
              <a:spcAft>
                <a:spcPct val="0"/>
              </a:spcAft>
              <a:defRPr>
                <a:solidFill>
                  <a:schemeClr val="tx1"/>
                </a:solidFill>
                <a:latin typeface="Calibri" pitchFamily="34" charset="0"/>
              </a:defRPr>
            </a:lvl6pPr>
            <a:lvl7pPr marL="2997655" indent="-230589" defTabSz="461178" fontAlgn="base">
              <a:spcBef>
                <a:spcPct val="0"/>
              </a:spcBef>
              <a:spcAft>
                <a:spcPct val="0"/>
              </a:spcAft>
              <a:defRPr>
                <a:solidFill>
                  <a:schemeClr val="tx1"/>
                </a:solidFill>
                <a:latin typeface="Calibri" pitchFamily="34" charset="0"/>
              </a:defRPr>
            </a:lvl7pPr>
            <a:lvl8pPr marL="3458832" indent="-230589" defTabSz="461178" fontAlgn="base">
              <a:spcBef>
                <a:spcPct val="0"/>
              </a:spcBef>
              <a:spcAft>
                <a:spcPct val="0"/>
              </a:spcAft>
              <a:defRPr>
                <a:solidFill>
                  <a:schemeClr val="tx1"/>
                </a:solidFill>
                <a:latin typeface="Calibri" pitchFamily="34" charset="0"/>
              </a:defRPr>
            </a:lvl8pPr>
            <a:lvl9pPr marL="3920010" indent="-230589" defTabSz="46117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BEDA9B5-CE94-417F-A53A-226EBE93B02B}" type="slidenum">
              <a:rPr lang="en-AU" altLang="en-US">
                <a:latin typeface="Arial" charset="0"/>
                <a:ea typeface="ＭＳ Ｐゴシック" pitchFamily="34" charset="-128"/>
              </a:rPr>
              <a:pPr fontAlgn="base">
                <a:spcBef>
                  <a:spcPct val="0"/>
                </a:spcBef>
                <a:spcAft>
                  <a:spcPct val="0"/>
                </a:spcAft>
              </a:pPr>
              <a:t>14</a:t>
            </a:fld>
            <a:endParaRPr lang="en-AU" altLang="en-US" dirty="0">
              <a:latin typeface="Arial"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AU" altLang="en-US" dirty="0" smtClean="0">
              <a:ea typeface="ＭＳ Ｐゴシック" pitchFamily="34" charset="-128"/>
            </a:endParaRP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9414" indent="-288236">
              <a:defRPr>
                <a:solidFill>
                  <a:schemeClr val="tx1"/>
                </a:solidFill>
                <a:latin typeface="Calibri" pitchFamily="34" charset="0"/>
              </a:defRPr>
            </a:lvl2pPr>
            <a:lvl3pPr marL="1152944" indent="-230589">
              <a:defRPr>
                <a:solidFill>
                  <a:schemeClr val="tx1"/>
                </a:solidFill>
                <a:latin typeface="Calibri" pitchFamily="34" charset="0"/>
              </a:defRPr>
            </a:lvl3pPr>
            <a:lvl4pPr marL="1614122" indent="-230589">
              <a:defRPr>
                <a:solidFill>
                  <a:schemeClr val="tx1"/>
                </a:solidFill>
                <a:latin typeface="Calibri" pitchFamily="34" charset="0"/>
              </a:defRPr>
            </a:lvl4pPr>
            <a:lvl5pPr marL="2075299" indent="-230589">
              <a:defRPr>
                <a:solidFill>
                  <a:schemeClr val="tx1"/>
                </a:solidFill>
                <a:latin typeface="Calibri" pitchFamily="34" charset="0"/>
              </a:defRPr>
            </a:lvl5pPr>
            <a:lvl6pPr marL="2536477" indent="-230589" defTabSz="461178" fontAlgn="base">
              <a:spcBef>
                <a:spcPct val="0"/>
              </a:spcBef>
              <a:spcAft>
                <a:spcPct val="0"/>
              </a:spcAft>
              <a:defRPr>
                <a:solidFill>
                  <a:schemeClr val="tx1"/>
                </a:solidFill>
                <a:latin typeface="Calibri" pitchFamily="34" charset="0"/>
              </a:defRPr>
            </a:lvl6pPr>
            <a:lvl7pPr marL="2997655" indent="-230589" defTabSz="461178" fontAlgn="base">
              <a:spcBef>
                <a:spcPct val="0"/>
              </a:spcBef>
              <a:spcAft>
                <a:spcPct val="0"/>
              </a:spcAft>
              <a:defRPr>
                <a:solidFill>
                  <a:schemeClr val="tx1"/>
                </a:solidFill>
                <a:latin typeface="Calibri" pitchFamily="34" charset="0"/>
              </a:defRPr>
            </a:lvl7pPr>
            <a:lvl8pPr marL="3458832" indent="-230589" defTabSz="461178" fontAlgn="base">
              <a:spcBef>
                <a:spcPct val="0"/>
              </a:spcBef>
              <a:spcAft>
                <a:spcPct val="0"/>
              </a:spcAft>
              <a:defRPr>
                <a:solidFill>
                  <a:schemeClr val="tx1"/>
                </a:solidFill>
                <a:latin typeface="Calibri" pitchFamily="34" charset="0"/>
              </a:defRPr>
            </a:lvl8pPr>
            <a:lvl9pPr marL="3920010" indent="-230589" defTabSz="46117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BEDA9B5-CE94-417F-A53A-226EBE93B02B}" type="slidenum">
              <a:rPr lang="en-AU" altLang="en-US">
                <a:latin typeface="Arial" charset="0"/>
                <a:ea typeface="ＭＳ Ｐゴシック" pitchFamily="34" charset="-128"/>
              </a:rPr>
              <a:pPr fontAlgn="base">
                <a:spcBef>
                  <a:spcPct val="0"/>
                </a:spcBef>
                <a:spcAft>
                  <a:spcPct val="0"/>
                </a:spcAft>
              </a:pPr>
              <a:t>15</a:t>
            </a:fld>
            <a:endParaRPr lang="en-AU" altLang="en-US" dirty="0">
              <a:latin typeface="Arial"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AU" altLang="en-US" dirty="0" smtClean="0">
              <a:ea typeface="ＭＳ Ｐゴシック" pitchFamily="34" charset="-128"/>
            </a:endParaRP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9414" indent="-288236">
              <a:defRPr>
                <a:solidFill>
                  <a:schemeClr val="tx1"/>
                </a:solidFill>
                <a:latin typeface="Calibri" pitchFamily="34" charset="0"/>
              </a:defRPr>
            </a:lvl2pPr>
            <a:lvl3pPr marL="1152944" indent="-230589">
              <a:defRPr>
                <a:solidFill>
                  <a:schemeClr val="tx1"/>
                </a:solidFill>
                <a:latin typeface="Calibri" pitchFamily="34" charset="0"/>
              </a:defRPr>
            </a:lvl3pPr>
            <a:lvl4pPr marL="1614122" indent="-230589">
              <a:defRPr>
                <a:solidFill>
                  <a:schemeClr val="tx1"/>
                </a:solidFill>
                <a:latin typeface="Calibri" pitchFamily="34" charset="0"/>
              </a:defRPr>
            </a:lvl4pPr>
            <a:lvl5pPr marL="2075299" indent="-230589">
              <a:defRPr>
                <a:solidFill>
                  <a:schemeClr val="tx1"/>
                </a:solidFill>
                <a:latin typeface="Calibri" pitchFamily="34" charset="0"/>
              </a:defRPr>
            </a:lvl5pPr>
            <a:lvl6pPr marL="2536477" indent="-230589" defTabSz="461178" fontAlgn="base">
              <a:spcBef>
                <a:spcPct val="0"/>
              </a:spcBef>
              <a:spcAft>
                <a:spcPct val="0"/>
              </a:spcAft>
              <a:defRPr>
                <a:solidFill>
                  <a:schemeClr val="tx1"/>
                </a:solidFill>
                <a:latin typeface="Calibri" pitchFamily="34" charset="0"/>
              </a:defRPr>
            </a:lvl6pPr>
            <a:lvl7pPr marL="2997655" indent="-230589" defTabSz="461178" fontAlgn="base">
              <a:spcBef>
                <a:spcPct val="0"/>
              </a:spcBef>
              <a:spcAft>
                <a:spcPct val="0"/>
              </a:spcAft>
              <a:defRPr>
                <a:solidFill>
                  <a:schemeClr val="tx1"/>
                </a:solidFill>
                <a:latin typeface="Calibri" pitchFamily="34" charset="0"/>
              </a:defRPr>
            </a:lvl7pPr>
            <a:lvl8pPr marL="3458832" indent="-230589" defTabSz="461178" fontAlgn="base">
              <a:spcBef>
                <a:spcPct val="0"/>
              </a:spcBef>
              <a:spcAft>
                <a:spcPct val="0"/>
              </a:spcAft>
              <a:defRPr>
                <a:solidFill>
                  <a:schemeClr val="tx1"/>
                </a:solidFill>
                <a:latin typeface="Calibri" pitchFamily="34" charset="0"/>
              </a:defRPr>
            </a:lvl8pPr>
            <a:lvl9pPr marL="3920010" indent="-230589" defTabSz="46117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BEDA9B5-CE94-417F-A53A-226EBE93B02B}" type="slidenum">
              <a:rPr lang="en-AU" altLang="en-US">
                <a:latin typeface="Arial" charset="0"/>
                <a:ea typeface="ＭＳ Ｐゴシック" pitchFamily="34" charset="-128"/>
              </a:rPr>
              <a:pPr fontAlgn="base">
                <a:spcBef>
                  <a:spcPct val="0"/>
                </a:spcBef>
                <a:spcAft>
                  <a:spcPct val="0"/>
                </a:spcAft>
              </a:pPr>
              <a:t>16</a:t>
            </a:fld>
            <a:endParaRPr lang="en-AU" altLang="en-US" dirty="0">
              <a:latin typeface="Arial"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AU" altLang="en-US" dirty="0" smtClean="0">
                <a:ea typeface="ＭＳ Ｐゴシック" pitchFamily="34" charset="-128"/>
              </a:rPr>
              <a:t>Patient eligibility: </a:t>
            </a:r>
          </a:p>
          <a:p>
            <a:pPr marL="345883" lvl="1" indent="-345883" defTabSz="896734" fontAlgn="auto">
              <a:lnSpc>
                <a:spcPct val="90000"/>
              </a:lnSpc>
              <a:spcAft>
                <a:spcPct val="15000"/>
              </a:spcAft>
              <a:buFont typeface="Arial" panose="020B0604020202020204" pitchFamily="34" charset="0"/>
              <a:buChar char="•"/>
              <a:defRPr/>
            </a:pPr>
            <a:r>
              <a:rPr lang="en-US" sz="2400" dirty="0"/>
              <a:t>EDs in ACT, NSW, VIC and QLD hospitals with:</a:t>
            </a:r>
          </a:p>
          <a:p>
            <a:pPr marL="230589" lvl="2" defTabSz="896734" fontAlgn="auto">
              <a:lnSpc>
                <a:spcPct val="90000"/>
              </a:lnSpc>
              <a:spcAft>
                <a:spcPct val="15000"/>
              </a:spcAft>
              <a:defRPr/>
            </a:pPr>
            <a:r>
              <a:rPr lang="en-US" sz="2400" dirty="0"/>
              <a:t>- a stroke unit</a:t>
            </a:r>
          </a:p>
          <a:p>
            <a:pPr marL="361896" lvl="2" indent="-131308" defTabSz="896734" fontAlgn="auto">
              <a:lnSpc>
                <a:spcPct val="90000"/>
              </a:lnSpc>
              <a:spcAft>
                <a:spcPct val="15000"/>
              </a:spcAft>
              <a:defRPr/>
            </a:pPr>
            <a:r>
              <a:rPr lang="en-AU" sz="2400" dirty="0"/>
              <a:t>- deliver thrombolysis</a:t>
            </a:r>
          </a:p>
          <a:p>
            <a:pPr>
              <a:spcBef>
                <a:spcPct val="0"/>
              </a:spcBef>
            </a:pPr>
            <a:endParaRPr lang="en-AU" altLang="en-US" dirty="0" smtClean="0">
              <a:ea typeface="ＭＳ Ｐゴシック" pitchFamily="34" charset="-128"/>
            </a:endParaRPr>
          </a:p>
          <a:p>
            <a:pPr>
              <a:spcBef>
                <a:spcPct val="0"/>
              </a:spcBef>
            </a:pPr>
            <a:endParaRPr lang="en-AU" altLang="en-US" dirty="0" smtClean="0">
              <a:ea typeface="ＭＳ Ｐゴシック" pitchFamily="34" charset="-128"/>
            </a:endParaRPr>
          </a:p>
          <a:p>
            <a:pPr>
              <a:spcBef>
                <a:spcPct val="0"/>
              </a:spcBef>
            </a:pPr>
            <a:endParaRPr lang="en-AU" altLang="en-US" dirty="0" smtClean="0">
              <a:ea typeface="ＭＳ Ｐゴシック" pitchFamily="34" charset="-128"/>
            </a:endParaRPr>
          </a:p>
          <a:p>
            <a:pPr>
              <a:spcBef>
                <a:spcPct val="0"/>
              </a:spcBef>
            </a:pPr>
            <a:endParaRPr lang="en-AU" altLang="en-US" dirty="0" smtClean="0">
              <a:ea typeface="ＭＳ Ｐゴシック" pitchFamily="34" charset="-128"/>
            </a:endParaRPr>
          </a:p>
          <a:p>
            <a:pPr>
              <a:spcBef>
                <a:spcPct val="0"/>
              </a:spcBef>
            </a:pPr>
            <a:endParaRPr lang="en-AU" altLang="en-US" dirty="0" smtClean="0">
              <a:ea typeface="ＭＳ Ｐゴシック" pitchFamily="34" charset="-128"/>
            </a:endParaRPr>
          </a:p>
          <a:p>
            <a:pPr>
              <a:spcBef>
                <a:spcPct val="0"/>
              </a:spcBef>
            </a:pPr>
            <a:endParaRPr lang="en-AU" altLang="en-US" dirty="0" smtClean="0">
              <a:ea typeface="ＭＳ Ｐゴシック" pitchFamily="34" charset="-128"/>
            </a:endParaRPr>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9414" indent="-288236">
              <a:defRPr>
                <a:solidFill>
                  <a:schemeClr val="tx1"/>
                </a:solidFill>
                <a:latin typeface="Calibri" pitchFamily="34" charset="0"/>
              </a:defRPr>
            </a:lvl2pPr>
            <a:lvl3pPr marL="1152944" indent="-230589">
              <a:defRPr>
                <a:solidFill>
                  <a:schemeClr val="tx1"/>
                </a:solidFill>
                <a:latin typeface="Calibri" pitchFamily="34" charset="0"/>
              </a:defRPr>
            </a:lvl3pPr>
            <a:lvl4pPr marL="1614122" indent="-230589">
              <a:defRPr>
                <a:solidFill>
                  <a:schemeClr val="tx1"/>
                </a:solidFill>
                <a:latin typeface="Calibri" pitchFamily="34" charset="0"/>
              </a:defRPr>
            </a:lvl4pPr>
            <a:lvl5pPr marL="2075299" indent="-230589">
              <a:defRPr>
                <a:solidFill>
                  <a:schemeClr val="tx1"/>
                </a:solidFill>
                <a:latin typeface="Calibri" pitchFamily="34" charset="0"/>
              </a:defRPr>
            </a:lvl5pPr>
            <a:lvl6pPr marL="2536477" indent="-230589" defTabSz="461178" fontAlgn="base">
              <a:spcBef>
                <a:spcPct val="0"/>
              </a:spcBef>
              <a:spcAft>
                <a:spcPct val="0"/>
              </a:spcAft>
              <a:defRPr>
                <a:solidFill>
                  <a:schemeClr val="tx1"/>
                </a:solidFill>
                <a:latin typeface="Calibri" pitchFamily="34" charset="0"/>
              </a:defRPr>
            </a:lvl6pPr>
            <a:lvl7pPr marL="2997655" indent="-230589" defTabSz="461178" fontAlgn="base">
              <a:spcBef>
                <a:spcPct val="0"/>
              </a:spcBef>
              <a:spcAft>
                <a:spcPct val="0"/>
              </a:spcAft>
              <a:defRPr>
                <a:solidFill>
                  <a:schemeClr val="tx1"/>
                </a:solidFill>
                <a:latin typeface="Calibri" pitchFamily="34" charset="0"/>
              </a:defRPr>
            </a:lvl7pPr>
            <a:lvl8pPr marL="3458832" indent="-230589" defTabSz="461178" fontAlgn="base">
              <a:spcBef>
                <a:spcPct val="0"/>
              </a:spcBef>
              <a:spcAft>
                <a:spcPct val="0"/>
              </a:spcAft>
              <a:defRPr>
                <a:solidFill>
                  <a:schemeClr val="tx1"/>
                </a:solidFill>
                <a:latin typeface="Calibri" pitchFamily="34" charset="0"/>
              </a:defRPr>
            </a:lvl8pPr>
            <a:lvl9pPr marL="3920010" indent="-230589" defTabSz="46117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6F65834-57BF-4D26-B76F-F30FD0F33FA6}" type="slidenum">
              <a:rPr lang="en-AU" altLang="en-US">
                <a:latin typeface="Arial" charset="0"/>
                <a:ea typeface="ＭＳ Ｐゴシック" pitchFamily="34" charset="-128"/>
              </a:rPr>
              <a:pPr fontAlgn="base">
                <a:spcBef>
                  <a:spcPct val="0"/>
                </a:spcBef>
                <a:spcAft>
                  <a:spcPct val="0"/>
                </a:spcAft>
              </a:pPr>
              <a:t>17</a:t>
            </a:fld>
            <a:endParaRPr lang="en-AU" altLang="en-US" dirty="0">
              <a:latin typeface="Arial"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ea typeface="ＭＳ Ｐゴシック" pitchFamily="34" charset="-128"/>
            </a:endParaRPr>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9414" indent="-288236">
              <a:defRPr>
                <a:solidFill>
                  <a:schemeClr val="tx1"/>
                </a:solidFill>
                <a:latin typeface="Calibri" pitchFamily="34" charset="0"/>
              </a:defRPr>
            </a:lvl2pPr>
            <a:lvl3pPr marL="1152944" indent="-230589">
              <a:defRPr>
                <a:solidFill>
                  <a:schemeClr val="tx1"/>
                </a:solidFill>
                <a:latin typeface="Calibri" pitchFamily="34" charset="0"/>
              </a:defRPr>
            </a:lvl3pPr>
            <a:lvl4pPr marL="1614122" indent="-230589">
              <a:defRPr>
                <a:solidFill>
                  <a:schemeClr val="tx1"/>
                </a:solidFill>
                <a:latin typeface="Calibri" pitchFamily="34" charset="0"/>
              </a:defRPr>
            </a:lvl4pPr>
            <a:lvl5pPr marL="2075299" indent="-230589">
              <a:defRPr>
                <a:solidFill>
                  <a:schemeClr val="tx1"/>
                </a:solidFill>
                <a:latin typeface="Calibri" pitchFamily="34" charset="0"/>
              </a:defRPr>
            </a:lvl5pPr>
            <a:lvl6pPr marL="2536477" indent="-230589" defTabSz="461178" fontAlgn="base">
              <a:spcBef>
                <a:spcPct val="0"/>
              </a:spcBef>
              <a:spcAft>
                <a:spcPct val="0"/>
              </a:spcAft>
              <a:defRPr>
                <a:solidFill>
                  <a:schemeClr val="tx1"/>
                </a:solidFill>
                <a:latin typeface="Calibri" pitchFamily="34" charset="0"/>
              </a:defRPr>
            </a:lvl6pPr>
            <a:lvl7pPr marL="2997655" indent="-230589" defTabSz="461178" fontAlgn="base">
              <a:spcBef>
                <a:spcPct val="0"/>
              </a:spcBef>
              <a:spcAft>
                <a:spcPct val="0"/>
              </a:spcAft>
              <a:defRPr>
                <a:solidFill>
                  <a:schemeClr val="tx1"/>
                </a:solidFill>
                <a:latin typeface="Calibri" pitchFamily="34" charset="0"/>
              </a:defRPr>
            </a:lvl7pPr>
            <a:lvl8pPr marL="3458832" indent="-230589" defTabSz="461178" fontAlgn="base">
              <a:spcBef>
                <a:spcPct val="0"/>
              </a:spcBef>
              <a:spcAft>
                <a:spcPct val="0"/>
              </a:spcAft>
              <a:defRPr>
                <a:solidFill>
                  <a:schemeClr val="tx1"/>
                </a:solidFill>
                <a:latin typeface="Calibri" pitchFamily="34" charset="0"/>
              </a:defRPr>
            </a:lvl8pPr>
            <a:lvl9pPr marL="3920010" indent="-230589" defTabSz="46117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3D2CD94-F0E4-4E8A-BC6C-C2EDAB70DEFE}" type="slidenum">
              <a:rPr lang="en-AU" altLang="en-US">
                <a:latin typeface="Arial" charset="0"/>
                <a:ea typeface="ＭＳ Ｐゴシック" pitchFamily="34" charset="-128"/>
              </a:rPr>
              <a:pPr fontAlgn="base">
                <a:spcBef>
                  <a:spcPct val="0"/>
                </a:spcBef>
                <a:spcAft>
                  <a:spcPct val="0"/>
                </a:spcAft>
              </a:pPr>
              <a:t>18</a:t>
            </a:fld>
            <a:endParaRPr lang="en-AU" altLang="en-US" dirty="0">
              <a:latin typeface="Arial"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ea typeface="ＭＳ Ｐゴシック" pitchFamily="34" charset="-128"/>
            </a:endParaRPr>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9414" indent="-288236">
              <a:defRPr>
                <a:solidFill>
                  <a:schemeClr val="tx1"/>
                </a:solidFill>
                <a:latin typeface="Calibri" pitchFamily="34" charset="0"/>
              </a:defRPr>
            </a:lvl2pPr>
            <a:lvl3pPr marL="1152944" indent="-230589">
              <a:defRPr>
                <a:solidFill>
                  <a:schemeClr val="tx1"/>
                </a:solidFill>
                <a:latin typeface="Calibri" pitchFamily="34" charset="0"/>
              </a:defRPr>
            </a:lvl3pPr>
            <a:lvl4pPr marL="1614122" indent="-230589">
              <a:defRPr>
                <a:solidFill>
                  <a:schemeClr val="tx1"/>
                </a:solidFill>
                <a:latin typeface="Calibri" pitchFamily="34" charset="0"/>
              </a:defRPr>
            </a:lvl4pPr>
            <a:lvl5pPr marL="2075299" indent="-230589">
              <a:defRPr>
                <a:solidFill>
                  <a:schemeClr val="tx1"/>
                </a:solidFill>
                <a:latin typeface="Calibri" pitchFamily="34" charset="0"/>
              </a:defRPr>
            </a:lvl5pPr>
            <a:lvl6pPr marL="2536477" indent="-230589" defTabSz="461178" fontAlgn="base">
              <a:spcBef>
                <a:spcPct val="0"/>
              </a:spcBef>
              <a:spcAft>
                <a:spcPct val="0"/>
              </a:spcAft>
              <a:defRPr>
                <a:solidFill>
                  <a:schemeClr val="tx1"/>
                </a:solidFill>
                <a:latin typeface="Calibri" pitchFamily="34" charset="0"/>
              </a:defRPr>
            </a:lvl6pPr>
            <a:lvl7pPr marL="2997655" indent="-230589" defTabSz="461178" fontAlgn="base">
              <a:spcBef>
                <a:spcPct val="0"/>
              </a:spcBef>
              <a:spcAft>
                <a:spcPct val="0"/>
              </a:spcAft>
              <a:defRPr>
                <a:solidFill>
                  <a:schemeClr val="tx1"/>
                </a:solidFill>
                <a:latin typeface="Calibri" pitchFamily="34" charset="0"/>
              </a:defRPr>
            </a:lvl7pPr>
            <a:lvl8pPr marL="3458832" indent="-230589" defTabSz="461178" fontAlgn="base">
              <a:spcBef>
                <a:spcPct val="0"/>
              </a:spcBef>
              <a:spcAft>
                <a:spcPct val="0"/>
              </a:spcAft>
              <a:defRPr>
                <a:solidFill>
                  <a:schemeClr val="tx1"/>
                </a:solidFill>
                <a:latin typeface="Calibri" pitchFamily="34" charset="0"/>
              </a:defRPr>
            </a:lvl8pPr>
            <a:lvl9pPr marL="3920010" indent="-230589" defTabSz="46117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3D2CD94-F0E4-4E8A-BC6C-C2EDAB70DEFE}" type="slidenum">
              <a:rPr lang="en-AU" altLang="en-US">
                <a:latin typeface="Arial" charset="0"/>
                <a:ea typeface="ＭＳ Ｐゴシック" pitchFamily="34" charset="-128"/>
              </a:rPr>
              <a:pPr fontAlgn="base">
                <a:spcBef>
                  <a:spcPct val="0"/>
                </a:spcBef>
                <a:spcAft>
                  <a:spcPct val="0"/>
                </a:spcAft>
              </a:pPr>
              <a:t>19</a:t>
            </a:fld>
            <a:endParaRPr lang="en-AU" altLang="en-US" dirty="0">
              <a:latin typeface="Arial"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say here about the ACT</a:t>
            </a:r>
            <a:endParaRPr lang="en-US" dirty="0"/>
          </a:p>
        </p:txBody>
      </p:sp>
      <p:sp>
        <p:nvSpPr>
          <p:cNvPr id="4" name="Slide Number Placeholder 3"/>
          <p:cNvSpPr>
            <a:spLocks noGrp="1"/>
          </p:cNvSpPr>
          <p:nvPr>
            <p:ph type="sldNum" sz="quarter" idx="10"/>
          </p:nvPr>
        </p:nvSpPr>
        <p:spPr/>
        <p:txBody>
          <a:bodyPr/>
          <a:lstStyle/>
          <a:p>
            <a:pPr>
              <a:defRPr/>
            </a:pPr>
            <a:fld id="{DE637B93-B7B4-40AE-929F-EDF4C808FBEA}" type="slidenum">
              <a:rPr lang="en-AU" smtClean="0"/>
              <a:pPr>
                <a:defRPr/>
              </a:pPr>
              <a:t>20</a:t>
            </a:fld>
            <a:endParaRPr lang="en-AU" dirty="0"/>
          </a:p>
        </p:txBody>
      </p:sp>
    </p:spTree>
    <p:extLst>
      <p:ext uri="{BB962C8B-B14F-4D97-AF65-F5344CB8AC3E}">
        <p14:creationId xmlns:p14="http://schemas.microsoft.com/office/powerpoint/2010/main" val="18199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854" indent="-285713" eaLnBrk="0" hangingPunct="0">
              <a:defRPr>
                <a:solidFill>
                  <a:schemeClr val="tx1"/>
                </a:solidFill>
                <a:latin typeface="Arial" charset="0"/>
                <a:ea typeface="ＭＳ Ｐゴシック" pitchFamily="34" charset="-128"/>
              </a:defRPr>
            </a:lvl2pPr>
            <a:lvl3pPr marL="1142850" indent="-228570" eaLnBrk="0" hangingPunct="0">
              <a:defRPr>
                <a:solidFill>
                  <a:schemeClr val="tx1"/>
                </a:solidFill>
                <a:latin typeface="Arial" charset="0"/>
                <a:ea typeface="ＭＳ Ｐゴシック" pitchFamily="34" charset="-128"/>
              </a:defRPr>
            </a:lvl3pPr>
            <a:lvl4pPr marL="1599992" indent="-228570" eaLnBrk="0" hangingPunct="0">
              <a:defRPr>
                <a:solidFill>
                  <a:schemeClr val="tx1"/>
                </a:solidFill>
                <a:latin typeface="Arial" charset="0"/>
                <a:ea typeface="ＭＳ Ｐゴシック" pitchFamily="34" charset="-128"/>
              </a:defRPr>
            </a:lvl4pPr>
            <a:lvl5pPr marL="2057132" indent="-228570" eaLnBrk="0" hangingPunct="0">
              <a:defRPr>
                <a:solidFill>
                  <a:schemeClr val="tx1"/>
                </a:solidFill>
                <a:latin typeface="Arial" charset="0"/>
                <a:ea typeface="ＭＳ Ｐゴシック" pitchFamily="34" charset="-128"/>
              </a:defRPr>
            </a:lvl5pPr>
            <a:lvl6pPr marL="2514271" indent="-228570" defTabSz="457140" eaLnBrk="0" fontAlgn="base" hangingPunct="0">
              <a:spcBef>
                <a:spcPct val="0"/>
              </a:spcBef>
              <a:spcAft>
                <a:spcPct val="0"/>
              </a:spcAft>
              <a:defRPr>
                <a:solidFill>
                  <a:schemeClr val="tx1"/>
                </a:solidFill>
                <a:latin typeface="Arial" charset="0"/>
                <a:ea typeface="ＭＳ Ｐゴシック" pitchFamily="34" charset="-128"/>
              </a:defRPr>
            </a:lvl6pPr>
            <a:lvl7pPr marL="2971413" indent="-228570" defTabSz="457140" eaLnBrk="0" fontAlgn="base" hangingPunct="0">
              <a:spcBef>
                <a:spcPct val="0"/>
              </a:spcBef>
              <a:spcAft>
                <a:spcPct val="0"/>
              </a:spcAft>
              <a:defRPr>
                <a:solidFill>
                  <a:schemeClr val="tx1"/>
                </a:solidFill>
                <a:latin typeface="Arial" charset="0"/>
                <a:ea typeface="ＭＳ Ｐゴシック" pitchFamily="34" charset="-128"/>
              </a:defRPr>
            </a:lvl7pPr>
            <a:lvl8pPr marL="3428553" indent="-228570" defTabSz="457140" eaLnBrk="0" fontAlgn="base" hangingPunct="0">
              <a:spcBef>
                <a:spcPct val="0"/>
              </a:spcBef>
              <a:spcAft>
                <a:spcPct val="0"/>
              </a:spcAft>
              <a:defRPr>
                <a:solidFill>
                  <a:schemeClr val="tx1"/>
                </a:solidFill>
                <a:latin typeface="Arial" charset="0"/>
                <a:ea typeface="ＭＳ Ｐゴシック" pitchFamily="34" charset="-128"/>
              </a:defRPr>
            </a:lvl8pPr>
            <a:lvl9pPr marL="3885694" indent="-228570" defTabSz="45714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7017838-C1BC-4AEC-B0BC-79535B5B28BB}" type="slidenum">
              <a:rPr lang="en-AU" altLang="en-US" smtClean="0">
                <a:cs typeface="Arial" charset="0"/>
              </a:rPr>
              <a:pPr eaLnBrk="1" hangingPunct="1"/>
              <a:t>2</a:t>
            </a:fld>
            <a:endParaRPr lang="en-AU" altLang="en-US" smtClean="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AU" altLang="en-US" dirty="0" smtClean="0">
              <a:ea typeface="ＭＳ Ｐゴシック" pitchFamily="34" charset="-128"/>
            </a:endParaRPr>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9414" indent="-288236">
              <a:defRPr>
                <a:solidFill>
                  <a:schemeClr val="tx1"/>
                </a:solidFill>
                <a:latin typeface="Calibri" pitchFamily="34" charset="0"/>
              </a:defRPr>
            </a:lvl2pPr>
            <a:lvl3pPr marL="1152944" indent="-230589">
              <a:defRPr>
                <a:solidFill>
                  <a:schemeClr val="tx1"/>
                </a:solidFill>
                <a:latin typeface="Calibri" pitchFamily="34" charset="0"/>
              </a:defRPr>
            </a:lvl3pPr>
            <a:lvl4pPr marL="1614122" indent="-230589">
              <a:defRPr>
                <a:solidFill>
                  <a:schemeClr val="tx1"/>
                </a:solidFill>
                <a:latin typeface="Calibri" pitchFamily="34" charset="0"/>
              </a:defRPr>
            </a:lvl4pPr>
            <a:lvl5pPr marL="2075299" indent="-230589">
              <a:defRPr>
                <a:solidFill>
                  <a:schemeClr val="tx1"/>
                </a:solidFill>
                <a:latin typeface="Calibri" pitchFamily="34" charset="0"/>
              </a:defRPr>
            </a:lvl5pPr>
            <a:lvl6pPr marL="2536477" indent="-230589" defTabSz="461178" fontAlgn="base">
              <a:spcBef>
                <a:spcPct val="0"/>
              </a:spcBef>
              <a:spcAft>
                <a:spcPct val="0"/>
              </a:spcAft>
              <a:defRPr>
                <a:solidFill>
                  <a:schemeClr val="tx1"/>
                </a:solidFill>
                <a:latin typeface="Calibri" pitchFamily="34" charset="0"/>
              </a:defRPr>
            </a:lvl6pPr>
            <a:lvl7pPr marL="2997655" indent="-230589" defTabSz="461178" fontAlgn="base">
              <a:spcBef>
                <a:spcPct val="0"/>
              </a:spcBef>
              <a:spcAft>
                <a:spcPct val="0"/>
              </a:spcAft>
              <a:defRPr>
                <a:solidFill>
                  <a:schemeClr val="tx1"/>
                </a:solidFill>
                <a:latin typeface="Calibri" pitchFamily="34" charset="0"/>
              </a:defRPr>
            </a:lvl7pPr>
            <a:lvl8pPr marL="3458832" indent="-230589" defTabSz="461178" fontAlgn="base">
              <a:spcBef>
                <a:spcPct val="0"/>
              </a:spcBef>
              <a:spcAft>
                <a:spcPct val="0"/>
              </a:spcAft>
              <a:defRPr>
                <a:solidFill>
                  <a:schemeClr val="tx1"/>
                </a:solidFill>
                <a:latin typeface="Calibri" pitchFamily="34" charset="0"/>
              </a:defRPr>
            </a:lvl8pPr>
            <a:lvl9pPr marL="3920010" indent="-230589" defTabSz="46117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365A1DE-0EEE-4AA7-A127-EAE0FC9F75A3}" type="slidenum">
              <a:rPr lang="en-AU" altLang="en-US">
                <a:latin typeface="Arial" charset="0"/>
                <a:ea typeface="ＭＳ Ｐゴシック" pitchFamily="34" charset="-128"/>
              </a:rPr>
              <a:pPr fontAlgn="base">
                <a:spcBef>
                  <a:spcPct val="0"/>
                </a:spcBef>
                <a:spcAft>
                  <a:spcPct val="0"/>
                </a:spcAft>
              </a:pPr>
              <a:t>22</a:t>
            </a:fld>
            <a:endParaRPr lang="en-AU" altLang="en-US" dirty="0">
              <a:latin typeface="Arial"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AU" altLang="en-US" dirty="0" smtClean="0">
              <a:ea typeface="ＭＳ Ｐゴシック" pitchFamily="34" charset="-128"/>
            </a:endParaRPr>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9414" indent="-288236">
              <a:defRPr>
                <a:solidFill>
                  <a:schemeClr val="tx1"/>
                </a:solidFill>
                <a:latin typeface="Calibri" pitchFamily="34" charset="0"/>
              </a:defRPr>
            </a:lvl2pPr>
            <a:lvl3pPr marL="1152944" indent="-230589">
              <a:defRPr>
                <a:solidFill>
                  <a:schemeClr val="tx1"/>
                </a:solidFill>
                <a:latin typeface="Calibri" pitchFamily="34" charset="0"/>
              </a:defRPr>
            </a:lvl3pPr>
            <a:lvl4pPr marL="1614122" indent="-230589">
              <a:defRPr>
                <a:solidFill>
                  <a:schemeClr val="tx1"/>
                </a:solidFill>
                <a:latin typeface="Calibri" pitchFamily="34" charset="0"/>
              </a:defRPr>
            </a:lvl4pPr>
            <a:lvl5pPr marL="2075299" indent="-230589">
              <a:defRPr>
                <a:solidFill>
                  <a:schemeClr val="tx1"/>
                </a:solidFill>
                <a:latin typeface="Calibri" pitchFamily="34" charset="0"/>
              </a:defRPr>
            </a:lvl5pPr>
            <a:lvl6pPr marL="2536477" indent="-230589" defTabSz="461178" fontAlgn="base">
              <a:spcBef>
                <a:spcPct val="0"/>
              </a:spcBef>
              <a:spcAft>
                <a:spcPct val="0"/>
              </a:spcAft>
              <a:defRPr>
                <a:solidFill>
                  <a:schemeClr val="tx1"/>
                </a:solidFill>
                <a:latin typeface="Calibri" pitchFamily="34" charset="0"/>
              </a:defRPr>
            </a:lvl6pPr>
            <a:lvl7pPr marL="2997655" indent="-230589" defTabSz="461178" fontAlgn="base">
              <a:spcBef>
                <a:spcPct val="0"/>
              </a:spcBef>
              <a:spcAft>
                <a:spcPct val="0"/>
              </a:spcAft>
              <a:defRPr>
                <a:solidFill>
                  <a:schemeClr val="tx1"/>
                </a:solidFill>
                <a:latin typeface="Calibri" pitchFamily="34" charset="0"/>
              </a:defRPr>
            </a:lvl7pPr>
            <a:lvl8pPr marL="3458832" indent="-230589" defTabSz="461178" fontAlgn="base">
              <a:spcBef>
                <a:spcPct val="0"/>
              </a:spcBef>
              <a:spcAft>
                <a:spcPct val="0"/>
              </a:spcAft>
              <a:defRPr>
                <a:solidFill>
                  <a:schemeClr val="tx1"/>
                </a:solidFill>
                <a:latin typeface="Calibri" pitchFamily="34" charset="0"/>
              </a:defRPr>
            </a:lvl8pPr>
            <a:lvl9pPr marL="3920010" indent="-230589" defTabSz="46117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365A1DE-0EEE-4AA7-A127-EAE0FC9F75A3}" type="slidenum">
              <a:rPr lang="en-AU" altLang="en-US">
                <a:latin typeface="Arial" charset="0"/>
                <a:ea typeface="ＭＳ Ｐゴシック" pitchFamily="34" charset="-128"/>
              </a:rPr>
              <a:pPr fontAlgn="base">
                <a:spcBef>
                  <a:spcPct val="0"/>
                </a:spcBef>
                <a:spcAft>
                  <a:spcPct val="0"/>
                </a:spcAft>
              </a:pPr>
              <a:t>23</a:t>
            </a:fld>
            <a:endParaRPr lang="en-AU" altLang="en-US" dirty="0">
              <a:latin typeface="Arial"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AU" altLang="en-US" dirty="0" smtClean="0">
              <a:ea typeface="ＭＳ Ｐゴシック" pitchFamily="34" charset="-128"/>
            </a:endParaRPr>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9414" indent="-288236">
              <a:defRPr>
                <a:solidFill>
                  <a:schemeClr val="tx1"/>
                </a:solidFill>
                <a:latin typeface="Calibri" pitchFamily="34" charset="0"/>
              </a:defRPr>
            </a:lvl2pPr>
            <a:lvl3pPr marL="1152944" indent="-230589">
              <a:defRPr>
                <a:solidFill>
                  <a:schemeClr val="tx1"/>
                </a:solidFill>
                <a:latin typeface="Calibri" pitchFamily="34" charset="0"/>
              </a:defRPr>
            </a:lvl3pPr>
            <a:lvl4pPr marL="1614122" indent="-230589">
              <a:defRPr>
                <a:solidFill>
                  <a:schemeClr val="tx1"/>
                </a:solidFill>
                <a:latin typeface="Calibri" pitchFamily="34" charset="0"/>
              </a:defRPr>
            </a:lvl4pPr>
            <a:lvl5pPr marL="2075299" indent="-230589">
              <a:defRPr>
                <a:solidFill>
                  <a:schemeClr val="tx1"/>
                </a:solidFill>
                <a:latin typeface="Calibri" pitchFamily="34" charset="0"/>
              </a:defRPr>
            </a:lvl5pPr>
            <a:lvl6pPr marL="2536477" indent="-230589" defTabSz="461178" fontAlgn="base">
              <a:spcBef>
                <a:spcPct val="0"/>
              </a:spcBef>
              <a:spcAft>
                <a:spcPct val="0"/>
              </a:spcAft>
              <a:defRPr>
                <a:solidFill>
                  <a:schemeClr val="tx1"/>
                </a:solidFill>
                <a:latin typeface="Calibri" pitchFamily="34" charset="0"/>
              </a:defRPr>
            </a:lvl6pPr>
            <a:lvl7pPr marL="2997655" indent="-230589" defTabSz="461178" fontAlgn="base">
              <a:spcBef>
                <a:spcPct val="0"/>
              </a:spcBef>
              <a:spcAft>
                <a:spcPct val="0"/>
              </a:spcAft>
              <a:defRPr>
                <a:solidFill>
                  <a:schemeClr val="tx1"/>
                </a:solidFill>
                <a:latin typeface="Calibri" pitchFamily="34" charset="0"/>
              </a:defRPr>
            </a:lvl7pPr>
            <a:lvl8pPr marL="3458832" indent="-230589" defTabSz="461178" fontAlgn="base">
              <a:spcBef>
                <a:spcPct val="0"/>
              </a:spcBef>
              <a:spcAft>
                <a:spcPct val="0"/>
              </a:spcAft>
              <a:defRPr>
                <a:solidFill>
                  <a:schemeClr val="tx1"/>
                </a:solidFill>
                <a:latin typeface="Calibri" pitchFamily="34" charset="0"/>
              </a:defRPr>
            </a:lvl8pPr>
            <a:lvl9pPr marL="3920010" indent="-230589" defTabSz="46117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365A1DE-0EEE-4AA7-A127-EAE0FC9F75A3}" type="slidenum">
              <a:rPr lang="en-AU" altLang="en-US">
                <a:latin typeface="Arial" charset="0"/>
                <a:ea typeface="ＭＳ Ｐゴシック" pitchFamily="34" charset="-128"/>
              </a:rPr>
              <a:pPr fontAlgn="base">
                <a:spcBef>
                  <a:spcPct val="0"/>
                </a:spcBef>
                <a:spcAft>
                  <a:spcPct val="0"/>
                </a:spcAft>
              </a:pPr>
              <a:t>24</a:t>
            </a:fld>
            <a:endParaRPr lang="en-AU" altLang="en-US" dirty="0">
              <a:latin typeface="Arial"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AU" altLang="en-US" dirty="0" smtClean="0">
              <a:ea typeface="ＭＳ Ｐゴシック" pitchFamily="34" charset="-128"/>
            </a:endParaRPr>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9414" indent="-288236">
              <a:defRPr>
                <a:solidFill>
                  <a:schemeClr val="tx1"/>
                </a:solidFill>
                <a:latin typeface="Calibri" pitchFamily="34" charset="0"/>
              </a:defRPr>
            </a:lvl2pPr>
            <a:lvl3pPr marL="1152944" indent="-230589">
              <a:defRPr>
                <a:solidFill>
                  <a:schemeClr val="tx1"/>
                </a:solidFill>
                <a:latin typeface="Calibri" pitchFamily="34" charset="0"/>
              </a:defRPr>
            </a:lvl3pPr>
            <a:lvl4pPr marL="1614122" indent="-230589">
              <a:defRPr>
                <a:solidFill>
                  <a:schemeClr val="tx1"/>
                </a:solidFill>
                <a:latin typeface="Calibri" pitchFamily="34" charset="0"/>
              </a:defRPr>
            </a:lvl4pPr>
            <a:lvl5pPr marL="2075299" indent="-230589">
              <a:defRPr>
                <a:solidFill>
                  <a:schemeClr val="tx1"/>
                </a:solidFill>
                <a:latin typeface="Calibri" pitchFamily="34" charset="0"/>
              </a:defRPr>
            </a:lvl5pPr>
            <a:lvl6pPr marL="2536477" indent="-230589" defTabSz="461178" fontAlgn="base">
              <a:spcBef>
                <a:spcPct val="0"/>
              </a:spcBef>
              <a:spcAft>
                <a:spcPct val="0"/>
              </a:spcAft>
              <a:defRPr>
                <a:solidFill>
                  <a:schemeClr val="tx1"/>
                </a:solidFill>
                <a:latin typeface="Calibri" pitchFamily="34" charset="0"/>
              </a:defRPr>
            </a:lvl6pPr>
            <a:lvl7pPr marL="2997655" indent="-230589" defTabSz="461178" fontAlgn="base">
              <a:spcBef>
                <a:spcPct val="0"/>
              </a:spcBef>
              <a:spcAft>
                <a:spcPct val="0"/>
              </a:spcAft>
              <a:defRPr>
                <a:solidFill>
                  <a:schemeClr val="tx1"/>
                </a:solidFill>
                <a:latin typeface="Calibri" pitchFamily="34" charset="0"/>
              </a:defRPr>
            </a:lvl7pPr>
            <a:lvl8pPr marL="3458832" indent="-230589" defTabSz="461178" fontAlgn="base">
              <a:spcBef>
                <a:spcPct val="0"/>
              </a:spcBef>
              <a:spcAft>
                <a:spcPct val="0"/>
              </a:spcAft>
              <a:defRPr>
                <a:solidFill>
                  <a:schemeClr val="tx1"/>
                </a:solidFill>
                <a:latin typeface="Calibri" pitchFamily="34" charset="0"/>
              </a:defRPr>
            </a:lvl8pPr>
            <a:lvl9pPr marL="3920010" indent="-230589" defTabSz="46117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365A1DE-0EEE-4AA7-A127-EAE0FC9F75A3}" type="slidenum">
              <a:rPr lang="en-AU" altLang="en-US">
                <a:latin typeface="Arial" charset="0"/>
                <a:ea typeface="ＭＳ Ｐゴシック" pitchFamily="34" charset="-128"/>
              </a:rPr>
              <a:pPr fontAlgn="base">
                <a:spcBef>
                  <a:spcPct val="0"/>
                </a:spcBef>
                <a:spcAft>
                  <a:spcPct val="0"/>
                </a:spcAft>
              </a:pPr>
              <a:t>25</a:t>
            </a:fld>
            <a:endParaRPr lang="en-AU" altLang="en-US" dirty="0">
              <a:latin typeface="Arial"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AU" altLang="en-US" dirty="0" smtClean="0">
              <a:ea typeface="ＭＳ Ｐゴシック" pitchFamily="34" charset="-128"/>
            </a:endParaRPr>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9414" indent="-288236">
              <a:defRPr>
                <a:solidFill>
                  <a:schemeClr val="tx1"/>
                </a:solidFill>
                <a:latin typeface="Calibri" pitchFamily="34" charset="0"/>
              </a:defRPr>
            </a:lvl2pPr>
            <a:lvl3pPr marL="1152944" indent="-230589">
              <a:defRPr>
                <a:solidFill>
                  <a:schemeClr val="tx1"/>
                </a:solidFill>
                <a:latin typeface="Calibri" pitchFamily="34" charset="0"/>
              </a:defRPr>
            </a:lvl3pPr>
            <a:lvl4pPr marL="1614122" indent="-230589">
              <a:defRPr>
                <a:solidFill>
                  <a:schemeClr val="tx1"/>
                </a:solidFill>
                <a:latin typeface="Calibri" pitchFamily="34" charset="0"/>
              </a:defRPr>
            </a:lvl4pPr>
            <a:lvl5pPr marL="2075299" indent="-230589">
              <a:defRPr>
                <a:solidFill>
                  <a:schemeClr val="tx1"/>
                </a:solidFill>
                <a:latin typeface="Calibri" pitchFamily="34" charset="0"/>
              </a:defRPr>
            </a:lvl5pPr>
            <a:lvl6pPr marL="2536477" indent="-230589" defTabSz="461178" fontAlgn="base">
              <a:spcBef>
                <a:spcPct val="0"/>
              </a:spcBef>
              <a:spcAft>
                <a:spcPct val="0"/>
              </a:spcAft>
              <a:defRPr>
                <a:solidFill>
                  <a:schemeClr val="tx1"/>
                </a:solidFill>
                <a:latin typeface="Calibri" pitchFamily="34" charset="0"/>
              </a:defRPr>
            </a:lvl6pPr>
            <a:lvl7pPr marL="2997655" indent="-230589" defTabSz="461178" fontAlgn="base">
              <a:spcBef>
                <a:spcPct val="0"/>
              </a:spcBef>
              <a:spcAft>
                <a:spcPct val="0"/>
              </a:spcAft>
              <a:defRPr>
                <a:solidFill>
                  <a:schemeClr val="tx1"/>
                </a:solidFill>
                <a:latin typeface="Calibri" pitchFamily="34" charset="0"/>
              </a:defRPr>
            </a:lvl7pPr>
            <a:lvl8pPr marL="3458832" indent="-230589" defTabSz="461178" fontAlgn="base">
              <a:spcBef>
                <a:spcPct val="0"/>
              </a:spcBef>
              <a:spcAft>
                <a:spcPct val="0"/>
              </a:spcAft>
              <a:defRPr>
                <a:solidFill>
                  <a:schemeClr val="tx1"/>
                </a:solidFill>
                <a:latin typeface="Calibri" pitchFamily="34" charset="0"/>
              </a:defRPr>
            </a:lvl8pPr>
            <a:lvl9pPr marL="3920010" indent="-230589" defTabSz="46117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365A1DE-0EEE-4AA7-A127-EAE0FC9F75A3}" type="slidenum">
              <a:rPr lang="en-AU" altLang="en-US">
                <a:latin typeface="Arial" charset="0"/>
                <a:ea typeface="ＭＳ Ｐゴシック" pitchFamily="34" charset="-128"/>
              </a:rPr>
              <a:pPr fontAlgn="base">
                <a:spcBef>
                  <a:spcPct val="0"/>
                </a:spcBef>
                <a:spcAft>
                  <a:spcPct val="0"/>
                </a:spcAft>
              </a:pPr>
              <a:t>26</a:t>
            </a:fld>
            <a:endParaRPr lang="en-AU" altLang="en-US" dirty="0">
              <a:latin typeface="Arial"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AU" altLang="en-US" dirty="0" smtClean="0">
              <a:ea typeface="ＭＳ Ｐゴシック" pitchFamily="34" charset="-128"/>
            </a:endParaRPr>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9414" indent="-288236">
              <a:defRPr>
                <a:solidFill>
                  <a:schemeClr val="tx1"/>
                </a:solidFill>
                <a:latin typeface="Calibri" pitchFamily="34" charset="0"/>
              </a:defRPr>
            </a:lvl2pPr>
            <a:lvl3pPr marL="1152944" indent="-230589">
              <a:defRPr>
                <a:solidFill>
                  <a:schemeClr val="tx1"/>
                </a:solidFill>
                <a:latin typeface="Calibri" pitchFamily="34" charset="0"/>
              </a:defRPr>
            </a:lvl3pPr>
            <a:lvl4pPr marL="1614122" indent="-230589">
              <a:defRPr>
                <a:solidFill>
                  <a:schemeClr val="tx1"/>
                </a:solidFill>
                <a:latin typeface="Calibri" pitchFamily="34" charset="0"/>
              </a:defRPr>
            </a:lvl4pPr>
            <a:lvl5pPr marL="2075299" indent="-230589">
              <a:defRPr>
                <a:solidFill>
                  <a:schemeClr val="tx1"/>
                </a:solidFill>
                <a:latin typeface="Calibri" pitchFamily="34" charset="0"/>
              </a:defRPr>
            </a:lvl5pPr>
            <a:lvl6pPr marL="2536477" indent="-230589" defTabSz="461178" fontAlgn="base">
              <a:spcBef>
                <a:spcPct val="0"/>
              </a:spcBef>
              <a:spcAft>
                <a:spcPct val="0"/>
              </a:spcAft>
              <a:defRPr>
                <a:solidFill>
                  <a:schemeClr val="tx1"/>
                </a:solidFill>
                <a:latin typeface="Calibri" pitchFamily="34" charset="0"/>
              </a:defRPr>
            </a:lvl6pPr>
            <a:lvl7pPr marL="2997655" indent="-230589" defTabSz="461178" fontAlgn="base">
              <a:spcBef>
                <a:spcPct val="0"/>
              </a:spcBef>
              <a:spcAft>
                <a:spcPct val="0"/>
              </a:spcAft>
              <a:defRPr>
                <a:solidFill>
                  <a:schemeClr val="tx1"/>
                </a:solidFill>
                <a:latin typeface="Calibri" pitchFamily="34" charset="0"/>
              </a:defRPr>
            </a:lvl7pPr>
            <a:lvl8pPr marL="3458832" indent="-230589" defTabSz="461178" fontAlgn="base">
              <a:spcBef>
                <a:spcPct val="0"/>
              </a:spcBef>
              <a:spcAft>
                <a:spcPct val="0"/>
              </a:spcAft>
              <a:defRPr>
                <a:solidFill>
                  <a:schemeClr val="tx1"/>
                </a:solidFill>
                <a:latin typeface="Calibri" pitchFamily="34" charset="0"/>
              </a:defRPr>
            </a:lvl8pPr>
            <a:lvl9pPr marL="3920010" indent="-230589" defTabSz="46117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365A1DE-0EEE-4AA7-A127-EAE0FC9F75A3}" type="slidenum">
              <a:rPr lang="en-AU" altLang="en-US">
                <a:latin typeface="Arial" charset="0"/>
                <a:ea typeface="ＭＳ Ｐゴシック" pitchFamily="34" charset="-128"/>
              </a:rPr>
              <a:pPr fontAlgn="base">
                <a:spcBef>
                  <a:spcPct val="0"/>
                </a:spcBef>
                <a:spcAft>
                  <a:spcPct val="0"/>
                </a:spcAft>
              </a:pPr>
              <a:t>27</a:t>
            </a:fld>
            <a:endParaRPr lang="en-AU" altLang="en-US" dirty="0">
              <a:latin typeface="Arial" charset="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AU" altLang="en-US" dirty="0" smtClean="0">
              <a:ea typeface="ＭＳ Ｐゴシック" pitchFamily="34" charset="-128"/>
            </a:endParaRPr>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9414" indent="-288236">
              <a:defRPr>
                <a:solidFill>
                  <a:schemeClr val="tx1"/>
                </a:solidFill>
                <a:latin typeface="Calibri" pitchFamily="34" charset="0"/>
              </a:defRPr>
            </a:lvl2pPr>
            <a:lvl3pPr marL="1152944" indent="-230589">
              <a:defRPr>
                <a:solidFill>
                  <a:schemeClr val="tx1"/>
                </a:solidFill>
                <a:latin typeface="Calibri" pitchFamily="34" charset="0"/>
              </a:defRPr>
            </a:lvl3pPr>
            <a:lvl4pPr marL="1614122" indent="-230589">
              <a:defRPr>
                <a:solidFill>
                  <a:schemeClr val="tx1"/>
                </a:solidFill>
                <a:latin typeface="Calibri" pitchFamily="34" charset="0"/>
              </a:defRPr>
            </a:lvl4pPr>
            <a:lvl5pPr marL="2075299" indent="-230589">
              <a:defRPr>
                <a:solidFill>
                  <a:schemeClr val="tx1"/>
                </a:solidFill>
                <a:latin typeface="Calibri" pitchFamily="34" charset="0"/>
              </a:defRPr>
            </a:lvl5pPr>
            <a:lvl6pPr marL="2536477" indent="-230589" defTabSz="461178" fontAlgn="base">
              <a:spcBef>
                <a:spcPct val="0"/>
              </a:spcBef>
              <a:spcAft>
                <a:spcPct val="0"/>
              </a:spcAft>
              <a:defRPr>
                <a:solidFill>
                  <a:schemeClr val="tx1"/>
                </a:solidFill>
                <a:latin typeface="Calibri" pitchFamily="34" charset="0"/>
              </a:defRPr>
            </a:lvl6pPr>
            <a:lvl7pPr marL="2997655" indent="-230589" defTabSz="461178" fontAlgn="base">
              <a:spcBef>
                <a:spcPct val="0"/>
              </a:spcBef>
              <a:spcAft>
                <a:spcPct val="0"/>
              </a:spcAft>
              <a:defRPr>
                <a:solidFill>
                  <a:schemeClr val="tx1"/>
                </a:solidFill>
                <a:latin typeface="Calibri" pitchFamily="34" charset="0"/>
              </a:defRPr>
            </a:lvl7pPr>
            <a:lvl8pPr marL="3458832" indent="-230589" defTabSz="461178" fontAlgn="base">
              <a:spcBef>
                <a:spcPct val="0"/>
              </a:spcBef>
              <a:spcAft>
                <a:spcPct val="0"/>
              </a:spcAft>
              <a:defRPr>
                <a:solidFill>
                  <a:schemeClr val="tx1"/>
                </a:solidFill>
                <a:latin typeface="Calibri" pitchFamily="34" charset="0"/>
              </a:defRPr>
            </a:lvl8pPr>
            <a:lvl9pPr marL="3920010" indent="-230589" defTabSz="46117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365A1DE-0EEE-4AA7-A127-EAE0FC9F75A3}" type="slidenum">
              <a:rPr lang="en-AU" altLang="en-US">
                <a:latin typeface="Arial" charset="0"/>
                <a:ea typeface="ＭＳ Ｐゴシック" pitchFamily="34" charset="-128"/>
              </a:rPr>
              <a:pPr fontAlgn="base">
                <a:spcBef>
                  <a:spcPct val="0"/>
                </a:spcBef>
                <a:spcAft>
                  <a:spcPct val="0"/>
                </a:spcAft>
              </a:pPr>
              <a:t>28</a:t>
            </a:fld>
            <a:endParaRPr lang="en-AU" altLang="en-US" dirty="0">
              <a:latin typeface="Arial" charset="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AU" altLang="en-US" dirty="0" smtClean="0">
              <a:ea typeface="ＭＳ Ｐゴシック" pitchFamily="34" charset="-128"/>
            </a:endParaRPr>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9414" indent="-288236">
              <a:defRPr>
                <a:solidFill>
                  <a:schemeClr val="tx1"/>
                </a:solidFill>
                <a:latin typeface="Calibri" pitchFamily="34" charset="0"/>
              </a:defRPr>
            </a:lvl2pPr>
            <a:lvl3pPr marL="1152944" indent="-230589">
              <a:defRPr>
                <a:solidFill>
                  <a:schemeClr val="tx1"/>
                </a:solidFill>
                <a:latin typeface="Calibri" pitchFamily="34" charset="0"/>
              </a:defRPr>
            </a:lvl3pPr>
            <a:lvl4pPr marL="1614122" indent="-230589">
              <a:defRPr>
                <a:solidFill>
                  <a:schemeClr val="tx1"/>
                </a:solidFill>
                <a:latin typeface="Calibri" pitchFamily="34" charset="0"/>
              </a:defRPr>
            </a:lvl4pPr>
            <a:lvl5pPr marL="2075299" indent="-230589">
              <a:defRPr>
                <a:solidFill>
                  <a:schemeClr val="tx1"/>
                </a:solidFill>
                <a:latin typeface="Calibri" pitchFamily="34" charset="0"/>
              </a:defRPr>
            </a:lvl5pPr>
            <a:lvl6pPr marL="2536477" indent="-230589" defTabSz="461178" fontAlgn="base">
              <a:spcBef>
                <a:spcPct val="0"/>
              </a:spcBef>
              <a:spcAft>
                <a:spcPct val="0"/>
              </a:spcAft>
              <a:defRPr>
                <a:solidFill>
                  <a:schemeClr val="tx1"/>
                </a:solidFill>
                <a:latin typeface="Calibri" pitchFamily="34" charset="0"/>
              </a:defRPr>
            </a:lvl6pPr>
            <a:lvl7pPr marL="2997655" indent="-230589" defTabSz="461178" fontAlgn="base">
              <a:spcBef>
                <a:spcPct val="0"/>
              </a:spcBef>
              <a:spcAft>
                <a:spcPct val="0"/>
              </a:spcAft>
              <a:defRPr>
                <a:solidFill>
                  <a:schemeClr val="tx1"/>
                </a:solidFill>
                <a:latin typeface="Calibri" pitchFamily="34" charset="0"/>
              </a:defRPr>
            </a:lvl7pPr>
            <a:lvl8pPr marL="3458832" indent="-230589" defTabSz="461178" fontAlgn="base">
              <a:spcBef>
                <a:spcPct val="0"/>
              </a:spcBef>
              <a:spcAft>
                <a:spcPct val="0"/>
              </a:spcAft>
              <a:defRPr>
                <a:solidFill>
                  <a:schemeClr val="tx1"/>
                </a:solidFill>
                <a:latin typeface="Calibri" pitchFamily="34" charset="0"/>
              </a:defRPr>
            </a:lvl8pPr>
            <a:lvl9pPr marL="3920010" indent="-230589" defTabSz="46117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365A1DE-0EEE-4AA7-A127-EAE0FC9F75A3}" type="slidenum">
              <a:rPr lang="en-AU" altLang="en-US">
                <a:latin typeface="Arial" charset="0"/>
                <a:ea typeface="ＭＳ Ｐゴシック" pitchFamily="34" charset="-128"/>
              </a:rPr>
              <a:pPr fontAlgn="base">
                <a:spcBef>
                  <a:spcPct val="0"/>
                </a:spcBef>
                <a:spcAft>
                  <a:spcPct val="0"/>
                </a:spcAft>
              </a:pPr>
              <a:t>29</a:t>
            </a:fld>
            <a:endParaRPr lang="en-AU" altLang="en-US" dirty="0">
              <a:latin typeface="Arial" charset="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AU" altLang="en-US" dirty="0" smtClean="0">
              <a:ea typeface="ＭＳ Ｐゴシック" pitchFamily="34" charset="-128"/>
            </a:endParaRPr>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9414" indent="-288236">
              <a:defRPr>
                <a:solidFill>
                  <a:schemeClr val="tx1"/>
                </a:solidFill>
                <a:latin typeface="Calibri" pitchFamily="34" charset="0"/>
              </a:defRPr>
            </a:lvl2pPr>
            <a:lvl3pPr marL="1152944" indent="-230589">
              <a:defRPr>
                <a:solidFill>
                  <a:schemeClr val="tx1"/>
                </a:solidFill>
                <a:latin typeface="Calibri" pitchFamily="34" charset="0"/>
              </a:defRPr>
            </a:lvl3pPr>
            <a:lvl4pPr marL="1614122" indent="-230589">
              <a:defRPr>
                <a:solidFill>
                  <a:schemeClr val="tx1"/>
                </a:solidFill>
                <a:latin typeface="Calibri" pitchFamily="34" charset="0"/>
              </a:defRPr>
            </a:lvl4pPr>
            <a:lvl5pPr marL="2075299" indent="-230589">
              <a:defRPr>
                <a:solidFill>
                  <a:schemeClr val="tx1"/>
                </a:solidFill>
                <a:latin typeface="Calibri" pitchFamily="34" charset="0"/>
              </a:defRPr>
            </a:lvl5pPr>
            <a:lvl6pPr marL="2536477" indent="-230589" defTabSz="461178" fontAlgn="base">
              <a:spcBef>
                <a:spcPct val="0"/>
              </a:spcBef>
              <a:spcAft>
                <a:spcPct val="0"/>
              </a:spcAft>
              <a:defRPr>
                <a:solidFill>
                  <a:schemeClr val="tx1"/>
                </a:solidFill>
                <a:latin typeface="Calibri" pitchFamily="34" charset="0"/>
              </a:defRPr>
            </a:lvl6pPr>
            <a:lvl7pPr marL="2997655" indent="-230589" defTabSz="461178" fontAlgn="base">
              <a:spcBef>
                <a:spcPct val="0"/>
              </a:spcBef>
              <a:spcAft>
                <a:spcPct val="0"/>
              </a:spcAft>
              <a:defRPr>
                <a:solidFill>
                  <a:schemeClr val="tx1"/>
                </a:solidFill>
                <a:latin typeface="Calibri" pitchFamily="34" charset="0"/>
              </a:defRPr>
            </a:lvl7pPr>
            <a:lvl8pPr marL="3458832" indent="-230589" defTabSz="461178" fontAlgn="base">
              <a:spcBef>
                <a:spcPct val="0"/>
              </a:spcBef>
              <a:spcAft>
                <a:spcPct val="0"/>
              </a:spcAft>
              <a:defRPr>
                <a:solidFill>
                  <a:schemeClr val="tx1"/>
                </a:solidFill>
                <a:latin typeface="Calibri" pitchFamily="34" charset="0"/>
              </a:defRPr>
            </a:lvl8pPr>
            <a:lvl9pPr marL="3920010" indent="-230589" defTabSz="46117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365A1DE-0EEE-4AA7-A127-EAE0FC9F75A3}" type="slidenum">
              <a:rPr lang="en-AU" altLang="en-US">
                <a:latin typeface="Arial" charset="0"/>
                <a:ea typeface="ＭＳ Ｐゴシック" pitchFamily="34" charset="-128"/>
              </a:rPr>
              <a:pPr fontAlgn="base">
                <a:spcBef>
                  <a:spcPct val="0"/>
                </a:spcBef>
                <a:spcAft>
                  <a:spcPct val="0"/>
                </a:spcAft>
              </a:pPr>
              <a:t>30</a:t>
            </a:fld>
            <a:endParaRPr lang="en-AU" altLang="en-US" dirty="0">
              <a:latin typeface="Arial" charset="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AU" altLang="en-US" dirty="0" smtClean="0">
              <a:ea typeface="ＭＳ Ｐゴシック" pitchFamily="34" charset="-128"/>
            </a:endParaRPr>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9414" indent="-288236">
              <a:defRPr>
                <a:solidFill>
                  <a:schemeClr val="tx1"/>
                </a:solidFill>
                <a:latin typeface="Calibri" pitchFamily="34" charset="0"/>
              </a:defRPr>
            </a:lvl2pPr>
            <a:lvl3pPr marL="1152944" indent="-230589">
              <a:defRPr>
                <a:solidFill>
                  <a:schemeClr val="tx1"/>
                </a:solidFill>
                <a:latin typeface="Calibri" pitchFamily="34" charset="0"/>
              </a:defRPr>
            </a:lvl3pPr>
            <a:lvl4pPr marL="1614122" indent="-230589">
              <a:defRPr>
                <a:solidFill>
                  <a:schemeClr val="tx1"/>
                </a:solidFill>
                <a:latin typeface="Calibri" pitchFamily="34" charset="0"/>
              </a:defRPr>
            </a:lvl4pPr>
            <a:lvl5pPr marL="2075299" indent="-230589">
              <a:defRPr>
                <a:solidFill>
                  <a:schemeClr val="tx1"/>
                </a:solidFill>
                <a:latin typeface="Calibri" pitchFamily="34" charset="0"/>
              </a:defRPr>
            </a:lvl5pPr>
            <a:lvl6pPr marL="2536477" indent="-230589" defTabSz="461178" fontAlgn="base">
              <a:spcBef>
                <a:spcPct val="0"/>
              </a:spcBef>
              <a:spcAft>
                <a:spcPct val="0"/>
              </a:spcAft>
              <a:defRPr>
                <a:solidFill>
                  <a:schemeClr val="tx1"/>
                </a:solidFill>
                <a:latin typeface="Calibri" pitchFamily="34" charset="0"/>
              </a:defRPr>
            </a:lvl6pPr>
            <a:lvl7pPr marL="2997655" indent="-230589" defTabSz="461178" fontAlgn="base">
              <a:spcBef>
                <a:spcPct val="0"/>
              </a:spcBef>
              <a:spcAft>
                <a:spcPct val="0"/>
              </a:spcAft>
              <a:defRPr>
                <a:solidFill>
                  <a:schemeClr val="tx1"/>
                </a:solidFill>
                <a:latin typeface="Calibri" pitchFamily="34" charset="0"/>
              </a:defRPr>
            </a:lvl7pPr>
            <a:lvl8pPr marL="3458832" indent="-230589" defTabSz="461178" fontAlgn="base">
              <a:spcBef>
                <a:spcPct val="0"/>
              </a:spcBef>
              <a:spcAft>
                <a:spcPct val="0"/>
              </a:spcAft>
              <a:defRPr>
                <a:solidFill>
                  <a:schemeClr val="tx1"/>
                </a:solidFill>
                <a:latin typeface="Calibri" pitchFamily="34" charset="0"/>
              </a:defRPr>
            </a:lvl8pPr>
            <a:lvl9pPr marL="3920010" indent="-230589" defTabSz="46117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365A1DE-0EEE-4AA7-A127-EAE0FC9F75A3}" type="slidenum">
              <a:rPr lang="en-AU" altLang="en-US">
                <a:latin typeface="Arial" charset="0"/>
                <a:ea typeface="ＭＳ Ｐゴシック" pitchFamily="34" charset="-128"/>
              </a:rPr>
              <a:pPr fontAlgn="base">
                <a:spcBef>
                  <a:spcPct val="0"/>
                </a:spcBef>
                <a:spcAft>
                  <a:spcPct val="0"/>
                </a:spcAft>
              </a:pPr>
              <a:t>31</a:t>
            </a:fld>
            <a:endParaRPr lang="en-AU" altLang="en-US" dirty="0">
              <a:latin typeface="Arial"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err="1" smtClean="0"/>
              <a:t>Mech</a:t>
            </a:r>
            <a:endParaRPr lang="en-US" altLang="en-US" dirty="0"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854" indent="-285713" eaLnBrk="0" hangingPunct="0">
              <a:defRPr>
                <a:solidFill>
                  <a:schemeClr val="tx1"/>
                </a:solidFill>
                <a:latin typeface="Arial" charset="0"/>
                <a:ea typeface="ＭＳ Ｐゴシック" pitchFamily="34" charset="-128"/>
              </a:defRPr>
            </a:lvl2pPr>
            <a:lvl3pPr marL="1142850" indent="-228570" eaLnBrk="0" hangingPunct="0">
              <a:defRPr>
                <a:solidFill>
                  <a:schemeClr val="tx1"/>
                </a:solidFill>
                <a:latin typeface="Arial" charset="0"/>
                <a:ea typeface="ＭＳ Ｐゴシック" pitchFamily="34" charset="-128"/>
              </a:defRPr>
            </a:lvl3pPr>
            <a:lvl4pPr marL="1599992" indent="-228570" eaLnBrk="0" hangingPunct="0">
              <a:defRPr>
                <a:solidFill>
                  <a:schemeClr val="tx1"/>
                </a:solidFill>
                <a:latin typeface="Arial" charset="0"/>
                <a:ea typeface="ＭＳ Ｐゴシック" pitchFamily="34" charset="-128"/>
              </a:defRPr>
            </a:lvl4pPr>
            <a:lvl5pPr marL="2057132" indent="-228570" eaLnBrk="0" hangingPunct="0">
              <a:defRPr>
                <a:solidFill>
                  <a:schemeClr val="tx1"/>
                </a:solidFill>
                <a:latin typeface="Arial" charset="0"/>
                <a:ea typeface="ＭＳ Ｐゴシック" pitchFamily="34" charset="-128"/>
              </a:defRPr>
            </a:lvl5pPr>
            <a:lvl6pPr marL="2514271" indent="-228570" defTabSz="457140" eaLnBrk="0" fontAlgn="base" hangingPunct="0">
              <a:spcBef>
                <a:spcPct val="0"/>
              </a:spcBef>
              <a:spcAft>
                <a:spcPct val="0"/>
              </a:spcAft>
              <a:defRPr>
                <a:solidFill>
                  <a:schemeClr val="tx1"/>
                </a:solidFill>
                <a:latin typeface="Arial" charset="0"/>
                <a:ea typeface="ＭＳ Ｐゴシック" pitchFamily="34" charset="-128"/>
              </a:defRPr>
            </a:lvl6pPr>
            <a:lvl7pPr marL="2971413" indent="-228570" defTabSz="457140" eaLnBrk="0" fontAlgn="base" hangingPunct="0">
              <a:spcBef>
                <a:spcPct val="0"/>
              </a:spcBef>
              <a:spcAft>
                <a:spcPct val="0"/>
              </a:spcAft>
              <a:defRPr>
                <a:solidFill>
                  <a:schemeClr val="tx1"/>
                </a:solidFill>
                <a:latin typeface="Arial" charset="0"/>
                <a:ea typeface="ＭＳ Ｐゴシック" pitchFamily="34" charset="-128"/>
              </a:defRPr>
            </a:lvl7pPr>
            <a:lvl8pPr marL="3428553" indent="-228570" defTabSz="457140" eaLnBrk="0" fontAlgn="base" hangingPunct="0">
              <a:spcBef>
                <a:spcPct val="0"/>
              </a:spcBef>
              <a:spcAft>
                <a:spcPct val="0"/>
              </a:spcAft>
              <a:defRPr>
                <a:solidFill>
                  <a:schemeClr val="tx1"/>
                </a:solidFill>
                <a:latin typeface="Arial" charset="0"/>
                <a:ea typeface="ＭＳ Ｐゴシック" pitchFamily="34" charset="-128"/>
              </a:defRPr>
            </a:lvl8pPr>
            <a:lvl9pPr marL="3885694" indent="-228570" defTabSz="45714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7017838-C1BC-4AEC-B0BC-79535B5B28BB}" type="slidenum">
              <a:rPr lang="en-AU" altLang="en-US" smtClean="0">
                <a:cs typeface="Arial" charset="0"/>
              </a:rPr>
              <a:pPr eaLnBrk="1" hangingPunct="1"/>
              <a:t>3</a:t>
            </a:fld>
            <a:endParaRPr lang="en-AU" altLang="en-US" smtClean="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AU" altLang="en-US" dirty="0" smtClean="0">
              <a:ea typeface="ＭＳ Ｐゴシック" pitchFamily="34" charset="-128"/>
            </a:endParaRPr>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9414" indent="-288236">
              <a:defRPr>
                <a:solidFill>
                  <a:schemeClr val="tx1"/>
                </a:solidFill>
                <a:latin typeface="Calibri" pitchFamily="34" charset="0"/>
              </a:defRPr>
            </a:lvl2pPr>
            <a:lvl3pPr marL="1152944" indent="-230589">
              <a:defRPr>
                <a:solidFill>
                  <a:schemeClr val="tx1"/>
                </a:solidFill>
                <a:latin typeface="Calibri" pitchFamily="34" charset="0"/>
              </a:defRPr>
            </a:lvl3pPr>
            <a:lvl4pPr marL="1614122" indent="-230589">
              <a:defRPr>
                <a:solidFill>
                  <a:schemeClr val="tx1"/>
                </a:solidFill>
                <a:latin typeface="Calibri" pitchFamily="34" charset="0"/>
              </a:defRPr>
            </a:lvl4pPr>
            <a:lvl5pPr marL="2075299" indent="-230589">
              <a:defRPr>
                <a:solidFill>
                  <a:schemeClr val="tx1"/>
                </a:solidFill>
                <a:latin typeface="Calibri" pitchFamily="34" charset="0"/>
              </a:defRPr>
            </a:lvl5pPr>
            <a:lvl6pPr marL="2536477" indent="-230589" defTabSz="461178" fontAlgn="base">
              <a:spcBef>
                <a:spcPct val="0"/>
              </a:spcBef>
              <a:spcAft>
                <a:spcPct val="0"/>
              </a:spcAft>
              <a:defRPr>
                <a:solidFill>
                  <a:schemeClr val="tx1"/>
                </a:solidFill>
                <a:latin typeface="Calibri" pitchFamily="34" charset="0"/>
              </a:defRPr>
            </a:lvl6pPr>
            <a:lvl7pPr marL="2997655" indent="-230589" defTabSz="461178" fontAlgn="base">
              <a:spcBef>
                <a:spcPct val="0"/>
              </a:spcBef>
              <a:spcAft>
                <a:spcPct val="0"/>
              </a:spcAft>
              <a:defRPr>
                <a:solidFill>
                  <a:schemeClr val="tx1"/>
                </a:solidFill>
                <a:latin typeface="Calibri" pitchFamily="34" charset="0"/>
              </a:defRPr>
            </a:lvl7pPr>
            <a:lvl8pPr marL="3458832" indent="-230589" defTabSz="461178" fontAlgn="base">
              <a:spcBef>
                <a:spcPct val="0"/>
              </a:spcBef>
              <a:spcAft>
                <a:spcPct val="0"/>
              </a:spcAft>
              <a:defRPr>
                <a:solidFill>
                  <a:schemeClr val="tx1"/>
                </a:solidFill>
                <a:latin typeface="Calibri" pitchFamily="34" charset="0"/>
              </a:defRPr>
            </a:lvl8pPr>
            <a:lvl9pPr marL="3920010" indent="-230589" defTabSz="46117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365A1DE-0EEE-4AA7-A127-EAE0FC9F75A3}" type="slidenum">
              <a:rPr lang="en-AU" altLang="en-US">
                <a:latin typeface="Arial" charset="0"/>
                <a:ea typeface="ＭＳ Ｐゴシック" pitchFamily="34" charset="-128"/>
              </a:rPr>
              <a:pPr fontAlgn="base">
                <a:spcBef>
                  <a:spcPct val="0"/>
                </a:spcBef>
                <a:spcAft>
                  <a:spcPct val="0"/>
                </a:spcAft>
              </a:pPr>
              <a:t>32</a:t>
            </a:fld>
            <a:endParaRPr lang="en-AU" altLang="en-US" dirty="0">
              <a:latin typeface="Arial" charset="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AU" altLang="en-US" dirty="0" smtClean="0">
              <a:ea typeface="ＭＳ Ｐゴシック" pitchFamily="34" charset="-128"/>
            </a:endParaRPr>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9414" indent="-288236">
              <a:defRPr>
                <a:solidFill>
                  <a:schemeClr val="tx1"/>
                </a:solidFill>
                <a:latin typeface="Calibri" pitchFamily="34" charset="0"/>
              </a:defRPr>
            </a:lvl2pPr>
            <a:lvl3pPr marL="1152944" indent="-230589">
              <a:defRPr>
                <a:solidFill>
                  <a:schemeClr val="tx1"/>
                </a:solidFill>
                <a:latin typeface="Calibri" pitchFamily="34" charset="0"/>
              </a:defRPr>
            </a:lvl3pPr>
            <a:lvl4pPr marL="1614122" indent="-230589">
              <a:defRPr>
                <a:solidFill>
                  <a:schemeClr val="tx1"/>
                </a:solidFill>
                <a:latin typeface="Calibri" pitchFamily="34" charset="0"/>
              </a:defRPr>
            </a:lvl4pPr>
            <a:lvl5pPr marL="2075299" indent="-230589">
              <a:defRPr>
                <a:solidFill>
                  <a:schemeClr val="tx1"/>
                </a:solidFill>
                <a:latin typeface="Calibri" pitchFamily="34" charset="0"/>
              </a:defRPr>
            </a:lvl5pPr>
            <a:lvl6pPr marL="2536477" indent="-230589" defTabSz="461178" fontAlgn="base">
              <a:spcBef>
                <a:spcPct val="0"/>
              </a:spcBef>
              <a:spcAft>
                <a:spcPct val="0"/>
              </a:spcAft>
              <a:defRPr>
                <a:solidFill>
                  <a:schemeClr val="tx1"/>
                </a:solidFill>
                <a:latin typeface="Calibri" pitchFamily="34" charset="0"/>
              </a:defRPr>
            </a:lvl6pPr>
            <a:lvl7pPr marL="2997655" indent="-230589" defTabSz="461178" fontAlgn="base">
              <a:spcBef>
                <a:spcPct val="0"/>
              </a:spcBef>
              <a:spcAft>
                <a:spcPct val="0"/>
              </a:spcAft>
              <a:defRPr>
                <a:solidFill>
                  <a:schemeClr val="tx1"/>
                </a:solidFill>
                <a:latin typeface="Calibri" pitchFamily="34" charset="0"/>
              </a:defRPr>
            </a:lvl7pPr>
            <a:lvl8pPr marL="3458832" indent="-230589" defTabSz="461178" fontAlgn="base">
              <a:spcBef>
                <a:spcPct val="0"/>
              </a:spcBef>
              <a:spcAft>
                <a:spcPct val="0"/>
              </a:spcAft>
              <a:defRPr>
                <a:solidFill>
                  <a:schemeClr val="tx1"/>
                </a:solidFill>
                <a:latin typeface="Calibri" pitchFamily="34" charset="0"/>
              </a:defRPr>
            </a:lvl8pPr>
            <a:lvl9pPr marL="3920010" indent="-230589" defTabSz="46117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365A1DE-0EEE-4AA7-A127-EAE0FC9F75A3}" type="slidenum">
              <a:rPr lang="en-AU" altLang="en-US">
                <a:latin typeface="Arial" charset="0"/>
                <a:ea typeface="ＭＳ Ｐゴシック" pitchFamily="34" charset="-128"/>
              </a:rPr>
              <a:pPr fontAlgn="base">
                <a:spcBef>
                  <a:spcPct val="0"/>
                </a:spcBef>
                <a:spcAft>
                  <a:spcPct val="0"/>
                </a:spcAft>
              </a:pPr>
              <a:t>33</a:t>
            </a:fld>
            <a:endParaRPr lang="en-AU" altLang="en-US" dirty="0">
              <a:latin typeface="Arial" charset="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AU" altLang="en-US" dirty="0" smtClean="0">
              <a:ea typeface="ＭＳ Ｐゴシック" pitchFamily="34" charset="-128"/>
            </a:endParaRPr>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9414" indent="-288236">
              <a:defRPr>
                <a:solidFill>
                  <a:schemeClr val="tx1"/>
                </a:solidFill>
                <a:latin typeface="Calibri" pitchFamily="34" charset="0"/>
              </a:defRPr>
            </a:lvl2pPr>
            <a:lvl3pPr marL="1152944" indent="-230589">
              <a:defRPr>
                <a:solidFill>
                  <a:schemeClr val="tx1"/>
                </a:solidFill>
                <a:latin typeface="Calibri" pitchFamily="34" charset="0"/>
              </a:defRPr>
            </a:lvl3pPr>
            <a:lvl4pPr marL="1614122" indent="-230589">
              <a:defRPr>
                <a:solidFill>
                  <a:schemeClr val="tx1"/>
                </a:solidFill>
                <a:latin typeface="Calibri" pitchFamily="34" charset="0"/>
              </a:defRPr>
            </a:lvl4pPr>
            <a:lvl5pPr marL="2075299" indent="-230589">
              <a:defRPr>
                <a:solidFill>
                  <a:schemeClr val="tx1"/>
                </a:solidFill>
                <a:latin typeface="Calibri" pitchFamily="34" charset="0"/>
              </a:defRPr>
            </a:lvl5pPr>
            <a:lvl6pPr marL="2536477" indent="-230589" defTabSz="461178" fontAlgn="base">
              <a:spcBef>
                <a:spcPct val="0"/>
              </a:spcBef>
              <a:spcAft>
                <a:spcPct val="0"/>
              </a:spcAft>
              <a:defRPr>
                <a:solidFill>
                  <a:schemeClr val="tx1"/>
                </a:solidFill>
                <a:latin typeface="Calibri" pitchFamily="34" charset="0"/>
              </a:defRPr>
            </a:lvl6pPr>
            <a:lvl7pPr marL="2997655" indent="-230589" defTabSz="461178" fontAlgn="base">
              <a:spcBef>
                <a:spcPct val="0"/>
              </a:spcBef>
              <a:spcAft>
                <a:spcPct val="0"/>
              </a:spcAft>
              <a:defRPr>
                <a:solidFill>
                  <a:schemeClr val="tx1"/>
                </a:solidFill>
                <a:latin typeface="Calibri" pitchFamily="34" charset="0"/>
              </a:defRPr>
            </a:lvl7pPr>
            <a:lvl8pPr marL="3458832" indent="-230589" defTabSz="461178" fontAlgn="base">
              <a:spcBef>
                <a:spcPct val="0"/>
              </a:spcBef>
              <a:spcAft>
                <a:spcPct val="0"/>
              </a:spcAft>
              <a:defRPr>
                <a:solidFill>
                  <a:schemeClr val="tx1"/>
                </a:solidFill>
                <a:latin typeface="Calibri" pitchFamily="34" charset="0"/>
              </a:defRPr>
            </a:lvl8pPr>
            <a:lvl9pPr marL="3920010" indent="-230589" defTabSz="46117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365A1DE-0EEE-4AA7-A127-EAE0FC9F75A3}" type="slidenum">
              <a:rPr lang="en-AU" altLang="en-US">
                <a:latin typeface="Arial" charset="0"/>
                <a:ea typeface="ＭＳ Ｐゴシック" pitchFamily="34" charset="-128"/>
              </a:rPr>
              <a:pPr fontAlgn="base">
                <a:spcBef>
                  <a:spcPct val="0"/>
                </a:spcBef>
                <a:spcAft>
                  <a:spcPct val="0"/>
                </a:spcAft>
              </a:pPr>
              <a:t>34</a:t>
            </a:fld>
            <a:endParaRPr lang="en-AU" altLang="en-US" dirty="0">
              <a:latin typeface="Arial" charset="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AU" altLang="en-US" dirty="0" smtClean="0">
              <a:ea typeface="ＭＳ Ｐゴシック" pitchFamily="34" charset="-128"/>
            </a:endParaRPr>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9414" indent="-288236">
              <a:defRPr>
                <a:solidFill>
                  <a:schemeClr val="tx1"/>
                </a:solidFill>
                <a:latin typeface="Calibri" pitchFamily="34" charset="0"/>
              </a:defRPr>
            </a:lvl2pPr>
            <a:lvl3pPr marL="1152944" indent="-230589">
              <a:defRPr>
                <a:solidFill>
                  <a:schemeClr val="tx1"/>
                </a:solidFill>
                <a:latin typeface="Calibri" pitchFamily="34" charset="0"/>
              </a:defRPr>
            </a:lvl3pPr>
            <a:lvl4pPr marL="1614122" indent="-230589">
              <a:defRPr>
                <a:solidFill>
                  <a:schemeClr val="tx1"/>
                </a:solidFill>
                <a:latin typeface="Calibri" pitchFamily="34" charset="0"/>
              </a:defRPr>
            </a:lvl4pPr>
            <a:lvl5pPr marL="2075299" indent="-230589">
              <a:defRPr>
                <a:solidFill>
                  <a:schemeClr val="tx1"/>
                </a:solidFill>
                <a:latin typeface="Calibri" pitchFamily="34" charset="0"/>
              </a:defRPr>
            </a:lvl5pPr>
            <a:lvl6pPr marL="2536477" indent="-230589" defTabSz="461178" fontAlgn="base">
              <a:spcBef>
                <a:spcPct val="0"/>
              </a:spcBef>
              <a:spcAft>
                <a:spcPct val="0"/>
              </a:spcAft>
              <a:defRPr>
                <a:solidFill>
                  <a:schemeClr val="tx1"/>
                </a:solidFill>
                <a:latin typeface="Calibri" pitchFamily="34" charset="0"/>
              </a:defRPr>
            </a:lvl6pPr>
            <a:lvl7pPr marL="2997655" indent="-230589" defTabSz="461178" fontAlgn="base">
              <a:spcBef>
                <a:spcPct val="0"/>
              </a:spcBef>
              <a:spcAft>
                <a:spcPct val="0"/>
              </a:spcAft>
              <a:defRPr>
                <a:solidFill>
                  <a:schemeClr val="tx1"/>
                </a:solidFill>
                <a:latin typeface="Calibri" pitchFamily="34" charset="0"/>
              </a:defRPr>
            </a:lvl7pPr>
            <a:lvl8pPr marL="3458832" indent="-230589" defTabSz="461178" fontAlgn="base">
              <a:spcBef>
                <a:spcPct val="0"/>
              </a:spcBef>
              <a:spcAft>
                <a:spcPct val="0"/>
              </a:spcAft>
              <a:defRPr>
                <a:solidFill>
                  <a:schemeClr val="tx1"/>
                </a:solidFill>
                <a:latin typeface="Calibri" pitchFamily="34" charset="0"/>
              </a:defRPr>
            </a:lvl8pPr>
            <a:lvl9pPr marL="3920010" indent="-230589" defTabSz="46117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365A1DE-0EEE-4AA7-A127-EAE0FC9F75A3}" type="slidenum">
              <a:rPr lang="en-AU" altLang="en-US">
                <a:latin typeface="Arial" charset="0"/>
                <a:ea typeface="ＭＳ Ｐゴシック" pitchFamily="34" charset="-128"/>
              </a:rPr>
              <a:pPr fontAlgn="base">
                <a:spcBef>
                  <a:spcPct val="0"/>
                </a:spcBef>
                <a:spcAft>
                  <a:spcPct val="0"/>
                </a:spcAft>
              </a:pPr>
              <a:t>35</a:t>
            </a:fld>
            <a:endParaRPr lang="en-AU" altLang="en-US" dirty="0">
              <a:latin typeface="Arial" charset="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AU" altLang="en-US" dirty="0" smtClean="0">
              <a:ea typeface="ＭＳ Ｐゴシック" pitchFamily="34" charset="-128"/>
            </a:endParaRPr>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9414" indent="-288236">
              <a:defRPr>
                <a:solidFill>
                  <a:schemeClr val="tx1"/>
                </a:solidFill>
                <a:latin typeface="Calibri" pitchFamily="34" charset="0"/>
              </a:defRPr>
            </a:lvl2pPr>
            <a:lvl3pPr marL="1152944" indent="-230589">
              <a:defRPr>
                <a:solidFill>
                  <a:schemeClr val="tx1"/>
                </a:solidFill>
                <a:latin typeface="Calibri" pitchFamily="34" charset="0"/>
              </a:defRPr>
            </a:lvl3pPr>
            <a:lvl4pPr marL="1614122" indent="-230589">
              <a:defRPr>
                <a:solidFill>
                  <a:schemeClr val="tx1"/>
                </a:solidFill>
                <a:latin typeface="Calibri" pitchFamily="34" charset="0"/>
              </a:defRPr>
            </a:lvl4pPr>
            <a:lvl5pPr marL="2075299" indent="-230589">
              <a:defRPr>
                <a:solidFill>
                  <a:schemeClr val="tx1"/>
                </a:solidFill>
                <a:latin typeface="Calibri" pitchFamily="34" charset="0"/>
              </a:defRPr>
            </a:lvl5pPr>
            <a:lvl6pPr marL="2536477" indent="-230589" defTabSz="461178" fontAlgn="base">
              <a:spcBef>
                <a:spcPct val="0"/>
              </a:spcBef>
              <a:spcAft>
                <a:spcPct val="0"/>
              </a:spcAft>
              <a:defRPr>
                <a:solidFill>
                  <a:schemeClr val="tx1"/>
                </a:solidFill>
                <a:latin typeface="Calibri" pitchFamily="34" charset="0"/>
              </a:defRPr>
            </a:lvl6pPr>
            <a:lvl7pPr marL="2997655" indent="-230589" defTabSz="461178" fontAlgn="base">
              <a:spcBef>
                <a:spcPct val="0"/>
              </a:spcBef>
              <a:spcAft>
                <a:spcPct val="0"/>
              </a:spcAft>
              <a:defRPr>
                <a:solidFill>
                  <a:schemeClr val="tx1"/>
                </a:solidFill>
                <a:latin typeface="Calibri" pitchFamily="34" charset="0"/>
              </a:defRPr>
            </a:lvl7pPr>
            <a:lvl8pPr marL="3458832" indent="-230589" defTabSz="461178" fontAlgn="base">
              <a:spcBef>
                <a:spcPct val="0"/>
              </a:spcBef>
              <a:spcAft>
                <a:spcPct val="0"/>
              </a:spcAft>
              <a:defRPr>
                <a:solidFill>
                  <a:schemeClr val="tx1"/>
                </a:solidFill>
                <a:latin typeface="Calibri" pitchFamily="34" charset="0"/>
              </a:defRPr>
            </a:lvl8pPr>
            <a:lvl9pPr marL="3920010" indent="-230589" defTabSz="46117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365A1DE-0EEE-4AA7-A127-EAE0FC9F75A3}" type="slidenum">
              <a:rPr lang="en-AU" altLang="en-US">
                <a:latin typeface="Arial" charset="0"/>
                <a:ea typeface="ＭＳ Ｐゴシック" pitchFamily="34" charset="-128"/>
              </a:rPr>
              <a:pPr fontAlgn="base">
                <a:spcBef>
                  <a:spcPct val="0"/>
                </a:spcBef>
                <a:spcAft>
                  <a:spcPct val="0"/>
                </a:spcAft>
              </a:pPr>
              <a:t>36</a:t>
            </a:fld>
            <a:endParaRPr lang="en-AU" altLang="en-US" dirty="0">
              <a:latin typeface="Arial" charset="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AU" altLang="en-US" dirty="0" smtClean="0">
              <a:ea typeface="ＭＳ Ｐゴシック" pitchFamily="34" charset="-128"/>
            </a:endParaRPr>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9414" indent="-288236">
              <a:defRPr>
                <a:solidFill>
                  <a:schemeClr val="tx1"/>
                </a:solidFill>
                <a:latin typeface="Calibri" pitchFamily="34" charset="0"/>
              </a:defRPr>
            </a:lvl2pPr>
            <a:lvl3pPr marL="1152944" indent="-230589">
              <a:defRPr>
                <a:solidFill>
                  <a:schemeClr val="tx1"/>
                </a:solidFill>
                <a:latin typeface="Calibri" pitchFamily="34" charset="0"/>
              </a:defRPr>
            </a:lvl3pPr>
            <a:lvl4pPr marL="1614122" indent="-230589">
              <a:defRPr>
                <a:solidFill>
                  <a:schemeClr val="tx1"/>
                </a:solidFill>
                <a:latin typeface="Calibri" pitchFamily="34" charset="0"/>
              </a:defRPr>
            </a:lvl4pPr>
            <a:lvl5pPr marL="2075299" indent="-230589">
              <a:defRPr>
                <a:solidFill>
                  <a:schemeClr val="tx1"/>
                </a:solidFill>
                <a:latin typeface="Calibri" pitchFamily="34" charset="0"/>
              </a:defRPr>
            </a:lvl5pPr>
            <a:lvl6pPr marL="2536477" indent="-230589" defTabSz="461178" fontAlgn="base">
              <a:spcBef>
                <a:spcPct val="0"/>
              </a:spcBef>
              <a:spcAft>
                <a:spcPct val="0"/>
              </a:spcAft>
              <a:defRPr>
                <a:solidFill>
                  <a:schemeClr val="tx1"/>
                </a:solidFill>
                <a:latin typeface="Calibri" pitchFamily="34" charset="0"/>
              </a:defRPr>
            </a:lvl6pPr>
            <a:lvl7pPr marL="2997655" indent="-230589" defTabSz="461178" fontAlgn="base">
              <a:spcBef>
                <a:spcPct val="0"/>
              </a:spcBef>
              <a:spcAft>
                <a:spcPct val="0"/>
              </a:spcAft>
              <a:defRPr>
                <a:solidFill>
                  <a:schemeClr val="tx1"/>
                </a:solidFill>
                <a:latin typeface="Calibri" pitchFamily="34" charset="0"/>
              </a:defRPr>
            </a:lvl7pPr>
            <a:lvl8pPr marL="3458832" indent="-230589" defTabSz="461178" fontAlgn="base">
              <a:spcBef>
                <a:spcPct val="0"/>
              </a:spcBef>
              <a:spcAft>
                <a:spcPct val="0"/>
              </a:spcAft>
              <a:defRPr>
                <a:solidFill>
                  <a:schemeClr val="tx1"/>
                </a:solidFill>
                <a:latin typeface="Calibri" pitchFamily="34" charset="0"/>
              </a:defRPr>
            </a:lvl8pPr>
            <a:lvl9pPr marL="3920010" indent="-230589" defTabSz="46117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365A1DE-0EEE-4AA7-A127-EAE0FC9F75A3}" type="slidenum">
              <a:rPr lang="en-AU" altLang="en-US">
                <a:latin typeface="Arial" charset="0"/>
                <a:ea typeface="ＭＳ Ｐゴシック" pitchFamily="34" charset="-128"/>
              </a:rPr>
              <a:pPr fontAlgn="base">
                <a:spcBef>
                  <a:spcPct val="0"/>
                </a:spcBef>
                <a:spcAft>
                  <a:spcPct val="0"/>
                </a:spcAft>
              </a:pPr>
              <a:t>37</a:t>
            </a:fld>
            <a:endParaRPr lang="en-AU" altLang="en-US" dirty="0">
              <a:latin typeface="Arial"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854" indent="-285713" eaLnBrk="0" hangingPunct="0">
              <a:defRPr>
                <a:solidFill>
                  <a:schemeClr val="tx1"/>
                </a:solidFill>
                <a:latin typeface="Arial" charset="0"/>
                <a:ea typeface="ＭＳ Ｐゴシック" pitchFamily="34" charset="-128"/>
              </a:defRPr>
            </a:lvl2pPr>
            <a:lvl3pPr marL="1142850" indent="-228570" eaLnBrk="0" hangingPunct="0">
              <a:defRPr>
                <a:solidFill>
                  <a:schemeClr val="tx1"/>
                </a:solidFill>
                <a:latin typeface="Arial" charset="0"/>
                <a:ea typeface="ＭＳ Ｐゴシック" pitchFamily="34" charset="-128"/>
              </a:defRPr>
            </a:lvl3pPr>
            <a:lvl4pPr marL="1599992" indent="-228570" eaLnBrk="0" hangingPunct="0">
              <a:defRPr>
                <a:solidFill>
                  <a:schemeClr val="tx1"/>
                </a:solidFill>
                <a:latin typeface="Arial" charset="0"/>
                <a:ea typeface="ＭＳ Ｐゴシック" pitchFamily="34" charset="-128"/>
              </a:defRPr>
            </a:lvl4pPr>
            <a:lvl5pPr marL="2057132" indent="-228570" eaLnBrk="0" hangingPunct="0">
              <a:defRPr>
                <a:solidFill>
                  <a:schemeClr val="tx1"/>
                </a:solidFill>
                <a:latin typeface="Arial" charset="0"/>
                <a:ea typeface="ＭＳ Ｐゴシック" pitchFamily="34" charset="-128"/>
              </a:defRPr>
            </a:lvl5pPr>
            <a:lvl6pPr marL="2514271" indent="-228570" defTabSz="457140" eaLnBrk="0" fontAlgn="base" hangingPunct="0">
              <a:spcBef>
                <a:spcPct val="0"/>
              </a:spcBef>
              <a:spcAft>
                <a:spcPct val="0"/>
              </a:spcAft>
              <a:defRPr>
                <a:solidFill>
                  <a:schemeClr val="tx1"/>
                </a:solidFill>
                <a:latin typeface="Arial" charset="0"/>
                <a:ea typeface="ＭＳ Ｐゴシック" pitchFamily="34" charset="-128"/>
              </a:defRPr>
            </a:lvl6pPr>
            <a:lvl7pPr marL="2971413" indent="-228570" defTabSz="457140" eaLnBrk="0" fontAlgn="base" hangingPunct="0">
              <a:spcBef>
                <a:spcPct val="0"/>
              </a:spcBef>
              <a:spcAft>
                <a:spcPct val="0"/>
              </a:spcAft>
              <a:defRPr>
                <a:solidFill>
                  <a:schemeClr val="tx1"/>
                </a:solidFill>
                <a:latin typeface="Arial" charset="0"/>
                <a:ea typeface="ＭＳ Ｐゴシック" pitchFamily="34" charset="-128"/>
              </a:defRPr>
            </a:lvl7pPr>
            <a:lvl8pPr marL="3428553" indent="-228570" defTabSz="457140" eaLnBrk="0" fontAlgn="base" hangingPunct="0">
              <a:spcBef>
                <a:spcPct val="0"/>
              </a:spcBef>
              <a:spcAft>
                <a:spcPct val="0"/>
              </a:spcAft>
              <a:defRPr>
                <a:solidFill>
                  <a:schemeClr val="tx1"/>
                </a:solidFill>
                <a:latin typeface="Arial" charset="0"/>
                <a:ea typeface="ＭＳ Ｐゴシック" pitchFamily="34" charset="-128"/>
              </a:defRPr>
            </a:lvl8pPr>
            <a:lvl9pPr marL="3885694" indent="-228570" defTabSz="45714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7017838-C1BC-4AEC-B0BC-79535B5B28BB}" type="slidenum">
              <a:rPr lang="en-AU" altLang="en-US" smtClean="0">
                <a:cs typeface="Arial" charset="0"/>
              </a:rPr>
              <a:pPr eaLnBrk="1" hangingPunct="1"/>
              <a:t>4</a:t>
            </a:fld>
            <a:endParaRPr lang="en-AU" altLang="en-US"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854" indent="-285713" eaLnBrk="0" hangingPunct="0">
              <a:defRPr>
                <a:solidFill>
                  <a:schemeClr val="tx1"/>
                </a:solidFill>
                <a:latin typeface="Arial" charset="0"/>
                <a:ea typeface="ＭＳ Ｐゴシック" pitchFamily="34" charset="-128"/>
              </a:defRPr>
            </a:lvl2pPr>
            <a:lvl3pPr marL="1142850" indent="-228570" eaLnBrk="0" hangingPunct="0">
              <a:defRPr>
                <a:solidFill>
                  <a:schemeClr val="tx1"/>
                </a:solidFill>
                <a:latin typeface="Arial" charset="0"/>
                <a:ea typeface="ＭＳ Ｐゴシック" pitchFamily="34" charset="-128"/>
              </a:defRPr>
            </a:lvl3pPr>
            <a:lvl4pPr marL="1599992" indent="-228570" eaLnBrk="0" hangingPunct="0">
              <a:defRPr>
                <a:solidFill>
                  <a:schemeClr val="tx1"/>
                </a:solidFill>
                <a:latin typeface="Arial" charset="0"/>
                <a:ea typeface="ＭＳ Ｐゴシック" pitchFamily="34" charset="-128"/>
              </a:defRPr>
            </a:lvl4pPr>
            <a:lvl5pPr marL="2057132" indent="-228570" eaLnBrk="0" hangingPunct="0">
              <a:defRPr>
                <a:solidFill>
                  <a:schemeClr val="tx1"/>
                </a:solidFill>
                <a:latin typeface="Arial" charset="0"/>
                <a:ea typeface="ＭＳ Ｐゴシック" pitchFamily="34" charset="-128"/>
              </a:defRPr>
            </a:lvl5pPr>
            <a:lvl6pPr marL="2514271" indent="-228570" defTabSz="457140" eaLnBrk="0" fontAlgn="base" hangingPunct="0">
              <a:spcBef>
                <a:spcPct val="0"/>
              </a:spcBef>
              <a:spcAft>
                <a:spcPct val="0"/>
              </a:spcAft>
              <a:defRPr>
                <a:solidFill>
                  <a:schemeClr val="tx1"/>
                </a:solidFill>
                <a:latin typeface="Arial" charset="0"/>
                <a:ea typeface="ＭＳ Ｐゴシック" pitchFamily="34" charset="-128"/>
              </a:defRPr>
            </a:lvl6pPr>
            <a:lvl7pPr marL="2971413" indent="-228570" defTabSz="457140" eaLnBrk="0" fontAlgn="base" hangingPunct="0">
              <a:spcBef>
                <a:spcPct val="0"/>
              </a:spcBef>
              <a:spcAft>
                <a:spcPct val="0"/>
              </a:spcAft>
              <a:defRPr>
                <a:solidFill>
                  <a:schemeClr val="tx1"/>
                </a:solidFill>
                <a:latin typeface="Arial" charset="0"/>
                <a:ea typeface="ＭＳ Ｐゴシック" pitchFamily="34" charset="-128"/>
              </a:defRPr>
            </a:lvl7pPr>
            <a:lvl8pPr marL="3428553" indent="-228570" defTabSz="457140" eaLnBrk="0" fontAlgn="base" hangingPunct="0">
              <a:spcBef>
                <a:spcPct val="0"/>
              </a:spcBef>
              <a:spcAft>
                <a:spcPct val="0"/>
              </a:spcAft>
              <a:defRPr>
                <a:solidFill>
                  <a:schemeClr val="tx1"/>
                </a:solidFill>
                <a:latin typeface="Arial" charset="0"/>
                <a:ea typeface="ＭＳ Ｐゴシック" pitchFamily="34" charset="-128"/>
              </a:defRPr>
            </a:lvl8pPr>
            <a:lvl9pPr marL="3885694" indent="-228570" defTabSz="45714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7017838-C1BC-4AEC-B0BC-79535B5B28BB}" type="slidenum">
              <a:rPr lang="en-AU" altLang="en-US" smtClean="0">
                <a:cs typeface="Arial" charset="0"/>
              </a:rPr>
              <a:pPr eaLnBrk="1" hangingPunct="1"/>
              <a:t>5</a:t>
            </a:fld>
            <a:endParaRPr lang="en-AU" altLang="en-US"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854" indent="-285713" eaLnBrk="0" hangingPunct="0">
              <a:defRPr>
                <a:solidFill>
                  <a:schemeClr val="tx1"/>
                </a:solidFill>
                <a:latin typeface="Arial" charset="0"/>
                <a:ea typeface="ＭＳ Ｐゴシック" pitchFamily="34" charset="-128"/>
              </a:defRPr>
            </a:lvl2pPr>
            <a:lvl3pPr marL="1142850" indent="-228570" eaLnBrk="0" hangingPunct="0">
              <a:defRPr>
                <a:solidFill>
                  <a:schemeClr val="tx1"/>
                </a:solidFill>
                <a:latin typeface="Arial" charset="0"/>
                <a:ea typeface="ＭＳ Ｐゴシック" pitchFamily="34" charset="-128"/>
              </a:defRPr>
            </a:lvl3pPr>
            <a:lvl4pPr marL="1599992" indent="-228570" eaLnBrk="0" hangingPunct="0">
              <a:defRPr>
                <a:solidFill>
                  <a:schemeClr val="tx1"/>
                </a:solidFill>
                <a:latin typeface="Arial" charset="0"/>
                <a:ea typeface="ＭＳ Ｐゴシック" pitchFamily="34" charset="-128"/>
              </a:defRPr>
            </a:lvl4pPr>
            <a:lvl5pPr marL="2057132" indent="-228570" eaLnBrk="0" hangingPunct="0">
              <a:defRPr>
                <a:solidFill>
                  <a:schemeClr val="tx1"/>
                </a:solidFill>
                <a:latin typeface="Arial" charset="0"/>
                <a:ea typeface="ＭＳ Ｐゴシック" pitchFamily="34" charset="-128"/>
              </a:defRPr>
            </a:lvl5pPr>
            <a:lvl6pPr marL="2514271" indent="-228570" defTabSz="457140" eaLnBrk="0" fontAlgn="base" hangingPunct="0">
              <a:spcBef>
                <a:spcPct val="0"/>
              </a:spcBef>
              <a:spcAft>
                <a:spcPct val="0"/>
              </a:spcAft>
              <a:defRPr>
                <a:solidFill>
                  <a:schemeClr val="tx1"/>
                </a:solidFill>
                <a:latin typeface="Arial" charset="0"/>
                <a:ea typeface="ＭＳ Ｐゴシック" pitchFamily="34" charset="-128"/>
              </a:defRPr>
            </a:lvl6pPr>
            <a:lvl7pPr marL="2971413" indent="-228570" defTabSz="457140" eaLnBrk="0" fontAlgn="base" hangingPunct="0">
              <a:spcBef>
                <a:spcPct val="0"/>
              </a:spcBef>
              <a:spcAft>
                <a:spcPct val="0"/>
              </a:spcAft>
              <a:defRPr>
                <a:solidFill>
                  <a:schemeClr val="tx1"/>
                </a:solidFill>
                <a:latin typeface="Arial" charset="0"/>
                <a:ea typeface="ＭＳ Ｐゴシック" pitchFamily="34" charset="-128"/>
              </a:defRPr>
            </a:lvl7pPr>
            <a:lvl8pPr marL="3428553" indent="-228570" defTabSz="457140" eaLnBrk="0" fontAlgn="base" hangingPunct="0">
              <a:spcBef>
                <a:spcPct val="0"/>
              </a:spcBef>
              <a:spcAft>
                <a:spcPct val="0"/>
              </a:spcAft>
              <a:defRPr>
                <a:solidFill>
                  <a:schemeClr val="tx1"/>
                </a:solidFill>
                <a:latin typeface="Arial" charset="0"/>
                <a:ea typeface="ＭＳ Ｐゴシック" pitchFamily="34" charset="-128"/>
              </a:defRPr>
            </a:lvl8pPr>
            <a:lvl9pPr marL="3885694" indent="-228570" defTabSz="45714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7017838-C1BC-4AEC-B0BC-79535B5B28BB}" type="slidenum">
              <a:rPr lang="en-AU" altLang="en-US" smtClean="0">
                <a:cs typeface="Arial" charset="0"/>
              </a:rPr>
              <a:pPr eaLnBrk="1" hangingPunct="1"/>
              <a:t>6</a:t>
            </a:fld>
            <a:endParaRPr lang="en-AU" altLang="en-US"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AU" altLang="en-US" dirty="0"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1293" indent="-284989">
              <a:defRPr>
                <a:solidFill>
                  <a:schemeClr val="tx1"/>
                </a:solidFill>
                <a:latin typeface="Calibri" pitchFamily="34" charset="0"/>
              </a:defRPr>
            </a:lvl2pPr>
            <a:lvl3pPr marL="1141558" indent="-227351">
              <a:defRPr>
                <a:solidFill>
                  <a:schemeClr val="tx1"/>
                </a:solidFill>
                <a:latin typeface="Calibri" pitchFamily="34" charset="0"/>
              </a:defRPr>
            </a:lvl3pPr>
            <a:lvl4pPr marL="1599462" indent="-227351">
              <a:defRPr>
                <a:solidFill>
                  <a:schemeClr val="tx1"/>
                </a:solidFill>
                <a:latin typeface="Calibri" pitchFamily="34" charset="0"/>
              </a:defRPr>
            </a:lvl4pPr>
            <a:lvl5pPr marL="2055764" indent="-227351">
              <a:defRPr>
                <a:solidFill>
                  <a:schemeClr val="tx1"/>
                </a:solidFill>
                <a:latin typeface="Calibri" pitchFamily="34" charset="0"/>
              </a:defRPr>
            </a:lvl5pPr>
            <a:lvl6pPr marL="2516870" indent="-227351" defTabSz="461106" fontAlgn="base">
              <a:spcBef>
                <a:spcPct val="0"/>
              </a:spcBef>
              <a:spcAft>
                <a:spcPct val="0"/>
              </a:spcAft>
              <a:defRPr>
                <a:solidFill>
                  <a:schemeClr val="tx1"/>
                </a:solidFill>
                <a:latin typeface="Calibri" pitchFamily="34" charset="0"/>
              </a:defRPr>
            </a:lvl6pPr>
            <a:lvl7pPr marL="2977976" indent="-227351" defTabSz="461106" fontAlgn="base">
              <a:spcBef>
                <a:spcPct val="0"/>
              </a:spcBef>
              <a:spcAft>
                <a:spcPct val="0"/>
              </a:spcAft>
              <a:defRPr>
                <a:solidFill>
                  <a:schemeClr val="tx1"/>
                </a:solidFill>
                <a:latin typeface="Calibri" pitchFamily="34" charset="0"/>
              </a:defRPr>
            </a:lvl7pPr>
            <a:lvl8pPr marL="3439082" indent="-227351" defTabSz="461106" fontAlgn="base">
              <a:spcBef>
                <a:spcPct val="0"/>
              </a:spcBef>
              <a:spcAft>
                <a:spcPct val="0"/>
              </a:spcAft>
              <a:defRPr>
                <a:solidFill>
                  <a:schemeClr val="tx1"/>
                </a:solidFill>
                <a:latin typeface="Calibri" pitchFamily="34" charset="0"/>
              </a:defRPr>
            </a:lvl8pPr>
            <a:lvl9pPr marL="3900188" indent="-227351" defTabSz="461106"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5306096-C8C5-4016-9A4D-62AE2ADF0F63}" type="slidenum">
              <a:rPr lang="en-US" altLang="en-US">
                <a:ea typeface="ＭＳ Ｐゴシック" pitchFamily="34" charset="-128"/>
                <a:cs typeface="Arial" charset="0"/>
              </a:rPr>
              <a:pPr fontAlgn="base">
                <a:spcBef>
                  <a:spcPct val="0"/>
                </a:spcBef>
                <a:spcAft>
                  <a:spcPct val="0"/>
                </a:spcAft>
              </a:pPr>
              <a:t>8</a:t>
            </a:fld>
            <a:endParaRPr lang="en-US" altLang="en-US" dirty="0">
              <a:ea typeface="ＭＳ Ｐゴシック" pitchFamily="34" charset="-128"/>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AU" altLang="en-US" dirty="0" smtClean="0">
                <a:ea typeface="ＭＳ Ｐゴシック" pitchFamily="34" charset="-128"/>
              </a:rPr>
              <a:t>Add sample size on this slide</a:t>
            </a: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9414" indent="-288236">
              <a:defRPr>
                <a:solidFill>
                  <a:schemeClr val="tx1"/>
                </a:solidFill>
                <a:latin typeface="Calibri" pitchFamily="34" charset="0"/>
              </a:defRPr>
            </a:lvl2pPr>
            <a:lvl3pPr marL="1152944" indent="-230589">
              <a:defRPr>
                <a:solidFill>
                  <a:schemeClr val="tx1"/>
                </a:solidFill>
                <a:latin typeface="Calibri" pitchFamily="34" charset="0"/>
              </a:defRPr>
            </a:lvl3pPr>
            <a:lvl4pPr marL="1614122" indent="-230589">
              <a:defRPr>
                <a:solidFill>
                  <a:schemeClr val="tx1"/>
                </a:solidFill>
                <a:latin typeface="Calibri" pitchFamily="34" charset="0"/>
              </a:defRPr>
            </a:lvl4pPr>
            <a:lvl5pPr marL="2075299" indent="-230589">
              <a:defRPr>
                <a:solidFill>
                  <a:schemeClr val="tx1"/>
                </a:solidFill>
                <a:latin typeface="Calibri" pitchFamily="34" charset="0"/>
              </a:defRPr>
            </a:lvl5pPr>
            <a:lvl6pPr marL="2536477" indent="-230589" defTabSz="461178" fontAlgn="base">
              <a:spcBef>
                <a:spcPct val="0"/>
              </a:spcBef>
              <a:spcAft>
                <a:spcPct val="0"/>
              </a:spcAft>
              <a:defRPr>
                <a:solidFill>
                  <a:schemeClr val="tx1"/>
                </a:solidFill>
                <a:latin typeface="Calibri" pitchFamily="34" charset="0"/>
              </a:defRPr>
            </a:lvl6pPr>
            <a:lvl7pPr marL="2997655" indent="-230589" defTabSz="461178" fontAlgn="base">
              <a:spcBef>
                <a:spcPct val="0"/>
              </a:spcBef>
              <a:spcAft>
                <a:spcPct val="0"/>
              </a:spcAft>
              <a:defRPr>
                <a:solidFill>
                  <a:schemeClr val="tx1"/>
                </a:solidFill>
                <a:latin typeface="Calibri" pitchFamily="34" charset="0"/>
              </a:defRPr>
            </a:lvl7pPr>
            <a:lvl8pPr marL="3458832" indent="-230589" defTabSz="461178" fontAlgn="base">
              <a:spcBef>
                <a:spcPct val="0"/>
              </a:spcBef>
              <a:spcAft>
                <a:spcPct val="0"/>
              </a:spcAft>
              <a:defRPr>
                <a:solidFill>
                  <a:schemeClr val="tx1"/>
                </a:solidFill>
                <a:latin typeface="Calibri" pitchFamily="34" charset="0"/>
              </a:defRPr>
            </a:lvl8pPr>
            <a:lvl9pPr marL="3920010" indent="-230589" defTabSz="46117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BEDA9B5-CE94-417F-A53A-226EBE93B02B}" type="slidenum">
              <a:rPr lang="en-AU" altLang="en-US">
                <a:latin typeface="Arial" charset="0"/>
                <a:ea typeface="ＭＳ Ｐゴシック" pitchFamily="34" charset="-128"/>
              </a:rPr>
              <a:pPr fontAlgn="base">
                <a:spcBef>
                  <a:spcPct val="0"/>
                </a:spcBef>
                <a:spcAft>
                  <a:spcPct val="0"/>
                </a:spcAft>
              </a:pPr>
              <a:t>9</a:t>
            </a:fld>
            <a:endParaRPr lang="en-AU" altLang="en-US" dirty="0">
              <a:latin typeface="Arial"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AU" altLang="en-US" dirty="0" smtClean="0">
                <a:ea typeface="ＭＳ Ｐゴシック" pitchFamily="34" charset="-128"/>
              </a:rPr>
              <a:t>Last dot point is data from Ian Mosley:</a:t>
            </a:r>
          </a:p>
          <a:p>
            <a:pPr>
              <a:spcBef>
                <a:spcPct val="0"/>
              </a:spcBef>
            </a:pPr>
            <a:endParaRPr lang="en-AU" altLang="en-US" dirty="0" smtClean="0">
              <a:ea typeface="ＭＳ Ｐゴシック" pitchFamily="34" charset="-128"/>
            </a:endParaRPr>
          </a:p>
          <a:p>
            <a:r>
              <a:rPr lang="en-AU" dirty="0"/>
              <a:t>798 patients were included in the study. Among acute stroke patients who presented within 2 h (</a:t>
            </a:r>
            <a:r>
              <a:rPr lang="en-AU" i="1" dirty="0"/>
              <a:t>n </a:t>
            </a:r>
            <a:r>
              <a:rPr lang="en-AU" dirty="0"/>
              <a:t>= 185), 173 (94%) were identified as stroke at triage with 10 cases identified as ‘‘altered conscious state’’. In all cases not identified as stroke the patient was diagnosed with intracerebral haemorrhage. 132 cases (71%) were allocated a triage category 1 or 2. Facial weakness (</a:t>
            </a:r>
            <a:r>
              <a:rPr lang="en-AU" i="1" dirty="0"/>
              <a:t>p </a:t>
            </a:r>
            <a:r>
              <a:rPr lang="en-AU" dirty="0"/>
              <a:t>= 0.002) and presentation to Monash Medical Centre (</a:t>
            </a:r>
            <a:r>
              <a:rPr lang="en-AU" i="1" dirty="0"/>
              <a:t>p </a:t>
            </a:r>
            <a:r>
              <a:rPr lang="en-AU" dirty="0"/>
              <a:t>= &lt;0.001), were significantly associated with triage category 1 or 2.</a:t>
            </a:r>
            <a:endParaRPr lang="en-AU" altLang="en-US" dirty="0" smtClean="0">
              <a:ea typeface="ＭＳ Ｐゴシック" pitchFamily="34" charset="-128"/>
            </a:endParaRP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9414" indent="-288236">
              <a:defRPr>
                <a:solidFill>
                  <a:schemeClr val="tx1"/>
                </a:solidFill>
                <a:latin typeface="Calibri" pitchFamily="34" charset="0"/>
              </a:defRPr>
            </a:lvl2pPr>
            <a:lvl3pPr marL="1152944" indent="-230589">
              <a:defRPr>
                <a:solidFill>
                  <a:schemeClr val="tx1"/>
                </a:solidFill>
                <a:latin typeface="Calibri" pitchFamily="34" charset="0"/>
              </a:defRPr>
            </a:lvl3pPr>
            <a:lvl4pPr marL="1614122" indent="-230589">
              <a:defRPr>
                <a:solidFill>
                  <a:schemeClr val="tx1"/>
                </a:solidFill>
                <a:latin typeface="Calibri" pitchFamily="34" charset="0"/>
              </a:defRPr>
            </a:lvl4pPr>
            <a:lvl5pPr marL="2075299" indent="-230589">
              <a:defRPr>
                <a:solidFill>
                  <a:schemeClr val="tx1"/>
                </a:solidFill>
                <a:latin typeface="Calibri" pitchFamily="34" charset="0"/>
              </a:defRPr>
            </a:lvl5pPr>
            <a:lvl6pPr marL="2536477" indent="-230589" defTabSz="461178" fontAlgn="base">
              <a:spcBef>
                <a:spcPct val="0"/>
              </a:spcBef>
              <a:spcAft>
                <a:spcPct val="0"/>
              </a:spcAft>
              <a:defRPr>
                <a:solidFill>
                  <a:schemeClr val="tx1"/>
                </a:solidFill>
                <a:latin typeface="Calibri" pitchFamily="34" charset="0"/>
              </a:defRPr>
            </a:lvl6pPr>
            <a:lvl7pPr marL="2997655" indent="-230589" defTabSz="461178" fontAlgn="base">
              <a:spcBef>
                <a:spcPct val="0"/>
              </a:spcBef>
              <a:spcAft>
                <a:spcPct val="0"/>
              </a:spcAft>
              <a:defRPr>
                <a:solidFill>
                  <a:schemeClr val="tx1"/>
                </a:solidFill>
                <a:latin typeface="Calibri" pitchFamily="34" charset="0"/>
              </a:defRPr>
            </a:lvl7pPr>
            <a:lvl8pPr marL="3458832" indent="-230589" defTabSz="461178" fontAlgn="base">
              <a:spcBef>
                <a:spcPct val="0"/>
              </a:spcBef>
              <a:spcAft>
                <a:spcPct val="0"/>
              </a:spcAft>
              <a:defRPr>
                <a:solidFill>
                  <a:schemeClr val="tx1"/>
                </a:solidFill>
                <a:latin typeface="Calibri" pitchFamily="34" charset="0"/>
              </a:defRPr>
            </a:lvl8pPr>
            <a:lvl9pPr marL="3920010" indent="-230589" defTabSz="46117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BEDA9B5-CE94-417F-A53A-226EBE93B02B}" type="slidenum">
              <a:rPr lang="en-AU" altLang="en-US">
                <a:latin typeface="Arial" charset="0"/>
                <a:ea typeface="ＭＳ Ｐゴシック" pitchFamily="34" charset="-128"/>
              </a:rPr>
              <a:pPr fontAlgn="base">
                <a:spcBef>
                  <a:spcPct val="0"/>
                </a:spcBef>
                <a:spcAft>
                  <a:spcPct val="0"/>
                </a:spcAft>
              </a:pPr>
              <a:t>10</a:t>
            </a:fld>
            <a:endParaRPr lang="en-AU" altLang="en-US" dirty="0">
              <a:latin typeface="Arial"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6.wmf"/><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6.wmf"/><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wmf"/><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51EBCD8-757D-45D8-8133-FE1888640B97}" type="datetimeFigureOut">
              <a:rPr lang="en-US"/>
              <a:pPr>
                <a:defRPr/>
              </a:pPr>
              <a:t>11/24/2017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9673DED-BE3C-47AD-9467-D79730762991}" type="slidenum">
              <a:rPr lang="en-US"/>
              <a:pPr>
                <a:defRPr/>
              </a:pPr>
              <a:t>‹#›</a:t>
            </a:fld>
            <a:endParaRPr lang="en-US" dirty="0"/>
          </a:p>
        </p:txBody>
      </p:sp>
    </p:spTree>
    <p:extLst>
      <p:ext uri="{BB962C8B-B14F-4D97-AF65-F5344CB8AC3E}">
        <p14:creationId xmlns:p14="http://schemas.microsoft.com/office/powerpoint/2010/main" val="2339741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55B4F6-8C46-4240-8F67-270CE2E11675}" type="datetimeFigureOut">
              <a:rPr lang="en-US"/>
              <a:pPr>
                <a:defRPr/>
              </a:pPr>
              <a:t>11/24/2017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8014A40-A3BE-4DF1-AF7B-358E85062B5C}" type="slidenum">
              <a:rPr lang="en-US"/>
              <a:pPr>
                <a:defRPr/>
              </a:pPr>
              <a:t>‹#›</a:t>
            </a:fld>
            <a:endParaRPr lang="en-US" dirty="0"/>
          </a:p>
        </p:txBody>
      </p:sp>
    </p:spTree>
    <p:extLst>
      <p:ext uri="{BB962C8B-B14F-4D97-AF65-F5344CB8AC3E}">
        <p14:creationId xmlns:p14="http://schemas.microsoft.com/office/powerpoint/2010/main" val="162449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7830E0-AC2D-439E-BC75-FDBAD61C92FC}" type="datetimeFigureOut">
              <a:rPr lang="en-US"/>
              <a:pPr>
                <a:defRPr/>
              </a:pPr>
              <a:t>11/24/2017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90FEE68-DA65-484E-B0DB-9111B562CB9D}" type="slidenum">
              <a:rPr lang="en-US"/>
              <a:pPr>
                <a:defRPr/>
              </a:pPr>
              <a:t>‹#›</a:t>
            </a:fld>
            <a:endParaRPr lang="en-US" dirty="0"/>
          </a:p>
        </p:txBody>
      </p:sp>
    </p:spTree>
    <p:extLst>
      <p:ext uri="{BB962C8B-B14F-4D97-AF65-F5344CB8AC3E}">
        <p14:creationId xmlns:p14="http://schemas.microsoft.com/office/powerpoint/2010/main" val="1214859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1979613" y="0"/>
            <a:ext cx="7164387" cy="6858000"/>
          </a:xfrm>
          <a:prstGeom prst="rect">
            <a:avLst/>
          </a:prstGeom>
          <a:gradFill flip="none" rotWithShape="1">
            <a:gsLst>
              <a:gs pos="100000">
                <a:schemeClr val="accent1"/>
              </a:gs>
              <a:gs pos="53000">
                <a:srgbClr val="D4DEFF"/>
              </a:gs>
              <a:gs pos="83000">
                <a:srgbClr val="D4DEFF"/>
              </a:gs>
              <a:gs pos="100000">
                <a:srgbClr val="96AB94"/>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AU" dirty="0">
              <a:solidFill>
                <a:prstClr val="white"/>
              </a:solidFill>
            </a:endParaRPr>
          </a:p>
        </p:txBody>
      </p:sp>
      <p:sp>
        <p:nvSpPr>
          <p:cNvPr id="3" name="Rectangle 2"/>
          <p:cNvSpPr/>
          <p:nvPr userDrawn="1"/>
        </p:nvSpPr>
        <p:spPr>
          <a:xfrm>
            <a:off x="1619250" y="0"/>
            <a:ext cx="2159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AU" dirty="0">
              <a:solidFill>
                <a:prstClr val="white"/>
              </a:solidFill>
            </a:endParaRPr>
          </a:p>
        </p:txBody>
      </p:sp>
      <p:sp>
        <p:nvSpPr>
          <p:cNvPr id="4" name="Rectangle 3"/>
          <p:cNvSpPr/>
          <p:nvPr userDrawn="1"/>
        </p:nvSpPr>
        <p:spPr>
          <a:xfrm>
            <a:off x="1908175" y="0"/>
            <a:ext cx="73025"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AU" dirty="0">
              <a:solidFill>
                <a:prstClr val="white"/>
              </a:solidFill>
            </a:endParaRPr>
          </a:p>
        </p:txBody>
      </p:sp>
      <p:pic>
        <p:nvPicPr>
          <p:cNvPr id="5" name="Picture 8" descr="NRI logo FInal_Aug10.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300663"/>
            <a:ext cx="159543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ACU_Better Quality.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092825"/>
            <a:ext cx="1547813"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Logo-TTT_Colour2.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8538" y="1412875"/>
            <a:ext cx="6721475" cy="315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734586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1979613" y="0"/>
            <a:ext cx="7164387" cy="6858000"/>
          </a:xfrm>
          <a:prstGeom prst="rect">
            <a:avLst/>
          </a:prstGeom>
          <a:gradFill flip="none" rotWithShape="1">
            <a:gsLst>
              <a:gs pos="100000">
                <a:schemeClr val="accent1"/>
              </a:gs>
              <a:gs pos="53000">
                <a:srgbClr val="D4DEFF"/>
              </a:gs>
              <a:gs pos="83000">
                <a:srgbClr val="D4DEFF"/>
              </a:gs>
              <a:gs pos="100000">
                <a:srgbClr val="96AB94"/>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AU" dirty="0">
              <a:solidFill>
                <a:prstClr val="white"/>
              </a:solidFill>
            </a:endParaRPr>
          </a:p>
        </p:txBody>
      </p:sp>
      <p:sp>
        <p:nvSpPr>
          <p:cNvPr id="3" name="Rectangle 2"/>
          <p:cNvSpPr/>
          <p:nvPr userDrawn="1"/>
        </p:nvSpPr>
        <p:spPr>
          <a:xfrm>
            <a:off x="1619250" y="0"/>
            <a:ext cx="2159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AU" dirty="0">
              <a:solidFill>
                <a:prstClr val="white"/>
              </a:solidFill>
            </a:endParaRPr>
          </a:p>
        </p:txBody>
      </p:sp>
      <p:sp>
        <p:nvSpPr>
          <p:cNvPr id="4" name="Rectangle 3"/>
          <p:cNvSpPr/>
          <p:nvPr userDrawn="1"/>
        </p:nvSpPr>
        <p:spPr>
          <a:xfrm>
            <a:off x="1908175" y="0"/>
            <a:ext cx="73025"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AU" dirty="0">
              <a:solidFill>
                <a:prstClr val="white"/>
              </a:solidFill>
            </a:endParaRPr>
          </a:p>
        </p:txBody>
      </p:sp>
      <p:pic>
        <p:nvPicPr>
          <p:cNvPr id="5" name="Picture 8" descr="NRI logo FInal_Aug10.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300663"/>
            <a:ext cx="159543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ACU_Better Quality.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092825"/>
            <a:ext cx="1547813"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Logo-TTT_Colour2.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8538" y="1412875"/>
            <a:ext cx="6721475" cy="315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userDrawn="1"/>
        </p:nvSpPr>
        <p:spPr>
          <a:xfrm>
            <a:off x="107950" y="260350"/>
            <a:ext cx="1655763" cy="4986338"/>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14400" eaLnBrk="1" hangingPunct="1">
              <a:lnSpc>
                <a:spcPct val="150000"/>
              </a:lnSpc>
              <a:defRPr/>
            </a:pPr>
            <a:r>
              <a:rPr lang="en-AU" altLang="en-US" sz="1100" b="1" smtClean="0">
                <a:solidFill>
                  <a:srgbClr val="0070C0"/>
                </a:solidFill>
                <a:latin typeface="Calibri" pitchFamily="34" charset="0"/>
              </a:rPr>
              <a:t>T</a:t>
            </a:r>
            <a:r>
              <a:rPr lang="en-AU" altLang="en-US" sz="1100" b="1" baseline="30000" smtClean="0">
                <a:solidFill>
                  <a:srgbClr val="0070C0"/>
                </a:solidFill>
                <a:latin typeface="Calibri" pitchFamily="34" charset="0"/>
              </a:rPr>
              <a:t>3</a:t>
            </a:r>
            <a:r>
              <a:rPr lang="en-AU" altLang="en-US" sz="1100" b="1" smtClean="0">
                <a:solidFill>
                  <a:srgbClr val="0070C0"/>
                </a:solidFill>
                <a:latin typeface="Calibri" pitchFamily="34" charset="0"/>
              </a:rPr>
              <a:t> Investigators</a:t>
            </a:r>
            <a:endParaRPr lang="en-AU" altLang="en-US" sz="1100" smtClean="0">
              <a:solidFill>
                <a:srgbClr val="0070C0"/>
              </a:solidFill>
              <a:latin typeface="Calibri" pitchFamily="34" charset="0"/>
            </a:endParaRPr>
          </a:p>
          <a:p>
            <a:pPr defTabSz="914400" eaLnBrk="1" hangingPunct="1">
              <a:lnSpc>
                <a:spcPct val="150000"/>
              </a:lnSpc>
              <a:defRPr/>
            </a:pPr>
            <a:r>
              <a:rPr lang="en-AU" altLang="en-US" sz="1100" b="1" i="1" smtClean="0">
                <a:solidFill>
                  <a:srgbClr val="0070C0"/>
                </a:solidFill>
                <a:latin typeface="Calibri" pitchFamily="34" charset="0"/>
              </a:rPr>
              <a:t>Chief Investigators</a:t>
            </a:r>
            <a:endParaRPr lang="en-AU" altLang="en-US" sz="1100" smtClean="0">
              <a:solidFill>
                <a:srgbClr val="0070C0"/>
              </a:solidFill>
              <a:latin typeface="Calibri" pitchFamily="34" charset="0"/>
            </a:endParaRPr>
          </a:p>
          <a:p>
            <a:pPr defTabSz="914400" eaLnBrk="1" hangingPunct="1">
              <a:lnSpc>
                <a:spcPct val="150000"/>
              </a:lnSpc>
              <a:defRPr/>
            </a:pPr>
            <a:r>
              <a:rPr lang="en-AU" altLang="en-US" sz="1000" b="1" smtClean="0">
                <a:solidFill>
                  <a:prstClr val="black"/>
                </a:solidFill>
                <a:latin typeface="Calibri" pitchFamily="34" charset="0"/>
              </a:rPr>
              <a:t>Prof S Middleton</a:t>
            </a:r>
          </a:p>
          <a:p>
            <a:pPr defTabSz="914400" eaLnBrk="1" hangingPunct="1">
              <a:lnSpc>
                <a:spcPct val="150000"/>
              </a:lnSpc>
              <a:defRPr/>
            </a:pPr>
            <a:r>
              <a:rPr lang="en-AU" altLang="en-US" sz="1000" b="1" smtClean="0">
                <a:solidFill>
                  <a:prstClr val="black"/>
                </a:solidFill>
                <a:latin typeface="Calibri" pitchFamily="34" charset="0"/>
              </a:rPr>
              <a:t>Prof C Levi</a:t>
            </a:r>
          </a:p>
          <a:p>
            <a:pPr defTabSz="914400" eaLnBrk="1" hangingPunct="1">
              <a:lnSpc>
                <a:spcPct val="150000"/>
              </a:lnSpc>
              <a:defRPr/>
            </a:pPr>
            <a:r>
              <a:rPr lang="en-AU" altLang="en-US" sz="1000" b="1" smtClean="0">
                <a:solidFill>
                  <a:prstClr val="black"/>
                </a:solidFill>
                <a:latin typeface="Calibri" pitchFamily="34" charset="0"/>
              </a:rPr>
              <a:t>A/Prof M Fitzgerald</a:t>
            </a:r>
          </a:p>
          <a:p>
            <a:pPr defTabSz="914400" eaLnBrk="1" hangingPunct="1">
              <a:lnSpc>
                <a:spcPct val="150000"/>
              </a:lnSpc>
              <a:defRPr/>
            </a:pPr>
            <a:r>
              <a:rPr lang="en-AU" altLang="en-US" sz="1000" b="1" smtClean="0">
                <a:solidFill>
                  <a:prstClr val="black"/>
                </a:solidFill>
                <a:latin typeface="Calibri" pitchFamily="34" charset="0"/>
              </a:rPr>
              <a:t>A/Prof J Considine</a:t>
            </a:r>
          </a:p>
          <a:p>
            <a:pPr defTabSz="914400" eaLnBrk="1" hangingPunct="1">
              <a:lnSpc>
                <a:spcPct val="150000"/>
              </a:lnSpc>
              <a:defRPr/>
            </a:pPr>
            <a:r>
              <a:rPr lang="en-AU" altLang="en-US" sz="1000" b="1" smtClean="0">
                <a:solidFill>
                  <a:prstClr val="black"/>
                </a:solidFill>
                <a:latin typeface="Calibri" pitchFamily="34" charset="0"/>
              </a:rPr>
              <a:t>Prof J Grimshaw</a:t>
            </a:r>
          </a:p>
          <a:p>
            <a:pPr defTabSz="914400" eaLnBrk="1" hangingPunct="1">
              <a:lnSpc>
                <a:spcPct val="150000"/>
              </a:lnSpc>
              <a:defRPr/>
            </a:pPr>
            <a:r>
              <a:rPr lang="en-AU" altLang="en-US" sz="1000" b="1" smtClean="0">
                <a:solidFill>
                  <a:prstClr val="black"/>
                </a:solidFill>
                <a:latin typeface="Calibri" pitchFamily="34" charset="0"/>
              </a:rPr>
              <a:t>Prof C D’Este</a:t>
            </a:r>
          </a:p>
          <a:p>
            <a:pPr defTabSz="914400" eaLnBrk="1" hangingPunct="1">
              <a:lnSpc>
                <a:spcPct val="150000"/>
              </a:lnSpc>
              <a:defRPr/>
            </a:pPr>
            <a:r>
              <a:rPr lang="en-AU" altLang="en-US" sz="1000" b="1" smtClean="0">
                <a:solidFill>
                  <a:prstClr val="black"/>
                </a:solidFill>
                <a:latin typeface="Calibri" pitchFamily="34" charset="0"/>
              </a:rPr>
              <a:t>Prof R Gerraty</a:t>
            </a:r>
          </a:p>
          <a:p>
            <a:pPr defTabSz="914400" eaLnBrk="1" hangingPunct="1">
              <a:lnSpc>
                <a:spcPct val="150000"/>
              </a:lnSpc>
              <a:defRPr/>
            </a:pPr>
            <a:r>
              <a:rPr lang="en-AU" altLang="en-US" sz="1000" b="1" smtClean="0">
                <a:solidFill>
                  <a:prstClr val="black"/>
                </a:solidFill>
                <a:latin typeface="Calibri" pitchFamily="34" charset="0"/>
              </a:rPr>
              <a:t>A/Prof W Cheung</a:t>
            </a:r>
          </a:p>
          <a:p>
            <a:pPr defTabSz="914400" eaLnBrk="1" hangingPunct="1">
              <a:lnSpc>
                <a:spcPct val="150000"/>
              </a:lnSpc>
              <a:defRPr/>
            </a:pPr>
            <a:r>
              <a:rPr lang="en-AU" altLang="en-US" sz="1000" b="1" smtClean="0">
                <a:solidFill>
                  <a:prstClr val="black"/>
                </a:solidFill>
                <a:latin typeface="Calibri" pitchFamily="34" charset="0"/>
              </a:rPr>
              <a:t>A/Prof D Cadilhac</a:t>
            </a:r>
          </a:p>
          <a:p>
            <a:pPr defTabSz="914400" eaLnBrk="1" hangingPunct="1">
              <a:lnSpc>
                <a:spcPct val="150000"/>
              </a:lnSpc>
              <a:defRPr/>
            </a:pPr>
            <a:r>
              <a:rPr lang="en-AU" altLang="en-US" sz="1000" b="1" smtClean="0">
                <a:solidFill>
                  <a:prstClr val="black"/>
                </a:solidFill>
                <a:latin typeface="Calibri" pitchFamily="34" charset="0"/>
              </a:rPr>
              <a:t>A/Prof E McInnes</a:t>
            </a:r>
          </a:p>
          <a:p>
            <a:pPr defTabSz="914400" eaLnBrk="1" hangingPunct="1">
              <a:lnSpc>
                <a:spcPct val="150000"/>
              </a:lnSpc>
              <a:defRPr/>
            </a:pPr>
            <a:r>
              <a:rPr lang="en-AU" altLang="en-US" sz="1100" b="1" i="1" smtClean="0">
                <a:solidFill>
                  <a:srgbClr val="0070C0"/>
                </a:solidFill>
                <a:latin typeface="Calibri" pitchFamily="34" charset="0"/>
              </a:rPr>
              <a:t>Associate Investigators</a:t>
            </a:r>
          </a:p>
          <a:p>
            <a:pPr defTabSz="914400" eaLnBrk="1" hangingPunct="1">
              <a:lnSpc>
                <a:spcPct val="150000"/>
              </a:lnSpc>
              <a:defRPr/>
            </a:pPr>
            <a:r>
              <a:rPr lang="en-AU" altLang="en-US" sz="1000" smtClean="0">
                <a:solidFill>
                  <a:prstClr val="black"/>
                </a:solidFill>
                <a:latin typeface="Calibri" pitchFamily="34" charset="0"/>
              </a:rPr>
              <a:t>Mr G Cadigan</a:t>
            </a:r>
          </a:p>
          <a:p>
            <a:pPr defTabSz="914400" eaLnBrk="1" hangingPunct="1">
              <a:lnSpc>
                <a:spcPct val="150000"/>
              </a:lnSpc>
              <a:defRPr/>
            </a:pPr>
            <a:r>
              <a:rPr lang="en-AU" altLang="en-US" sz="1000" smtClean="0">
                <a:solidFill>
                  <a:prstClr val="black"/>
                </a:solidFill>
                <a:latin typeface="Calibri" pitchFamily="34" charset="0"/>
              </a:rPr>
              <a:t>Ms S Dale</a:t>
            </a:r>
          </a:p>
          <a:p>
            <a:pPr defTabSz="914400" eaLnBrk="1" hangingPunct="1">
              <a:lnSpc>
                <a:spcPct val="150000"/>
              </a:lnSpc>
              <a:defRPr/>
            </a:pPr>
            <a:r>
              <a:rPr lang="en-AU" altLang="en-US" sz="1000" smtClean="0">
                <a:solidFill>
                  <a:prstClr val="black"/>
                </a:solidFill>
                <a:latin typeface="Calibri" pitchFamily="34" charset="0"/>
              </a:rPr>
              <a:t>Ms S Denisenko</a:t>
            </a:r>
          </a:p>
          <a:p>
            <a:pPr defTabSz="914400" eaLnBrk="1" hangingPunct="1">
              <a:lnSpc>
                <a:spcPct val="150000"/>
              </a:lnSpc>
              <a:defRPr/>
            </a:pPr>
            <a:r>
              <a:rPr lang="en-AU" altLang="en-US" sz="1000" smtClean="0">
                <a:solidFill>
                  <a:prstClr val="black"/>
                </a:solidFill>
                <a:latin typeface="Calibri" pitchFamily="34" charset="0"/>
              </a:rPr>
              <a:t>Mr M Longworth</a:t>
            </a:r>
          </a:p>
          <a:p>
            <a:pPr defTabSz="914400" eaLnBrk="1" hangingPunct="1">
              <a:lnSpc>
                <a:spcPct val="150000"/>
              </a:lnSpc>
              <a:defRPr/>
            </a:pPr>
            <a:r>
              <a:rPr lang="en-AU" altLang="en-US" sz="1000" smtClean="0">
                <a:solidFill>
                  <a:prstClr val="black"/>
                </a:solidFill>
                <a:latin typeface="Calibri" pitchFamily="34" charset="0"/>
              </a:rPr>
              <a:t>Dr P McElduff</a:t>
            </a:r>
          </a:p>
          <a:p>
            <a:pPr defTabSz="914400" eaLnBrk="1" hangingPunct="1">
              <a:lnSpc>
                <a:spcPct val="150000"/>
              </a:lnSpc>
              <a:defRPr/>
            </a:pPr>
            <a:r>
              <a:rPr lang="en-AU" altLang="en-US" sz="1000" smtClean="0">
                <a:solidFill>
                  <a:prstClr val="black"/>
                </a:solidFill>
                <a:latin typeface="Calibri" pitchFamily="34" charset="0"/>
              </a:rPr>
              <a:t>Ms C Quinn</a:t>
            </a:r>
          </a:p>
          <a:p>
            <a:pPr defTabSz="914400" eaLnBrk="1" hangingPunct="1">
              <a:lnSpc>
                <a:spcPct val="150000"/>
              </a:lnSpc>
              <a:defRPr/>
            </a:pPr>
            <a:r>
              <a:rPr lang="en-AU" altLang="en-US" sz="1000" smtClean="0">
                <a:solidFill>
                  <a:prstClr val="black"/>
                </a:solidFill>
                <a:latin typeface="Calibri" pitchFamily="34" charset="0"/>
              </a:rPr>
              <a:t>Prof J Ward</a:t>
            </a:r>
            <a:endParaRPr lang="en-AU" altLang="en-US" sz="1000" b="1" smtClean="0">
              <a:solidFill>
                <a:prstClr val="black"/>
              </a:solidFill>
              <a:latin typeface="Calibri" pitchFamily="34" charset="0"/>
            </a:endParaRPr>
          </a:p>
        </p:txBody>
      </p:sp>
    </p:spTree>
    <p:extLst>
      <p:ext uri="{BB962C8B-B14F-4D97-AF65-F5344CB8AC3E}">
        <p14:creationId xmlns:p14="http://schemas.microsoft.com/office/powerpoint/2010/main" val="235662993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308725"/>
          </a:xfrm>
          <a:prstGeom prst="rect">
            <a:avLst/>
          </a:prstGeom>
          <a:gradFill flip="none" rotWithShape="1">
            <a:gsLst>
              <a:gs pos="100000">
                <a:schemeClr val="accent1"/>
              </a:gs>
              <a:gs pos="53000">
                <a:srgbClr val="D4DEFF"/>
              </a:gs>
              <a:gs pos="83000">
                <a:srgbClr val="D4DEFF"/>
              </a:gs>
              <a:gs pos="100000">
                <a:srgbClr val="96AB94"/>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AU" dirty="0">
              <a:solidFill>
                <a:prstClr val="white"/>
              </a:solidFill>
            </a:endParaRPr>
          </a:p>
        </p:txBody>
      </p:sp>
      <p:pic>
        <p:nvPicPr>
          <p:cNvPr id="5" name="Picture 7" descr="QASC_logo_condensedRBG.eps"/>
          <p:cNvPicPr>
            <a:picLocks noChangeAspect="1"/>
          </p:cNvPicPr>
          <p:nvPr userDrawn="1"/>
        </p:nvPicPr>
        <p:blipFill>
          <a:blip r:embed="rId2">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b="38821"/>
          <a:stretch>
            <a:fillRect/>
          </a:stretch>
        </p:blipFill>
        <p:spPr bwMode="auto">
          <a:xfrm>
            <a:off x="4206875" y="3573463"/>
            <a:ext cx="4937125"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NRI logo FInal_Aug10.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53188"/>
            <a:ext cx="97155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ACU_Better Quality.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101013" y="6457950"/>
            <a:ext cx="1042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Logo-3T_Colour.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206875" y="6453188"/>
            <a:ext cx="6524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0" y="6308725"/>
            <a:ext cx="9144000" cy="0"/>
          </a:xfrm>
          <a:prstGeom prst="line">
            <a:avLst/>
          </a:prstGeom>
          <a:ln w="2317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6381750"/>
            <a:ext cx="9144000" cy="460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AU" dirty="0">
              <a:solidFill>
                <a:prstClr val="white"/>
              </a:solidFill>
            </a:endParaRPr>
          </a:p>
        </p:txBody>
      </p:sp>
      <p:sp>
        <p:nvSpPr>
          <p:cNvPr id="11" name="Title 1"/>
          <p:cNvSpPr>
            <a:spLocks noGrp="1"/>
          </p:cNvSpPr>
          <p:nvPr>
            <p:ph type="title"/>
          </p:nvPr>
        </p:nvSpPr>
        <p:spPr>
          <a:xfrm>
            <a:off x="467544" y="188640"/>
            <a:ext cx="8229600" cy="1143000"/>
          </a:xfrm>
        </p:spPr>
        <p:txBody>
          <a:bodyPr/>
          <a:lstStyle>
            <a:lvl1pPr>
              <a:defRPr sz="4000" b="1">
                <a:latin typeface="+mn-lt"/>
              </a:defRPr>
            </a:lvl1pPr>
          </a:lstStyle>
          <a:p>
            <a:r>
              <a:rPr lang="en-US" dirty="0" smtClean="0"/>
              <a:t>Click to edit Master title</a:t>
            </a:r>
            <a:endParaRPr lang="en-AU" dirty="0"/>
          </a:p>
        </p:txBody>
      </p:sp>
      <p:sp>
        <p:nvSpPr>
          <p:cNvPr id="13" name="Content Placeholder 2"/>
          <p:cNvSpPr>
            <a:spLocks noGrp="1"/>
          </p:cNvSpPr>
          <p:nvPr>
            <p:ph idx="1"/>
          </p:nvPr>
        </p:nvSpPr>
        <p:spPr>
          <a:xfrm>
            <a:off x="395536" y="1556792"/>
            <a:ext cx="8136904" cy="4392487"/>
          </a:xfrm>
        </p:spPr>
        <p:txBody>
          <a:bodyPr/>
          <a:lstStyle>
            <a:lvl1pPr>
              <a:buClr>
                <a:srgbClr val="FF0000"/>
              </a:buClr>
              <a:buFont typeface="Wingdings" pitchFamily="2" charset="2"/>
              <a:buChar char="§"/>
              <a:defRPr sz="2400"/>
            </a:lvl1pPr>
            <a:lvl2pPr>
              <a:buClr>
                <a:srgbClr val="FF2F2F"/>
              </a:buClr>
              <a:buFont typeface="Wingdings" pitchFamily="2" charset="2"/>
              <a:buChar char="§"/>
              <a:defRPr sz="220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91793673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381750"/>
          </a:xfrm>
          <a:prstGeom prst="rect">
            <a:avLst/>
          </a:prstGeom>
          <a:gradFill flip="none" rotWithShape="1">
            <a:gsLst>
              <a:gs pos="100000">
                <a:schemeClr val="accent1"/>
              </a:gs>
              <a:gs pos="53000">
                <a:srgbClr val="D4DEFF"/>
              </a:gs>
              <a:gs pos="83000">
                <a:srgbClr val="D4DEFF"/>
              </a:gs>
              <a:gs pos="100000">
                <a:srgbClr val="96AB94"/>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AU" dirty="0">
              <a:solidFill>
                <a:prstClr val="white"/>
              </a:solidFill>
            </a:endParaRPr>
          </a:p>
        </p:txBody>
      </p:sp>
      <p:pic>
        <p:nvPicPr>
          <p:cNvPr id="5" name="Picture 7" descr="QASC_logo_condensedRBG.eps"/>
          <p:cNvPicPr>
            <a:picLocks noChangeAspect="1"/>
          </p:cNvPicPr>
          <p:nvPr userDrawn="1"/>
        </p:nvPicPr>
        <p:blipFill>
          <a:blip r:embed="rId2">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b="38821"/>
          <a:stretch>
            <a:fillRect/>
          </a:stretch>
        </p:blipFill>
        <p:spPr bwMode="auto">
          <a:xfrm>
            <a:off x="4206875" y="3573463"/>
            <a:ext cx="4937125"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0" y="6308725"/>
            <a:ext cx="9144000" cy="0"/>
          </a:xfrm>
          <a:prstGeom prst="line">
            <a:avLst/>
          </a:prstGeom>
          <a:ln w="2317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0" y="6381750"/>
            <a:ext cx="9144000" cy="460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AU" dirty="0">
              <a:solidFill>
                <a:prstClr val="white"/>
              </a:solidFill>
            </a:endParaRPr>
          </a:p>
        </p:txBody>
      </p:sp>
      <p:pic>
        <p:nvPicPr>
          <p:cNvPr id="8" name="Picture 10" descr="NRI logo FInal_Aug10.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53188"/>
            <a:ext cx="97155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ACU_Better Quality.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101013" y="6457950"/>
            <a:ext cx="1042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Logo-3T_Colour.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206875" y="6453188"/>
            <a:ext cx="6524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323528" y="188640"/>
            <a:ext cx="8229600" cy="1143000"/>
          </a:xfrm>
        </p:spPr>
        <p:txBody>
          <a:bodyPr/>
          <a:lstStyle>
            <a:lvl1pPr>
              <a:defRPr sz="4000" b="1">
                <a:latin typeface="+mj-lt"/>
              </a:defRPr>
            </a:lvl1pPr>
          </a:lstStyle>
          <a:p>
            <a:r>
              <a:rPr lang="en-US" dirty="0" smtClean="0"/>
              <a:t>Click to edit Master title</a:t>
            </a:r>
            <a:endParaRPr lang="en-AU" dirty="0"/>
          </a:p>
        </p:txBody>
      </p:sp>
      <p:sp>
        <p:nvSpPr>
          <p:cNvPr id="13" name="Content Placeholder 2"/>
          <p:cNvSpPr>
            <a:spLocks noGrp="1"/>
          </p:cNvSpPr>
          <p:nvPr>
            <p:ph idx="1"/>
          </p:nvPr>
        </p:nvSpPr>
        <p:spPr>
          <a:xfrm>
            <a:off x="395536" y="1556792"/>
            <a:ext cx="8229600" cy="4525963"/>
          </a:xfrm>
        </p:spPr>
        <p:txBody>
          <a:bodyPr/>
          <a:lstStyle>
            <a:lvl1pPr>
              <a:buClr>
                <a:srgbClr val="FF0000"/>
              </a:buClr>
              <a:buFont typeface="Wingdings" pitchFamily="2" charset="2"/>
              <a:buChar char="§"/>
              <a:defRPr sz="2800"/>
            </a:lvl1pPr>
            <a:lvl2pPr>
              <a:buClr>
                <a:srgbClr val="FF2F2F"/>
              </a:buClr>
              <a:buFont typeface="Wingdings" pitchFamily="2" charset="2"/>
              <a:buChar char="§"/>
              <a:defRPr sz="220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80644424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userDrawn="1"/>
        </p:nvSpPr>
        <p:spPr>
          <a:xfrm>
            <a:off x="0" y="0"/>
            <a:ext cx="9144000" cy="6092825"/>
          </a:xfrm>
          <a:prstGeom prst="rect">
            <a:avLst/>
          </a:prstGeom>
          <a:gradFill flip="none" rotWithShape="1">
            <a:gsLst>
              <a:gs pos="100000">
                <a:schemeClr val="accent1"/>
              </a:gs>
              <a:gs pos="53000">
                <a:srgbClr val="D4DEFF"/>
              </a:gs>
              <a:gs pos="83000">
                <a:srgbClr val="D4DEFF"/>
              </a:gs>
              <a:gs pos="100000">
                <a:srgbClr val="96AB94"/>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AU" dirty="0">
              <a:solidFill>
                <a:prstClr val="white"/>
              </a:solidFill>
            </a:endParaRPr>
          </a:p>
        </p:txBody>
      </p:sp>
      <p:cxnSp>
        <p:nvCxnSpPr>
          <p:cNvPr id="5" name="Straight Connector 4"/>
          <p:cNvCxnSpPr/>
          <p:nvPr userDrawn="1"/>
        </p:nvCxnSpPr>
        <p:spPr>
          <a:xfrm>
            <a:off x="0" y="6165850"/>
            <a:ext cx="9144000" cy="0"/>
          </a:xfrm>
          <a:prstGeom prst="line">
            <a:avLst/>
          </a:prstGeom>
          <a:ln w="2317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0" y="6237288"/>
            <a:ext cx="9144000" cy="4603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AU" dirty="0">
              <a:solidFill>
                <a:prstClr val="white"/>
              </a:solidFill>
            </a:endParaRPr>
          </a:p>
        </p:txBody>
      </p:sp>
      <p:pic>
        <p:nvPicPr>
          <p:cNvPr id="7" name="Picture 10" descr="NRI logo FInal_Aug10.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53188"/>
            <a:ext cx="97155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Logo-3T_Colou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06875" y="6453188"/>
            <a:ext cx="6524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ACU_Better Quality.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027988" y="6381750"/>
            <a:ext cx="1042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QASC_logo_condensedRBG.eps"/>
          <p:cNvPicPr>
            <a:picLocks noChangeAspect="1"/>
          </p:cNvPicPr>
          <p:nvPr userDrawn="1"/>
        </p:nvPicPr>
        <p:blipFill>
          <a:blip r:embed="rId5">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b="38821"/>
          <a:stretch>
            <a:fillRect/>
          </a:stretch>
        </p:blipFill>
        <p:spPr bwMode="auto">
          <a:xfrm>
            <a:off x="4206875" y="3284538"/>
            <a:ext cx="4937125"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Tree>
    <p:extLst>
      <p:ext uri="{BB962C8B-B14F-4D97-AF65-F5344CB8AC3E}">
        <p14:creationId xmlns:p14="http://schemas.microsoft.com/office/powerpoint/2010/main" val="416866875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6237288"/>
          </a:xfrm>
          <a:prstGeom prst="rect">
            <a:avLst/>
          </a:prstGeom>
          <a:gradFill flip="none" rotWithShape="1">
            <a:gsLst>
              <a:gs pos="100000">
                <a:schemeClr val="accent1"/>
              </a:gs>
              <a:gs pos="53000">
                <a:srgbClr val="D4DEFF"/>
              </a:gs>
              <a:gs pos="83000">
                <a:srgbClr val="D4DEFF"/>
              </a:gs>
              <a:gs pos="100000">
                <a:srgbClr val="96AB94"/>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AU" dirty="0">
              <a:solidFill>
                <a:prstClr val="white"/>
              </a:solidFill>
            </a:endParaRPr>
          </a:p>
        </p:txBody>
      </p:sp>
      <p:cxnSp>
        <p:nvCxnSpPr>
          <p:cNvPr id="5" name="Straight Connector 4"/>
          <p:cNvCxnSpPr/>
          <p:nvPr userDrawn="1"/>
        </p:nvCxnSpPr>
        <p:spPr>
          <a:xfrm>
            <a:off x="0" y="6165850"/>
            <a:ext cx="9144000" cy="0"/>
          </a:xfrm>
          <a:prstGeom prst="line">
            <a:avLst/>
          </a:prstGeom>
          <a:ln w="2317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0" y="6237288"/>
            <a:ext cx="9144000" cy="4603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AU" dirty="0">
              <a:solidFill>
                <a:prstClr val="white"/>
              </a:solidFill>
            </a:endParaRPr>
          </a:p>
        </p:txBody>
      </p:sp>
      <p:pic>
        <p:nvPicPr>
          <p:cNvPr id="7" name="Picture 10" descr="NRI logo FInal_Aug10.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53188"/>
            <a:ext cx="97155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Logo-3T_Colou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06875" y="6453188"/>
            <a:ext cx="6524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ACU_Better Quality.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101013" y="6457950"/>
            <a:ext cx="1042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QASC_logo_condensedRBG.eps"/>
          <p:cNvPicPr>
            <a:picLocks noChangeAspect="1"/>
          </p:cNvPicPr>
          <p:nvPr userDrawn="1"/>
        </p:nvPicPr>
        <p:blipFill>
          <a:blip r:embed="rId5">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b="38821"/>
          <a:stretch>
            <a:fillRect/>
          </a:stretch>
        </p:blipFill>
        <p:spPr bwMode="auto">
          <a:xfrm>
            <a:off x="4206875" y="3284538"/>
            <a:ext cx="4937125"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49308970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1"/>
          <p:cNvSpPr/>
          <p:nvPr userDrawn="1"/>
        </p:nvSpPr>
        <p:spPr>
          <a:xfrm>
            <a:off x="1979613" y="0"/>
            <a:ext cx="7164387" cy="6858000"/>
          </a:xfrm>
          <a:prstGeom prst="rect">
            <a:avLst/>
          </a:prstGeom>
          <a:gradFill flip="none" rotWithShape="1">
            <a:gsLst>
              <a:gs pos="100000">
                <a:schemeClr val="accent1"/>
              </a:gs>
              <a:gs pos="53000">
                <a:srgbClr val="D4DEFF"/>
              </a:gs>
              <a:gs pos="83000">
                <a:srgbClr val="D4DEFF"/>
              </a:gs>
              <a:gs pos="100000">
                <a:srgbClr val="96AB94"/>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AU" dirty="0">
              <a:solidFill>
                <a:prstClr val="white"/>
              </a:solidFill>
            </a:endParaRPr>
          </a:p>
        </p:txBody>
      </p:sp>
      <p:sp>
        <p:nvSpPr>
          <p:cNvPr id="3" name="Rectangle 2"/>
          <p:cNvSpPr/>
          <p:nvPr userDrawn="1"/>
        </p:nvSpPr>
        <p:spPr>
          <a:xfrm>
            <a:off x="1619250" y="0"/>
            <a:ext cx="2159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AU" dirty="0">
              <a:solidFill>
                <a:prstClr val="white"/>
              </a:solidFill>
            </a:endParaRPr>
          </a:p>
        </p:txBody>
      </p:sp>
      <p:sp>
        <p:nvSpPr>
          <p:cNvPr id="4" name="Rectangle 3"/>
          <p:cNvSpPr/>
          <p:nvPr userDrawn="1"/>
        </p:nvSpPr>
        <p:spPr>
          <a:xfrm>
            <a:off x="1908175" y="0"/>
            <a:ext cx="73025"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AU" dirty="0">
              <a:solidFill>
                <a:prstClr val="white"/>
              </a:solidFill>
            </a:endParaRPr>
          </a:p>
        </p:txBody>
      </p:sp>
      <p:pic>
        <p:nvPicPr>
          <p:cNvPr id="5" name="Picture 8" descr="NRI logo FInal_Aug10.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300663"/>
            <a:ext cx="159543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ACI_NSWlogo_RGB.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092825"/>
            <a:ext cx="154781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QASC_logo_full_400px.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910263" y="5949950"/>
            <a:ext cx="3233737"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QASC_logo_condensedRBG.eps"/>
          <p:cNvPicPr>
            <a:picLocks noChangeAspect="1"/>
          </p:cNvPicPr>
          <p:nvPr userDrawn="1"/>
        </p:nvPicPr>
        <p:blipFill>
          <a:blip r:embed="rId5">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b="38821"/>
          <a:stretch>
            <a:fillRect/>
          </a:stretch>
        </p:blipFill>
        <p:spPr bwMode="auto">
          <a:xfrm>
            <a:off x="1476375" y="1771650"/>
            <a:ext cx="766762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userDrawn="1"/>
        </p:nvSpPr>
        <p:spPr bwMode="auto">
          <a:xfrm>
            <a:off x="2700338" y="1196975"/>
            <a:ext cx="4751387" cy="2554288"/>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r>
              <a:rPr lang="en-AU" sz="4000" b="1" dirty="0" smtClean="0">
                <a:solidFill>
                  <a:srgbClr val="376092"/>
                </a:solidFill>
                <a:latin typeface="Calibri" pitchFamily="34" charset="0"/>
              </a:rPr>
              <a:t>Quality in Acute Stroke Care (QASC) Implementation Project</a:t>
            </a:r>
          </a:p>
        </p:txBody>
      </p:sp>
    </p:spTree>
    <p:extLst>
      <p:ext uri="{BB962C8B-B14F-4D97-AF65-F5344CB8AC3E}">
        <p14:creationId xmlns:p14="http://schemas.microsoft.com/office/powerpoint/2010/main" val="263215991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F041016-A1B1-4EC7-A2BA-37A507511B84}" type="datetimeFigureOut">
              <a:rPr lang="en-US"/>
              <a:pPr>
                <a:defRPr/>
              </a:pPr>
              <a:t>11/24/2017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34B15CE-DAB2-46AF-9948-40124A3EF5AC}" type="slidenum">
              <a:rPr lang="en-US"/>
              <a:pPr>
                <a:defRPr/>
              </a:pPr>
              <a:t>‹#›</a:t>
            </a:fld>
            <a:endParaRPr lang="en-US" dirty="0"/>
          </a:p>
        </p:txBody>
      </p:sp>
    </p:spTree>
    <p:extLst>
      <p:ext uri="{BB962C8B-B14F-4D97-AF65-F5344CB8AC3E}">
        <p14:creationId xmlns:p14="http://schemas.microsoft.com/office/powerpoint/2010/main" val="3623203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0D55594-AE9E-476E-928A-D69FE5B069B9}" type="datetimeFigureOut">
              <a:rPr lang="en-US"/>
              <a:pPr>
                <a:defRPr/>
              </a:pPr>
              <a:t>11/24/2017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36BDD7-25D2-43A7-B3B3-894FD66254DB}" type="slidenum">
              <a:rPr lang="en-US"/>
              <a:pPr>
                <a:defRPr/>
              </a:pPr>
              <a:t>‹#›</a:t>
            </a:fld>
            <a:endParaRPr lang="en-US" dirty="0"/>
          </a:p>
        </p:txBody>
      </p:sp>
    </p:spTree>
    <p:extLst>
      <p:ext uri="{BB962C8B-B14F-4D97-AF65-F5344CB8AC3E}">
        <p14:creationId xmlns:p14="http://schemas.microsoft.com/office/powerpoint/2010/main" val="3643789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63AC45-A738-42AD-84BF-C222BC8A0617}" type="datetimeFigureOut">
              <a:rPr lang="en-US"/>
              <a:pPr>
                <a:defRPr/>
              </a:pPr>
              <a:t>11/24/2017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76C4F7C-EDD7-4D65-BB21-996A66F49EFD}" type="slidenum">
              <a:rPr lang="en-US"/>
              <a:pPr>
                <a:defRPr/>
              </a:pPr>
              <a:t>‹#›</a:t>
            </a:fld>
            <a:endParaRPr lang="en-US" dirty="0"/>
          </a:p>
        </p:txBody>
      </p:sp>
    </p:spTree>
    <p:extLst>
      <p:ext uri="{BB962C8B-B14F-4D97-AF65-F5344CB8AC3E}">
        <p14:creationId xmlns:p14="http://schemas.microsoft.com/office/powerpoint/2010/main" val="1994398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5192D07-DE09-48A7-90BB-7DF220284EA8}" type="datetimeFigureOut">
              <a:rPr lang="en-US"/>
              <a:pPr>
                <a:defRPr/>
              </a:pPr>
              <a:t>11/24/2017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54D92258-6EA8-4D76-B47F-3B8D00302F02}" type="slidenum">
              <a:rPr lang="en-US"/>
              <a:pPr>
                <a:defRPr/>
              </a:pPr>
              <a:t>‹#›</a:t>
            </a:fld>
            <a:endParaRPr lang="en-US" dirty="0"/>
          </a:p>
        </p:txBody>
      </p:sp>
    </p:spTree>
    <p:extLst>
      <p:ext uri="{BB962C8B-B14F-4D97-AF65-F5344CB8AC3E}">
        <p14:creationId xmlns:p14="http://schemas.microsoft.com/office/powerpoint/2010/main" val="594241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D754B31-48DA-4FB2-81DB-B001EDF8E4B3}" type="datetimeFigureOut">
              <a:rPr lang="en-US"/>
              <a:pPr>
                <a:defRPr/>
              </a:pPr>
              <a:t>11/24/2017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30E333C-45E0-4B02-9AD2-143C04C417F2}" type="slidenum">
              <a:rPr lang="en-US"/>
              <a:pPr>
                <a:defRPr/>
              </a:pPr>
              <a:t>‹#›</a:t>
            </a:fld>
            <a:endParaRPr lang="en-US" dirty="0"/>
          </a:p>
        </p:txBody>
      </p:sp>
    </p:spTree>
    <p:extLst>
      <p:ext uri="{BB962C8B-B14F-4D97-AF65-F5344CB8AC3E}">
        <p14:creationId xmlns:p14="http://schemas.microsoft.com/office/powerpoint/2010/main" val="908314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F814613-96CE-4AFA-BD20-ABA6B807262D}" type="datetimeFigureOut">
              <a:rPr lang="en-US"/>
              <a:pPr>
                <a:defRPr/>
              </a:pPr>
              <a:t>11/24/2017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F1147F9-4710-4A4A-A783-919F655356B1}" type="slidenum">
              <a:rPr lang="en-US"/>
              <a:pPr>
                <a:defRPr/>
              </a:pPr>
              <a:t>‹#›</a:t>
            </a:fld>
            <a:endParaRPr lang="en-US" dirty="0"/>
          </a:p>
        </p:txBody>
      </p:sp>
    </p:spTree>
    <p:extLst>
      <p:ext uri="{BB962C8B-B14F-4D97-AF65-F5344CB8AC3E}">
        <p14:creationId xmlns:p14="http://schemas.microsoft.com/office/powerpoint/2010/main" val="654746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DE65FFA-1F04-4514-87D0-9BA4D6409CBE}" type="datetimeFigureOut">
              <a:rPr lang="en-US"/>
              <a:pPr>
                <a:defRPr/>
              </a:pPr>
              <a:t>11/24/2017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43AFEC2-D085-409E-A1AF-7D86B338053B}" type="slidenum">
              <a:rPr lang="en-US"/>
              <a:pPr>
                <a:defRPr/>
              </a:pPr>
              <a:t>‹#›</a:t>
            </a:fld>
            <a:endParaRPr lang="en-US" dirty="0"/>
          </a:p>
        </p:txBody>
      </p:sp>
    </p:spTree>
    <p:extLst>
      <p:ext uri="{BB962C8B-B14F-4D97-AF65-F5344CB8AC3E}">
        <p14:creationId xmlns:p14="http://schemas.microsoft.com/office/powerpoint/2010/main" val="1601852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2F08748-7AF4-4942-B97E-77223A1F610E}" type="datetimeFigureOut">
              <a:rPr lang="en-US"/>
              <a:pPr>
                <a:defRPr/>
              </a:pPr>
              <a:t>11/24/2017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6630EB1-5BD6-45DD-8DE1-ED42A8C1A5EC}" type="slidenum">
              <a:rPr lang="en-US"/>
              <a:pPr>
                <a:defRPr/>
              </a:pPr>
              <a:t>‹#›</a:t>
            </a:fld>
            <a:endParaRPr lang="en-US" dirty="0"/>
          </a:p>
        </p:txBody>
      </p:sp>
    </p:spTree>
    <p:extLst>
      <p:ext uri="{BB962C8B-B14F-4D97-AF65-F5344CB8AC3E}">
        <p14:creationId xmlns:p14="http://schemas.microsoft.com/office/powerpoint/2010/main" val="1575992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9" descr="ACU logo Grey.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123113" y="303213"/>
            <a:ext cx="17081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endParaRPr lang="en-US" altLang="en-US" smtClean="0"/>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dirty="0" smtClean="0"/>
              <a:t>Click to edit Master text styles</a:t>
            </a:r>
          </a:p>
          <a:p>
            <a:pPr lvl="1"/>
            <a:r>
              <a:rPr lang="en-AU" altLang="en-US" dirty="0" smtClean="0"/>
              <a:t>Second level</a:t>
            </a:r>
          </a:p>
          <a:p>
            <a:pPr lvl="2"/>
            <a:r>
              <a:rPr lang="en-AU" altLang="en-US" dirty="0" smtClean="0"/>
              <a:t>Third level</a:t>
            </a:r>
          </a:p>
          <a:p>
            <a:pPr lvl="3"/>
            <a:r>
              <a:rPr lang="en-AU" altLang="en-US" dirty="0" smtClean="0"/>
              <a:t>Fourth level</a:t>
            </a:r>
          </a:p>
          <a:p>
            <a:pPr lvl="4"/>
            <a:r>
              <a:rPr lang="en-AU" altLang="en-US" dirty="0" smtClean="0"/>
              <a:t>Fifth level</a:t>
            </a:r>
            <a:endParaRPr lang="en-US" alt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EA70FCF-1187-4F74-9CE9-1AD5C0BB4C9B}" type="datetimeFigureOut">
              <a:rPr lang="en-US"/>
              <a:pPr>
                <a:defRPr/>
              </a:pPr>
              <a:t>11/24/2017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EAD6A481-E586-468E-B1D4-14173B9713C0}" type="slidenum">
              <a:rPr lang="en-US"/>
              <a:pPr>
                <a:defRPr/>
              </a:pPr>
              <a:t>‹#›</a:t>
            </a:fld>
            <a:endParaRPr lang="en-US" dirty="0"/>
          </a:p>
        </p:txBody>
      </p:sp>
      <p:pic>
        <p:nvPicPr>
          <p:cNvPr id="1032" name="Picture 10"/>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20015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AU"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AU"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defTabSz="914400">
              <a:defRPr/>
            </a:pPr>
            <a:fld id="{3CC4B644-C9AD-4E56-AF15-AF803115D501}" type="datetimeFigureOut">
              <a:rPr lang="en-AU" altLang="en-US">
                <a:ea typeface="ＭＳ Ｐゴシック" pitchFamily="34" charset="-128"/>
              </a:rPr>
              <a:pPr defTabSz="914400">
                <a:defRPr/>
              </a:pPr>
              <a:t>24/11/2017</a:t>
            </a:fld>
            <a:endParaRPr lang="en-AU" altLang="en-US">
              <a:ea typeface="ＭＳ Ｐゴシック"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914400">
              <a:defRPr/>
            </a:pPr>
            <a:endParaRPr lang="en-AU">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defTabSz="914400">
              <a:defRPr/>
            </a:pPr>
            <a:fld id="{0A80AB53-66D0-49E7-8F2E-3C906306CA6A}" type="slidenum">
              <a:rPr lang="en-AU" altLang="en-US">
                <a:ea typeface="ＭＳ Ｐゴシック" pitchFamily="34" charset="-128"/>
              </a:rPr>
              <a:pPr defTabSz="914400">
                <a:defRPr/>
              </a:pPr>
              <a:t>‹#›</a:t>
            </a:fld>
            <a:endParaRPr lang="en-AU" altLang="en-US">
              <a:ea typeface="ＭＳ Ｐゴシック" pitchFamily="34" charset="-128"/>
            </a:endParaRPr>
          </a:p>
        </p:txBody>
      </p:sp>
    </p:spTree>
    <p:extLst>
      <p:ext uri="{BB962C8B-B14F-4D97-AF65-F5344CB8AC3E}">
        <p14:creationId xmlns:p14="http://schemas.microsoft.com/office/powerpoint/2010/main" val="412086054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2124075" y="4724400"/>
            <a:ext cx="6840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defTabSz="914400" eaLnBrk="1" hangingPunct="1">
              <a:spcBef>
                <a:spcPct val="0"/>
              </a:spcBef>
              <a:buFontTx/>
              <a:buNone/>
            </a:pPr>
            <a:endParaRPr lang="en-AU" altLang="en-US" sz="1800" smtClean="0">
              <a:solidFill>
                <a:prstClr val="black"/>
              </a:solidFill>
              <a:latin typeface="Arial" charset="0"/>
            </a:endParaRPr>
          </a:p>
        </p:txBody>
      </p:sp>
      <p:sp>
        <p:nvSpPr>
          <p:cNvPr id="12291" name="TextBox 2"/>
          <p:cNvSpPr txBox="1">
            <a:spLocks noChangeArrowheads="1"/>
          </p:cNvSpPr>
          <p:nvPr/>
        </p:nvSpPr>
        <p:spPr bwMode="auto">
          <a:xfrm>
            <a:off x="107950" y="260350"/>
            <a:ext cx="1655763" cy="475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defTabSz="914400" eaLnBrk="1" hangingPunct="1">
              <a:lnSpc>
                <a:spcPct val="150000"/>
              </a:lnSpc>
              <a:spcBef>
                <a:spcPct val="0"/>
              </a:spcBef>
              <a:buFontTx/>
              <a:buNone/>
            </a:pPr>
            <a:r>
              <a:rPr lang="en-AU" altLang="en-US" sz="1100" b="1" dirty="0" smtClean="0">
                <a:solidFill>
                  <a:srgbClr val="0070C0"/>
                </a:solidFill>
              </a:rPr>
              <a:t>T</a:t>
            </a:r>
            <a:r>
              <a:rPr lang="en-AU" altLang="en-US" sz="1100" b="1" baseline="30000" dirty="0" smtClean="0">
                <a:solidFill>
                  <a:srgbClr val="0070C0"/>
                </a:solidFill>
              </a:rPr>
              <a:t>3</a:t>
            </a:r>
            <a:r>
              <a:rPr lang="en-AU" altLang="en-US" sz="1100" b="1" dirty="0" smtClean="0">
                <a:solidFill>
                  <a:srgbClr val="0070C0"/>
                </a:solidFill>
              </a:rPr>
              <a:t> Investigators</a:t>
            </a:r>
            <a:endParaRPr lang="en-AU" altLang="en-US" sz="1100" dirty="0" smtClean="0">
              <a:solidFill>
                <a:srgbClr val="0070C0"/>
              </a:solidFill>
            </a:endParaRPr>
          </a:p>
          <a:p>
            <a:pPr defTabSz="914400" eaLnBrk="1" hangingPunct="1">
              <a:lnSpc>
                <a:spcPct val="150000"/>
              </a:lnSpc>
              <a:spcBef>
                <a:spcPct val="0"/>
              </a:spcBef>
              <a:buFontTx/>
              <a:buNone/>
            </a:pPr>
            <a:r>
              <a:rPr lang="en-AU" altLang="en-US" sz="1100" b="1" i="1" dirty="0" smtClean="0">
                <a:solidFill>
                  <a:srgbClr val="0070C0"/>
                </a:solidFill>
              </a:rPr>
              <a:t>Chief Investigators</a:t>
            </a:r>
            <a:endParaRPr lang="en-AU" altLang="en-US" sz="1100" dirty="0" smtClean="0">
              <a:solidFill>
                <a:srgbClr val="0070C0"/>
              </a:solidFill>
            </a:endParaRPr>
          </a:p>
          <a:p>
            <a:pPr defTabSz="914400" eaLnBrk="1" hangingPunct="1">
              <a:lnSpc>
                <a:spcPct val="150000"/>
              </a:lnSpc>
              <a:spcBef>
                <a:spcPct val="0"/>
              </a:spcBef>
              <a:buFontTx/>
              <a:buNone/>
            </a:pPr>
            <a:r>
              <a:rPr lang="en-AU" altLang="en-US" sz="1000" b="1" dirty="0" smtClean="0">
                <a:solidFill>
                  <a:prstClr val="black"/>
                </a:solidFill>
              </a:rPr>
              <a:t>Prof S Middleton</a:t>
            </a:r>
          </a:p>
          <a:p>
            <a:pPr defTabSz="914400" eaLnBrk="1" hangingPunct="1">
              <a:lnSpc>
                <a:spcPct val="150000"/>
              </a:lnSpc>
              <a:spcBef>
                <a:spcPct val="0"/>
              </a:spcBef>
              <a:buFontTx/>
              <a:buNone/>
            </a:pPr>
            <a:r>
              <a:rPr lang="en-AU" altLang="en-US" sz="1000" b="1" dirty="0" smtClean="0">
                <a:solidFill>
                  <a:prstClr val="black"/>
                </a:solidFill>
              </a:rPr>
              <a:t>Prof C Levi</a:t>
            </a:r>
          </a:p>
          <a:p>
            <a:pPr defTabSz="914400" eaLnBrk="1" hangingPunct="1">
              <a:lnSpc>
                <a:spcPct val="150000"/>
              </a:lnSpc>
              <a:spcBef>
                <a:spcPct val="0"/>
              </a:spcBef>
              <a:buFontTx/>
              <a:buNone/>
            </a:pPr>
            <a:r>
              <a:rPr lang="en-AU" altLang="en-US" sz="1000" b="1" dirty="0" smtClean="0">
                <a:solidFill>
                  <a:prstClr val="black"/>
                </a:solidFill>
              </a:rPr>
              <a:t>Prof M Fitzgerald</a:t>
            </a:r>
          </a:p>
          <a:p>
            <a:pPr defTabSz="914400" eaLnBrk="1" hangingPunct="1">
              <a:lnSpc>
                <a:spcPct val="150000"/>
              </a:lnSpc>
              <a:spcBef>
                <a:spcPct val="0"/>
              </a:spcBef>
              <a:buFontTx/>
              <a:buNone/>
            </a:pPr>
            <a:r>
              <a:rPr lang="en-AU" altLang="en-US" sz="1000" b="1" dirty="0" smtClean="0">
                <a:solidFill>
                  <a:prstClr val="black"/>
                </a:solidFill>
              </a:rPr>
              <a:t>Prof J Considine</a:t>
            </a:r>
          </a:p>
          <a:p>
            <a:pPr defTabSz="914400" eaLnBrk="1" hangingPunct="1">
              <a:lnSpc>
                <a:spcPct val="150000"/>
              </a:lnSpc>
              <a:spcBef>
                <a:spcPct val="0"/>
              </a:spcBef>
              <a:buFontTx/>
              <a:buNone/>
            </a:pPr>
            <a:r>
              <a:rPr lang="en-AU" altLang="en-US" sz="1000" b="1" dirty="0" smtClean="0">
                <a:solidFill>
                  <a:prstClr val="black"/>
                </a:solidFill>
              </a:rPr>
              <a:t>Prof J Grimshaw</a:t>
            </a:r>
          </a:p>
          <a:p>
            <a:pPr defTabSz="914400" eaLnBrk="1" hangingPunct="1">
              <a:lnSpc>
                <a:spcPct val="150000"/>
              </a:lnSpc>
              <a:spcBef>
                <a:spcPct val="0"/>
              </a:spcBef>
              <a:buFontTx/>
              <a:buNone/>
            </a:pPr>
            <a:r>
              <a:rPr lang="en-AU" altLang="en-US" sz="1000" b="1" dirty="0" smtClean="0">
                <a:solidFill>
                  <a:prstClr val="black"/>
                </a:solidFill>
              </a:rPr>
              <a:t>Prof C </a:t>
            </a:r>
            <a:r>
              <a:rPr lang="en-AU" altLang="en-US" sz="1000" b="1" dirty="0" err="1" smtClean="0">
                <a:solidFill>
                  <a:prstClr val="black"/>
                </a:solidFill>
              </a:rPr>
              <a:t>D’Este</a:t>
            </a:r>
            <a:endParaRPr lang="en-AU" altLang="en-US" sz="1000" b="1" dirty="0" smtClean="0">
              <a:solidFill>
                <a:prstClr val="black"/>
              </a:solidFill>
            </a:endParaRPr>
          </a:p>
          <a:p>
            <a:pPr defTabSz="914400" eaLnBrk="1" hangingPunct="1">
              <a:lnSpc>
                <a:spcPct val="150000"/>
              </a:lnSpc>
              <a:spcBef>
                <a:spcPct val="0"/>
              </a:spcBef>
              <a:buFontTx/>
              <a:buNone/>
            </a:pPr>
            <a:r>
              <a:rPr lang="en-AU" altLang="en-US" sz="1000" b="1" dirty="0" smtClean="0">
                <a:solidFill>
                  <a:prstClr val="black"/>
                </a:solidFill>
              </a:rPr>
              <a:t>Prof R Gerraty</a:t>
            </a:r>
          </a:p>
          <a:p>
            <a:pPr defTabSz="914400" eaLnBrk="1" hangingPunct="1">
              <a:lnSpc>
                <a:spcPct val="150000"/>
              </a:lnSpc>
              <a:spcBef>
                <a:spcPct val="0"/>
              </a:spcBef>
              <a:buFontTx/>
              <a:buNone/>
            </a:pPr>
            <a:r>
              <a:rPr lang="en-AU" altLang="en-US" sz="1000" b="1" dirty="0" smtClean="0">
                <a:solidFill>
                  <a:prstClr val="black"/>
                </a:solidFill>
              </a:rPr>
              <a:t>Prof W Cheung</a:t>
            </a:r>
          </a:p>
          <a:p>
            <a:pPr defTabSz="914400" eaLnBrk="1" hangingPunct="1">
              <a:lnSpc>
                <a:spcPct val="150000"/>
              </a:lnSpc>
              <a:spcBef>
                <a:spcPct val="0"/>
              </a:spcBef>
              <a:buFontTx/>
              <a:buNone/>
            </a:pPr>
            <a:r>
              <a:rPr lang="en-AU" altLang="en-US" sz="1000" b="1" dirty="0" smtClean="0">
                <a:solidFill>
                  <a:prstClr val="black"/>
                </a:solidFill>
              </a:rPr>
              <a:t>A/Prof D Cadilhac</a:t>
            </a:r>
          </a:p>
          <a:p>
            <a:pPr defTabSz="914400" eaLnBrk="1" hangingPunct="1">
              <a:lnSpc>
                <a:spcPct val="150000"/>
              </a:lnSpc>
              <a:spcBef>
                <a:spcPct val="0"/>
              </a:spcBef>
              <a:buFontTx/>
              <a:buNone/>
            </a:pPr>
            <a:r>
              <a:rPr lang="en-AU" altLang="en-US" sz="1000" b="1" dirty="0" smtClean="0">
                <a:solidFill>
                  <a:prstClr val="black"/>
                </a:solidFill>
              </a:rPr>
              <a:t>A/Prof E McInnes</a:t>
            </a:r>
          </a:p>
          <a:p>
            <a:pPr defTabSz="914400" eaLnBrk="1" hangingPunct="1">
              <a:lnSpc>
                <a:spcPct val="150000"/>
              </a:lnSpc>
              <a:spcBef>
                <a:spcPct val="0"/>
              </a:spcBef>
              <a:buFontTx/>
              <a:buNone/>
            </a:pPr>
            <a:r>
              <a:rPr lang="en-AU" altLang="en-US" sz="1100" b="1" i="1" dirty="0" smtClean="0">
                <a:solidFill>
                  <a:srgbClr val="0070C0"/>
                </a:solidFill>
              </a:rPr>
              <a:t>Associate Investigators</a:t>
            </a:r>
          </a:p>
          <a:p>
            <a:pPr defTabSz="914400" eaLnBrk="1" hangingPunct="1">
              <a:lnSpc>
                <a:spcPct val="150000"/>
              </a:lnSpc>
              <a:spcBef>
                <a:spcPct val="0"/>
              </a:spcBef>
              <a:buFontTx/>
              <a:buNone/>
            </a:pPr>
            <a:r>
              <a:rPr lang="en-AU" altLang="en-US" sz="1000" dirty="0" smtClean="0">
                <a:solidFill>
                  <a:prstClr val="black"/>
                </a:solidFill>
              </a:rPr>
              <a:t>Mr G Cadigan</a:t>
            </a:r>
          </a:p>
          <a:p>
            <a:pPr defTabSz="914400" eaLnBrk="1" hangingPunct="1">
              <a:lnSpc>
                <a:spcPct val="150000"/>
              </a:lnSpc>
              <a:spcBef>
                <a:spcPct val="0"/>
              </a:spcBef>
              <a:buFontTx/>
              <a:buNone/>
            </a:pPr>
            <a:r>
              <a:rPr lang="en-AU" altLang="en-US" sz="1000" dirty="0" smtClean="0">
                <a:solidFill>
                  <a:prstClr val="black"/>
                </a:solidFill>
              </a:rPr>
              <a:t>Ms S Dale</a:t>
            </a:r>
          </a:p>
          <a:p>
            <a:pPr defTabSz="914400" eaLnBrk="1" hangingPunct="1">
              <a:lnSpc>
                <a:spcPct val="150000"/>
              </a:lnSpc>
              <a:spcBef>
                <a:spcPct val="0"/>
              </a:spcBef>
              <a:buFontTx/>
              <a:buNone/>
            </a:pPr>
            <a:r>
              <a:rPr lang="en-AU" altLang="en-US" sz="1000" dirty="0" smtClean="0">
                <a:solidFill>
                  <a:prstClr val="black"/>
                </a:solidFill>
              </a:rPr>
              <a:t>Ms S </a:t>
            </a:r>
            <a:r>
              <a:rPr lang="en-AU" altLang="en-US" sz="1000" dirty="0" err="1" smtClean="0">
                <a:solidFill>
                  <a:prstClr val="black"/>
                </a:solidFill>
              </a:rPr>
              <a:t>Denisenko</a:t>
            </a:r>
            <a:endParaRPr lang="en-AU" altLang="en-US" sz="1000" dirty="0" smtClean="0">
              <a:solidFill>
                <a:prstClr val="black"/>
              </a:solidFill>
            </a:endParaRPr>
          </a:p>
          <a:p>
            <a:pPr defTabSz="914400" eaLnBrk="1" hangingPunct="1">
              <a:lnSpc>
                <a:spcPct val="150000"/>
              </a:lnSpc>
              <a:spcBef>
                <a:spcPct val="0"/>
              </a:spcBef>
              <a:buFontTx/>
              <a:buNone/>
            </a:pPr>
            <a:r>
              <a:rPr lang="en-AU" altLang="en-US" sz="1000" dirty="0" smtClean="0">
                <a:solidFill>
                  <a:prstClr val="black"/>
                </a:solidFill>
              </a:rPr>
              <a:t>Mr M Longworth</a:t>
            </a:r>
          </a:p>
          <a:p>
            <a:pPr defTabSz="914400" eaLnBrk="1" hangingPunct="1">
              <a:lnSpc>
                <a:spcPct val="150000"/>
              </a:lnSpc>
              <a:spcBef>
                <a:spcPct val="0"/>
              </a:spcBef>
              <a:buFontTx/>
              <a:buNone/>
            </a:pPr>
            <a:r>
              <a:rPr lang="en-AU" altLang="en-US" sz="1000" dirty="0" smtClean="0">
                <a:solidFill>
                  <a:prstClr val="black"/>
                </a:solidFill>
              </a:rPr>
              <a:t>A/Prof P </a:t>
            </a:r>
            <a:r>
              <a:rPr lang="en-AU" altLang="en-US" sz="1000" dirty="0" err="1" smtClean="0">
                <a:solidFill>
                  <a:prstClr val="black"/>
                </a:solidFill>
              </a:rPr>
              <a:t>McElduff</a:t>
            </a:r>
            <a:endParaRPr lang="en-AU" altLang="en-US" sz="1000" dirty="0" smtClean="0">
              <a:solidFill>
                <a:prstClr val="black"/>
              </a:solidFill>
            </a:endParaRPr>
          </a:p>
          <a:p>
            <a:pPr defTabSz="914400" eaLnBrk="1" hangingPunct="1">
              <a:lnSpc>
                <a:spcPct val="150000"/>
              </a:lnSpc>
              <a:spcBef>
                <a:spcPct val="0"/>
              </a:spcBef>
              <a:buFontTx/>
              <a:buNone/>
            </a:pPr>
            <a:r>
              <a:rPr lang="en-AU" altLang="en-US" sz="1000" dirty="0" smtClean="0">
                <a:solidFill>
                  <a:prstClr val="black"/>
                </a:solidFill>
              </a:rPr>
              <a:t>Ms C Quinn</a:t>
            </a:r>
          </a:p>
          <a:p>
            <a:pPr defTabSz="914400" eaLnBrk="1" hangingPunct="1">
              <a:lnSpc>
                <a:spcPct val="150000"/>
              </a:lnSpc>
              <a:spcBef>
                <a:spcPct val="0"/>
              </a:spcBef>
              <a:buFontTx/>
              <a:buNone/>
            </a:pPr>
            <a:r>
              <a:rPr lang="en-AU" altLang="en-US" sz="1000" dirty="0" smtClean="0">
                <a:solidFill>
                  <a:prstClr val="black"/>
                </a:solidFill>
              </a:rPr>
              <a:t>Prof J Ward</a:t>
            </a:r>
            <a:endParaRPr lang="en-AU" altLang="en-US" sz="1000" b="1" dirty="0" smtClean="0">
              <a:solidFill>
                <a:prstClr val="black"/>
              </a:solidFill>
            </a:endParaRPr>
          </a:p>
        </p:txBody>
      </p:sp>
    </p:spTree>
    <p:extLst>
      <p:ext uri="{BB962C8B-B14F-4D97-AF65-F5344CB8AC3E}">
        <p14:creationId xmlns:p14="http://schemas.microsoft.com/office/powerpoint/2010/main" val="32872741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Diagram group"/>
          <p:cNvGrpSpPr/>
          <p:nvPr/>
        </p:nvGrpSpPr>
        <p:grpSpPr>
          <a:xfrm>
            <a:off x="6411863" y="4121009"/>
            <a:ext cx="2453780" cy="2325215"/>
            <a:chOff x="749281" y="1184034"/>
            <a:chExt cx="3770498" cy="3569748"/>
          </a:xfrm>
          <a:scene3d>
            <a:camera prst="isometricOffAxis2Left" zoom="95000"/>
            <a:lightRig rig="flat" dir="t"/>
          </a:scene3d>
        </p:grpSpPr>
        <p:grpSp>
          <p:nvGrpSpPr>
            <p:cNvPr id="36" name="Group 35"/>
            <p:cNvGrpSpPr/>
            <p:nvPr/>
          </p:nvGrpSpPr>
          <p:grpSpPr>
            <a:xfrm>
              <a:off x="749281" y="1184034"/>
              <a:ext cx="3770498" cy="3569748"/>
              <a:chOff x="749281" y="1184034"/>
              <a:chExt cx="3770498" cy="3569748"/>
            </a:xfrm>
          </p:grpSpPr>
          <p:sp>
            <p:nvSpPr>
              <p:cNvPr id="37" name="Pie 36"/>
              <p:cNvSpPr/>
              <p:nvPr/>
            </p:nvSpPr>
            <p:spPr>
              <a:xfrm>
                <a:off x="749281" y="1184034"/>
                <a:ext cx="3770498" cy="3569748"/>
              </a:xfrm>
              <a:prstGeom prst="pie">
                <a:avLst>
                  <a:gd name="adj1" fmla="val 1800000"/>
                  <a:gd name="adj2" fmla="val 9000000"/>
                </a:avLst>
              </a:prstGeom>
              <a:sp3d extrusionH="381000" contourW="38100" prstMaterial="matte">
                <a:contourClr>
                  <a:schemeClr val="lt1"/>
                </a:contourClr>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8" name="Pie 4"/>
              <p:cNvSpPr/>
              <p:nvPr/>
            </p:nvSpPr>
            <p:spPr>
              <a:xfrm>
                <a:off x="1630679" y="3516445"/>
                <a:ext cx="2019910" cy="93493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none" lIns="25400" tIns="25400" rIns="25400" bIns="25400" numCol="1" spcCol="1270" anchor="ctr" anchorCtr="0">
                <a:noAutofit/>
              </a:bodyPr>
              <a:lstStyle/>
              <a:p>
                <a:pPr lvl="0" algn="ctr" defTabSz="889000" rtl="0">
                  <a:lnSpc>
                    <a:spcPct val="90000"/>
                  </a:lnSpc>
                  <a:spcBef>
                    <a:spcPct val="0"/>
                  </a:spcBef>
                  <a:spcAft>
                    <a:spcPct val="35000"/>
                  </a:spcAft>
                </a:pPr>
                <a:r>
                  <a:rPr lang="en-AU" sz="2100" b="1" kern="1200" dirty="0" smtClean="0"/>
                  <a:t>TREATMENT</a:t>
                </a:r>
                <a:endParaRPr lang="en-AU" sz="2100" b="1" kern="1200" dirty="0"/>
              </a:p>
            </p:txBody>
          </p:sp>
        </p:grpSp>
      </p:grpSp>
      <p:grpSp>
        <p:nvGrpSpPr>
          <p:cNvPr id="25" name="Diagram group"/>
          <p:cNvGrpSpPr/>
          <p:nvPr/>
        </p:nvGrpSpPr>
        <p:grpSpPr>
          <a:xfrm>
            <a:off x="6462860" y="4090272"/>
            <a:ext cx="2524051" cy="2335761"/>
            <a:chOff x="936053" y="1006131"/>
            <a:chExt cx="3592649" cy="3718698"/>
          </a:xfrm>
          <a:scene3d>
            <a:camera prst="isometricOffAxis2Left" zoom="95000"/>
            <a:lightRig rig="flat" dir="t"/>
          </a:scene3d>
        </p:grpSpPr>
        <p:grpSp>
          <p:nvGrpSpPr>
            <p:cNvPr id="33" name="Group 32"/>
            <p:cNvGrpSpPr/>
            <p:nvPr/>
          </p:nvGrpSpPr>
          <p:grpSpPr>
            <a:xfrm>
              <a:off x="936053" y="1006131"/>
              <a:ext cx="3592649" cy="3718698"/>
              <a:chOff x="936053" y="1006131"/>
              <a:chExt cx="3592649" cy="3718698"/>
            </a:xfrm>
          </p:grpSpPr>
          <p:sp>
            <p:nvSpPr>
              <p:cNvPr id="34" name="Pie 33"/>
              <p:cNvSpPr/>
              <p:nvPr/>
            </p:nvSpPr>
            <p:spPr>
              <a:xfrm>
                <a:off x="936053" y="1006131"/>
                <a:ext cx="3592649" cy="3718698"/>
              </a:xfrm>
              <a:prstGeom prst="pie">
                <a:avLst>
                  <a:gd name="adj1" fmla="val 9000000"/>
                  <a:gd name="adj2" fmla="val 16200000"/>
                </a:avLst>
              </a:prstGeom>
              <a:sp3d extrusionH="381000" contourW="38100" prstMaterial="matte">
                <a:contourClr>
                  <a:schemeClr val="lt1"/>
                </a:contourClr>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5" name="Pie 4"/>
              <p:cNvSpPr/>
              <p:nvPr/>
            </p:nvSpPr>
            <p:spPr>
              <a:xfrm>
                <a:off x="1261392" y="1794141"/>
                <a:ext cx="1283089" cy="110675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none" lIns="25400" tIns="25400" rIns="25400" bIns="25400" numCol="1" spcCol="1270" anchor="ctr" anchorCtr="0">
                <a:noAutofit/>
              </a:bodyPr>
              <a:lstStyle/>
              <a:p>
                <a:pPr lvl="0" algn="ctr" defTabSz="889000" rtl="0">
                  <a:lnSpc>
                    <a:spcPct val="90000"/>
                  </a:lnSpc>
                  <a:spcBef>
                    <a:spcPct val="0"/>
                  </a:spcBef>
                  <a:spcAft>
                    <a:spcPct val="35000"/>
                  </a:spcAft>
                </a:pPr>
                <a:r>
                  <a:rPr lang="en-AU" sz="2100" b="1" kern="1200" dirty="0" smtClean="0"/>
                  <a:t>TRANSFER</a:t>
                </a:r>
                <a:endParaRPr lang="en-AU" sz="2100" b="1" kern="1200" dirty="0"/>
              </a:p>
            </p:txBody>
          </p:sp>
        </p:grpSp>
      </p:grpSp>
      <p:sp>
        <p:nvSpPr>
          <p:cNvPr id="39" name="Rectangle 38"/>
          <p:cNvSpPr/>
          <p:nvPr/>
        </p:nvSpPr>
        <p:spPr>
          <a:xfrm>
            <a:off x="6462860" y="4121009"/>
            <a:ext cx="2524051" cy="2325215"/>
          </a:xfrm>
          <a:prstGeom prst="rect">
            <a:avLst/>
          </a:prstGeom>
          <a:solidFill>
            <a:schemeClr val="bg1">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69638" name="Title 1"/>
          <p:cNvSpPr>
            <a:spLocks noGrp="1"/>
          </p:cNvSpPr>
          <p:nvPr>
            <p:ph type="title"/>
          </p:nvPr>
        </p:nvSpPr>
        <p:spPr>
          <a:xfrm>
            <a:off x="254063" y="73213"/>
            <a:ext cx="8229600" cy="947737"/>
          </a:xfrm>
        </p:spPr>
        <p:txBody>
          <a:bodyPr/>
          <a:lstStyle/>
          <a:p>
            <a:pPr algn="l"/>
            <a:r>
              <a:rPr lang="en-AU" altLang="en-US" dirty="0" smtClean="0">
                <a:ea typeface="ＭＳ Ｐゴシック" pitchFamily="34" charset="-128"/>
              </a:rPr>
              <a:t>Background - </a:t>
            </a:r>
            <a:r>
              <a:rPr lang="en-AU" altLang="en-US" sz="4000" dirty="0" smtClean="0">
                <a:ea typeface="ＭＳ Ｐゴシック" pitchFamily="34" charset="-128"/>
              </a:rPr>
              <a:t>Triage</a:t>
            </a:r>
          </a:p>
        </p:txBody>
      </p:sp>
      <p:sp>
        <p:nvSpPr>
          <p:cNvPr id="29" name="Rectangle 28"/>
          <p:cNvSpPr/>
          <p:nvPr/>
        </p:nvSpPr>
        <p:spPr>
          <a:xfrm>
            <a:off x="0" y="1196975"/>
            <a:ext cx="9144000" cy="387350"/>
          </a:xfrm>
          <a:prstGeom prst="rect">
            <a:avLst/>
          </a:prstGeom>
          <a:solidFill>
            <a:srgbClr val="CD59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30" name="Rectangle 29"/>
          <p:cNvSpPr/>
          <p:nvPr/>
        </p:nvSpPr>
        <p:spPr>
          <a:xfrm>
            <a:off x="1254642" y="1177742"/>
            <a:ext cx="1477926" cy="4065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320" y="1128944"/>
            <a:ext cx="950406" cy="523412"/>
          </a:xfrm>
          <a:prstGeom prst="rect">
            <a:avLst/>
          </a:prstGeom>
        </p:spPr>
      </p:pic>
      <p:sp>
        <p:nvSpPr>
          <p:cNvPr id="50" name="Rectangle 49"/>
          <p:cNvSpPr/>
          <p:nvPr/>
        </p:nvSpPr>
        <p:spPr>
          <a:xfrm>
            <a:off x="0" y="1747755"/>
            <a:ext cx="8630500" cy="1569660"/>
          </a:xfrm>
          <a:prstGeom prst="rect">
            <a:avLst/>
          </a:prstGeom>
        </p:spPr>
        <p:txBody>
          <a:bodyPr wrap="square">
            <a:spAutoFit/>
          </a:bodyPr>
          <a:lstStyle/>
          <a:p>
            <a:pPr marL="342900" indent="-342900">
              <a:buClr>
                <a:srgbClr val="CD5925"/>
              </a:buClr>
              <a:buFont typeface="Arial" panose="020B0604020202020204" pitchFamily="34" charset="0"/>
              <a:buChar char="•"/>
            </a:pPr>
            <a:r>
              <a:rPr lang="en-AU" altLang="en-US" sz="3200" dirty="0" smtClean="0"/>
              <a:t>Triage </a:t>
            </a:r>
            <a:r>
              <a:rPr lang="en-AU" altLang="en-US" sz="3200" dirty="0"/>
              <a:t>times of </a:t>
            </a:r>
            <a:r>
              <a:rPr lang="en-AU" altLang="en-US" sz="3200" u="sng" dirty="0"/>
              <a:t>&lt;</a:t>
            </a:r>
            <a:r>
              <a:rPr lang="en-AU" altLang="en-US" sz="3200" dirty="0"/>
              <a:t> 10 </a:t>
            </a:r>
            <a:r>
              <a:rPr lang="en-AU" altLang="en-US" sz="3200" dirty="0" smtClean="0"/>
              <a:t>mins </a:t>
            </a:r>
            <a:r>
              <a:rPr lang="en-AU" altLang="en-US" sz="3200" dirty="0"/>
              <a:t>(ATS </a:t>
            </a:r>
            <a:r>
              <a:rPr lang="en-AU" altLang="en-US" sz="3200" dirty="0" smtClean="0"/>
              <a:t>Cat </a:t>
            </a:r>
            <a:r>
              <a:rPr lang="en-AU" altLang="en-US" sz="3200" dirty="0"/>
              <a:t>1 or 2) recommended for </a:t>
            </a:r>
            <a:r>
              <a:rPr lang="en-AU" altLang="en-US" sz="3200" dirty="0" smtClean="0"/>
              <a:t>patients with stroke signs/ symptoms</a:t>
            </a:r>
            <a:endParaRPr lang="en-AU" altLang="en-US" sz="3200" dirty="0"/>
          </a:p>
        </p:txBody>
      </p:sp>
      <p:sp>
        <p:nvSpPr>
          <p:cNvPr id="51" name="Rectangle 50"/>
          <p:cNvSpPr/>
          <p:nvPr/>
        </p:nvSpPr>
        <p:spPr>
          <a:xfrm>
            <a:off x="123822" y="3260114"/>
            <a:ext cx="6567608" cy="1815882"/>
          </a:xfrm>
          <a:prstGeom prst="rect">
            <a:avLst/>
          </a:prstGeom>
        </p:spPr>
        <p:txBody>
          <a:bodyPr wrap="square">
            <a:spAutoFit/>
          </a:bodyPr>
          <a:lstStyle/>
          <a:p>
            <a:pPr marL="533400" lvl="1" indent="-361950">
              <a:buClr>
                <a:srgbClr val="CD5925"/>
              </a:buClr>
              <a:buFont typeface="Wingdings" panose="05000000000000000000" pitchFamily="2" charset="2"/>
              <a:buChar char="§"/>
            </a:pPr>
            <a:r>
              <a:rPr lang="en-AU" altLang="en-US" sz="2800" dirty="0" smtClean="0"/>
              <a:t>&lt; </a:t>
            </a:r>
            <a:r>
              <a:rPr lang="en-AU" altLang="en-US" sz="2800" dirty="0"/>
              <a:t>13% of stroke patients </a:t>
            </a:r>
            <a:r>
              <a:rPr lang="en-AU" altLang="en-US" sz="2800" dirty="0" smtClean="0"/>
              <a:t>triaged to Cat 2</a:t>
            </a:r>
          </a:p>
          <a:p>
            <a:pPr marL="533400" lvl="1" indent="-361950">
              <a:buClr>
                <a:srgbClr val="CD5925"/>
              </a:buClr>
              <a:buFont typeface="Wingdings" panose="05000000000000000000" pitchFamily="2" charset="2"/>
              <a:buChar char="§"/>
            </a:pPr>
            <a:r>
              <a:rPr lang="en-AU" altLang="en-US" sz="2800" dirty="0" smtClean="0"/>
              <a:t>62</a:t>
            </a:r>
            <a:r>
              <a:rPr lang="en-AU" altLang="en-US" sz="2800" dirty="0"/>
              <a:t>% triaged to </a:t>
            </a:r>
            <a:r>
              <a:rPr lang="en-AU" altLang="en-US" sz="2800" dirty="0" smtClean="0"/>
              <a:t>Cat </a:t>
            </a:r>
            <a:r>
              <a:rPr lang="en-AU" altLang="en-US" sz="2800" dirty="0"/>
              <a:t>3 </a:t>
            </a:r>
            <a:r>
              <a:rPr lang="en-AU" altLang="en-US" sz="2800" dirty="0" smtClean="0"/>
              <a:t>(</a:t>
            </a:r>
            <a:r>
              <a:rPr lang="en-AU" altLang="en-US" sz="2800" dirty="0"/>
              <a:t>seen </a:t>
            </a:r>
            <a:r>
              <a:rPr lang="en-AU" altLang="en-US" sz="2800" dirty="0" smtClean="0"/>
              <a:t>in &lt; </a:t>
            </a:r>
            <a:r>
              <a:rPr lang="en-AU" altLang="en-US" sz="2800" dirty="0"/>
              <a:t>30 </a:t>
            </a:r>
            <a:r>
              <a:rPr lang="en-AU" altLang="en-US" sz="2800" dirty="0" smtClean="0"/>
              <a:t>mins</a:t>
            </a:r>
            <a:r>
              <a:rPr lang="en-AU" altLang="en-US" sz="2800" dirty="0"/>
              <a:t>)</a:t>
            </a:r>
          </a:p>
          <a:p>
            <a:pPr marL="533400" lvl="1" indent="-361950">
              <a:buClr>
                <a:srgbClr val="CD5925"/>
              </a:buClr>
              <a:buFont typeface="Wingdings" panose="05000000000000000000" pitchFamily="2" charset="2"/>
              <a:buChar char="§"/>
            </a:pPr>
            <a:r>
              <a:rPr lang="en-AU" altLang="en-US" sz="2800" dirty="0" smtClean="0"/>
              <a:t>25</a:t>
            </a:r>
            <a:r>
              <a:rPr lang="en-AU" altLang="en-US" sz="2800" dirty="0"/>
              <a:t>% were triaged </a:t>
            </a:r>
            <a:r>
              <a:rPr lang="en-AU" altLang="en-US" sz="2800" dirty="0" smtClean="0"/>
              <a:t>Cat 4 (</a:t>
            </a:r>
            <a:r>
              <a:rPr lang="en-AU" altLang="en-US" sz="2800" dirty="0"/>
              <a:t>seen </a:t>
            </a:r>
            <a:r>
              <a:rPr lang="en-AU" altLang="en-US" sz="2800" dirty="0" smtClean="0"/>
              <a:t>in </a:t>
            </a:r>
            <a:r>
              <a:rPr lang="en-AU" altLang="en-US" sz="2800" dirty="0"/>
              <a:t>&lt; 1 hour</a:t>
            </a:r>
            <a:r>
              <a:rPr lang="en-AU" altLang="en-US" sz="2800" dirty="0" smtClean="0"/>
              <a:t>)</a:t>
            </a:r>
          </a:p>
        </p:txBody>
      </p:sp>
      <p:sp>
        <p:nvSpPr>
          <p:cNvPr id="52" name="Rectangle 51"/>
          <p:cNvSpPr/>
          <p:nvPr/>
        </p:nvSpPr>
        <p:spPr>
          <a:xfrm>
            <a:off x="1657350" y="6488668"/>
            <a:ext cx="7486651" cy="276999"/>
          </a:xfrm>
          <a:prstGeom prst="rect">
            <a:avLst/>
          </a:prstGeom>
        </p:spPr>
        <p:txBody>
          <a:bodyPr wrap="square">
            <a:spAutoFit/>
          </a:bodyPr>
          <a:lstStyle/>
          <a:p>
            <a:pPr algn="r">
              <a:buNone/>
            </a:pPr>
            <a:r>
              <a:rPr lang="en-AU" altLang="en-US" sz="1200" dirty="0" smtClean="0"/>
              <a:t>Considine &amp; </a:t>
            </a:r>
            <a:r>
              <a:rPr lang="en-AU" altLang="en-US" sz="1200" dirty="0"/>
              <a:t>McGillivray</a:t>
            </a:r>
            <a:r>
              <a:rPr lang="en-AU" altLang="en-US" sz="1200" dirty="0" smtClean="0"/>
              <a:t>. </a:t>
            </a:r>
            <a:r>
              <a:rPr lang="en-AU" altLang="en-US" sz="1200" i="1" dirty="0" smtClean="0"/>
              <a:t>Journal </a:t>
            </a:r>
            <a:r>
              <a:rPr lang="en-AU" altLang="en-US" sz="1200" i="1" dirty="0"/>
              <a:t>of Clinical Nursing. </a:t>
            </a:r>
            <a:r>
              <a:rPr lang="en-AU" altLang="en-US" sz="1200" dirty="0" smtClean="0"/>
              <a:t>2010, Mosley et al. </a:t>
            </a:r>
            <a:r>
              <a:rPr lang="en-AU" sz="1200" dirty="0"/>
              <a:t>Australasian Emergency Nursing Journal. 2013</a:t>
            </a:r>
            <a:endParaRPr lang="en-AU" altLang="en-US" sz="1200" i="1" dirty="0"/>
          </a:p>
        </p:txBody>
      </p:sp>
      <p:grpSp>
        <p:nvGrpSpPr>
          <p:cNvPr id="26" name="Diagram group"/>
          <p:cNvGrpSpPr/>
          <p:nvPr/>
        </p:nvGrpSpPr>
        <p:grpSpPr>
          <a:xfrm>
            <a:off x="6308856" y="4263394"/>
            <a:ext cx="2505537" cy="2254210"/>
            <a:chOff x="782277" y="1058591"/>
            <a:chExt cx="3936215" cy="3460739"/>
          </a:xfrm>
          <a:scene3d>
            <a:camera prst="isometricOffAxis2Left" zoom="95000"/>
            <a:lightRig rig="flat" dir="t"/>
          </a:scene3d>
        </p:grpSpPr>
        <p:grpSp>
          <p:nvGrpSpPr>
            <p:cNvPr id="27" name="Group 26"/>
            <p:cNvGrpSpPr/>
            <p:nvPr/>
          </p:nvGrpSpPr>
          <p:grpSpPr>
            <a:xfrm>
              <a:off x="782277" y="1058591"/>
              <a:ext cx="3936215" cy="3460739"/>
              <a:chOff x="782277" y="1058591"/>
              <a:chExt cx="3936215" cy="3460739"/>
            </a:xfrm>
          </p:grpSpPr>
          <p:sp>
            <p:nvSpPr>
              <p:cNvPr id="28" name="Pie 27"/>
              <p:cNvSpPr/>
              <p:nvPr/>
            </p:nvSpPr>
            <p:spPr>
              <a:xfrm>
                <a:off x="782277" y="1058591"/>
                <a:ext cx="3936215" cy="3460739"/>
              </a:xfrm>
              <a:prstGeom prst="pie">
                <a:avLst>
                  <a:gd name="adj1" fmla="val 16200000"/>
                  <a:gd name="adj2" fmla="val 1800000"/>
                </a:avLst>
              </a:prstGeom>
              <a:sp3d extrusionH="381000" contourW="38100" prstMaterial="matte">
                <a:contourClr>
                  <a:schemeClr val="lt1"/>
                </a:contourClr>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2" name="Pie 4"/>
              <p:cNvSpPr/>
              <p:nvPr/>
            </p:nvSpPr>
            <p:spPr>
              <a:xfrm>
                <a:off x="3023803" y="1873559"/>
                <a:ext cx="1405792" cy="10299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none" lIns="25400" tIns="25400" rIns="25400" bIns="25400" numCol="1" spcCol="1270" anchor="ctr" anchorCtr="0">
                <a:noAutofit/>
              </a:bodyPr>
              <a:lstStyle/>
              <a:p>
                <a:pPr lvl="0" algn="ctr" defTabSz="889000" rtl="0">
                  <a:lnSpc>
                    <a:spcPct val="90000"/>
                  </a:lnSpc>
                  <a:spcBef>
                    <a:spcPct val="0"/>
                  </a:spcBef>
                  <a:spcAft>
                    <a:spcPct val="35000"/>
                  </a:spcAft>
                </a:pPr>
                <a:r>
                  <a:rPr lang="en-AU" sz="2100" b="1" kern="1200" dirty="0" smtClean="0"/>
                  <a:t>TRIAGE</a:t>
                </a:r>
                <a:endParaRPr lang="en-AU" sz="2100" b="1" kern="1200" dirty="0"/>
              </a:p>
            </p:txBody>
          </p:sp>
        </p:grpSp>
      </p:grpSp>
      <p:sp>
        <p:nvSpPr>
          <p:cNvPr id="22" name="Rectangle 21"/>
          <p:cNvSpPr/>
          <p:nvPr/>
        </p:nvSpPr>
        <p:spPr>
          <a:xfrm>
            <a:off x="123822" y="5222264"/>
            <a:ext cx="6567608" cy="954107"/>
          </a:xfrm>
          <a:prstGeom prst="rect">
            <a:avLst/>
          </a:prstGeom>
        </p:spPr>
        <p:txBody>
          <a:bodyPr wrap="square">
            <a:spAutoFit/>
          </a:bodyPr>
          <a:lstStyle/>
          <a:p>
            <a:pPr marL="533400" lvl="1" indent="-361950">
              <a:buClr>
                <a:srgbClr val="CD5925"/>
              </a:buClr>
              <a:buFont typeface="Wingdings" panose="05000000000000000000" pitchFamily="2" charset="2"/>
              <a:buChar char="§"/>
            </a:pPr>
            <a:r>
              <a:rPr lang="en-AU" sz="2800" dirty="0"/>
              <a:t>30% were not allocated an urgent triage category (1 or 2</a:t>
            </a:r>
            <a:r>
              <a:rPr lang="en-AU" sz="2800" dirty="0" smtClean="0"/>
              <a:t>)</a:t>
            </a:r>
            <a:endParaRPr lang="en-AU" altLang="en-US" sz="2800" dirty="0" smtClean="0"/>
          </a:p>
        </p:txBody>
      </p:sp>
    </p:spTree>
    <p:extLst>
      <p:ext uri="{BB962C8B-B14F-4D97-AF65-F5344CB8AC3E}">
        <p14:creationId xmlns:p14="http://schemas.microsoft.com/office/powerpoint/2010/main" val="2726644434"/>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Diagram group"/>
          <p:cNvGrpSpPr/>
          <p:nvPr/>
        </p:nvGrpSpPr>
        <p:grpSpPr>
          <a:xfrm>
            <a:off x="6462860" y="4090272"/>
            <a:ext cx="2524051" cy="2335761"/>
            <a:chOff x="936053" y="1006131"/>
            <a:chExt cx="3592649" cy="3718698"/>
          </a:xfrm>
          <a:scene3d>
            <a:camera prst="isometricOffAxis2Left" zoom="95000"/>
            <a:lightRig rig="flat" dir="t"/>
          </a:scene3d>
        </p:grpSpPr>
        <p:grpSp>
          <p:nvGrpSpPr>
            <p:cNvPr id="16" name="Group 15"/>
            <p:cNvGrpSpPr/>
            <p:nvPr/>
          </p:nvGrpSpPr>
          <p:grpSpPr>
            <a:xfrm>
              <a:off x="936053" y="1006131"/>
              <a:ext cx="3592649" cy="3718698"/>
              <a:chOff x="936053" y="1006131"/>
              <a:chExt cx="3592649" cy="3718698"/>
            </a:xfrm>
          </p:grpSpPr>
          <p:sp>
            <p:nvSpPr>
              <p:cNvPr id="17" name="Pie 16"/>
              <p:cNvSpPr/>
              <p:nvPr/>
            </p:nvSpPr>
            <p:spPr>
              <a:xfrm>
                <a:off x="936053" y="1006131"/>
                <a:ext cx="3592649" cy="3718698"/>
              </a:xfrm>
              <a:prstGeom prst="pie">
                <a:avLst>
                  <a:gd name="adj1" fmla="val 9000000"/>
                  <a:gd name="adj2" fmla="val 16200000"/>
                </a:avLst>
              </a:prstGeom>
              <a:sp3d extrusionH="381000" contourW="38100" prstMaterial="matte">
                <a:contourClr>
                  <a:schemeClr val="lt1"/>
                </a:contourClr>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8" name="Pie 4"/>
              <p:cNvSpPr/>
              <p:nvPr/>
            </p:nvSpPr>
            <p:spPr>
              <a:xfrm>
                <a:off x="1261392" y="1794141"/>
                <a:ext cx="1283089" cy="110675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none" lIns="25400" tIns="25400" rIns="25400" bIns="25400" numCol="1" spcCol="1270" anchor="ctr" anchorCtr="0">
                <a:noAutofit/>
              </a:bodyPr>
              <a:lstStyle/>
              <a:p>
                <a:pPr lvl="0" algn="ctr" defTabSz="889000" rtl="0">
                  <a:lnSpc>
                    <a:spcPct val="90000"/>
                  </a:lnSpc>
                  <a:spcBef>
                    <a:spcPct val="0"/>
                  </a:spcBef>
                  <a:spcAft>
                    <a:spcPct val="35000"/>
                  </a:spcAft>
                </a:pPr>
                <a:r>
                  <a:rPr lang="en-AU" sz="2100" b="1" kern="1200" dirty="0" smtClean="0"/>
                  <a:t>TRANSFER</a:t>
                </a:r>
                <a:endParaRPr lang="en-AU" sz="2100" b="1" kern="1200" dirty="0"/>
              </a:p>
            </p:txBody>
          </p:sp>
        </p:grpSp>
      </p:grpSp>
      <p:sp>
        <p:nvSpPr>
          <p:cNvPr id="69638" name="Title 1"/>
          <p:cNvSpPr>
            <a:spLocks noGrp="1"/>
          </p:cNvSpPr>
          <p:nvPr>
            <p:ph type="title"/>
          </p:nvPr>
        </p:nvSpPr>
        <p:spPr>
          <a:xfrm>
            <a:off x="254063" y="73213"/>
            <a:ext cx="8229600" cy="947737"/>
          </a:xfrm>
        </p:spPr>
        <p:txBody>
          <a:bodyPr/>
          <a:lstStyle/>
          <a:p>
            <a:pPr algn="l"/>
            <a:r>
              <a:rPr lang="en-AU" altLang="en-US" dirty="0" smtClean="0">
                <a:ea typeface="ＭＳ Ｐゴシック" pitchFamily="34" charset="-128"/>
              </a:rPr>
              <a:t>Background – </a:t>
            </a:r>
            <a:r>
              <a:rPr lang="en-AU" altLang="en-US" sz="4000" dirty="0" smtClean="0">
                <a:ea typeface="ＭＳ Ｐゴシック" pitchFamily="34" charset="-128"/>
              </a:rPr>
              <a:t>Treatment (</a:t>
            </a:r>
            <a:r>
              <a:rPr lang="en-AU" altLang="en-US" sz="4000" dirty="0" err="1" smtClean="0">
                <a:ea typeface="ＭＳ Ｐゴシック" pitchFamily="34" charset="-128"/>
              </a:rPr>
              <a:t>tPA</a:t>
            </a:r>
            <a:r>
              <a:rPr lang="en-AU" altLang="en-US" sz="4000" dirty="0" smtClean="0">
                <a:ea typeface="ＭＳ Ｐゴシック" pitchFamily="34" charset="-128"/>
              </a:rPr>
              <a:t>)</a:t>
            </a:r>
          </a:p>
        </p:txBody>
      </p:sp>
      <p:sp>
        <p:nvSpPr>
          <p:cNvPr id="29" name="Rectangle 28"/>
          <p:cNvSpPr/>
          <p:nvPr/>
        </p:nvSpPr>
        <p:spPr>
          <a:xfrm>
            <a:off x="0" y="1196975"/>
            <a:ext cx="9144000" cy="387350"/>
          </a:xfrm>
          <a:prstGeom prst="rect">
            <a:avLst/>
          </a:prstGeom>
          <a:solidFill>
            <a:srgbClr val="CD59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30" name="Rectangle 29"/>
          <p:cNvSpPr/>
          <p:nvPr/>
        </p:nvSpPr>
        <p:spPr>
          <a:xfrm>
            <a:off x="1254642" y="1177742"/>
            <a:ext cx="1477926" cy="4065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320" y="1128944"/>
            <a:ext cx="950406" cy="523412"/>
          </a:xfrm>
          <a:prstGeom prst="rect">
            <a:avLst/>
          </a:prstGeom>
        </p:spPr>
      </p:pic>
      <p:sp>
        <p:nvSpPr>
          <p:cNvPr id="47" name="Rectangle 46"/>
          <p:cNvSpPr/>
          <p:nvPr/>
        </p:nvSpPr>
        <p:spPr>
          <a:xfrm>
            <a:off x="3261052" y="6488668"/>
            <a:ext cx="5882948" cy="276999"/>
          </a:xfrm>
          <a:prstGeom prst="rect">
            <a:avLst/>
          </a:prstGeom>
        </p:spPr>
        <p:txBody>
          <a:bodyPr wrap="square">
            <a:spAutoFit/>
          </a:bodyPr>
          <a:lstStyle/>
          <a:p>
            <a:pPr algn="r">
              <a:buNone/>
            </a:pPr>
            <a:r>
              <a:rPr lang="en-AU" altLang="en-US" sz="1200" dirty="0" smtClean="0"/>
              <a:t>National Stroke Foundation. 2013</a:t>
            </a:r>
            <a:endParaRPr lang="en-AU" altLang="en-US" sz="1200" i="1" dirty="0"/>
          </a:p>
        </p:txBody>
      </p:sp>
      <p:sp>
        <p:nvSpPr>
          <p:cNvPr id="48" name="Rectangle 47"/>
          <p:cNvSpPr/>
          <p:nvPr/>
        </p:nvSpPr>
        <p:spPr>
          <a:xfrm>
            <a:off x="1" y="1716640"/>
            <a:ext cx="6567053" cy="4031873"/>
          </a:xfrm>
          <a:prstGeom prst="rect">
            <a:avLst/>
          </a:prstGeom>
        </p:spPr>
        <p:txBody>
          <a:bodyPr wrap="square">
            <a:spAutoFit/>
          </a:bodyPr>
          <a:lstStyle/>
          <a:p>
            <a:pPr marL="342900" indent="-342900">
              <a:buClr>
                <a:srgbClr val="CD5925"/>
              </a:buClr>
              <a:buFont typeface="Arial" panose="020B0604020202020204" pitchFamily="34" charset="0"/>
              <a:buChar char="•"/>
            </a:pPr>
            <a:r>
              <a:rPr lang="en-AU" sz="3200" dirty="0"/>
              <a:t>Only 45% </a:t>
            </a:r>
            <a:r>
              <a:rPr lang="en-AU" sz="3200" dirty="0" smtClean="0"/>
              <a:t>of ischaemic stroke patients </a:t>
            </a:r>
            <a:r>
              <a:rPr lang="en-AU" sz="3200" dirty="0"/>
              <a:t>presenting to hospital within 3 hrs of stroke </a:t>
            </a:r>
            <a:r>
              <a:rPr lang="en-AU" sz="3200" dirty="0" smtClean="0"/>
              <a:t>were assessed for eligibility for </a:t>
            </a:r>
            <a:r>
              <a:rPr lang="en-AU" sz="3200" dirty="0" err="1" smtClean="0"/>
              <a:t>rt</a:t>
            </a:r>
            <a:r>
              <a:rPr lang="en-AU" sz="3200" dirty="0" smtClean="0"/>
              <a:t>-PA (2013) </a:t>
            </a:r>
          </a:p>
          <a:p>
            <a:pPr marL="342900" indent="-342900">
              <a:buClr>
                <a:srgbClr val="CD5925"/>
              </a:buClr>
              <a:buFont typeface="Arial" panose="020B0604020202020204" pitchFamily="34" charset="0"/>
              <a:buChar char="•"/>
            </a:pPr>
            <a:endParaRPr lang="en-AU" sz="3200" dirty="0"/>
          </a:p>
          <a:p>
            <a:pPr marL="342900" indent="-342900">
              <a:buClr>
                <a:srgbClr val="CD5925"/>
              </a:buClr>
              <a:buFont typeface="Arial" panose="020B0604020202020204" pitchFamily="34" charset="0"/>
              <a:buChar char="•"/>
            </a:pPr>
            <a:r>
              <a:rPr lang="en-AU" altLang="en-US" sz="3200" dirty="0" smtClean="0"/>
              <a:t>Currently</a:t>
            </a:r>
            <a:r>
              <a:rPr lang="en-AU" altLang="en-US" sz="3200" dirty="0"/>
              <a:t>, only 7% of eligible patients in Australia receive thrombolytic </a:t>
            </a:r>
            <a:r>
              <a:rPr lang="en-AU" altLang="en-US" sz="3200" dirty="0" smtClean="0"/>
              <a:t>therapy</a:t>
            </a:r>
            <a:endParaRPr lang="en-AU" altLang="en-US" sz="3200" dirty="0"/>
          </a:p>
        </p:txBody>
      </p:sp>
      <p:grpSp>
        <p:nvGrpSpPr>
          <p:cNvPr id="12" name="Diagram group"/>
          <p:cNvGrpSpPr/>
          <p:nvPr/>
        </p:nvGrpSpPr>
        <p:grpSpPr>
          <a:xfrm>
            <a:off x="6308856" y="4263394"/>
            <a:ext cx="2505537" cy="2254210"/>
            <a:chOff x="782277" y="1058591"/>
            <a:chExt cx="3936215" cy="3460739"/>
          </a:xfrm>
          <a:scene3d>
            <a:camera prst="isometricOffAxis2Left" zoom="95000"/>
            <a:lightRig rig="flat" dir="t"/>
          </a:scene3d>
        </p:grpSpPr>
        <p:grpSp>
          <p:nvGrpSpPr>
            <p:cNvPr id="13" name="Group 12"/>
            <p:cNvGrpSpPr/>
            <p:nvPr/>
          </p:nvGrpSpPr>
          <p:grpSpPr>
            <a:xfrm>
              <a:off x="782277" y="1058591"/>
              <a:ext cx="3936215" cy="3460739"/>
              <a:chOff x="782277" y="1058591"/>
              <a:chExt cx="3936215" cy="3460739"/>
            </a:xfrm>
          </p:grpSpPr>
          <p:sp>
            <p:nvSpPr>
              <p:cNvPr id="14" name="Pie 13"/>
              <p:cNvSpPr/>
              <p:nvPr/>
            </p:nvSpPr>
            <p:spPr>
              <a:xfrm>
                <a:off x="782277" y="1058591"/>
                <a:ext cx="3936215" cy="3460739"/>
              </a:xfrm>
              <a:prstGeom prst="pie">
                <a:avLst>
                  <a:gd name="adj1" fmla="val 16200000"/>
                  <a:gd name="adj2" fmla="val 1800000"/>
                </a:avLst>
              </a:prstGeom>
              <a:sp3d extrusionH="381000" contourW="38100" prstMaterial="matte">
                <a:contourClr>
                  <a:schemeClr val="lt1"/>
                </a:contourClr>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5" name="Pie 4"/>
              <p:cNvSpPr/>
              <p:nvPr/>
            </p:nvSpPr>
            <p:spPr>
              <a:xfrm>
                <a:off x="3023803" y="1873559"/>
                <a:ext cx="1405792" cy="10299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none" lIns="25400" tIns="25400" rIns="25400" bIns="25400" numCol="1" spcCol="1270" anchor="ctr" anchorCtr="0">
                <a:noAutofit/>
              </a:bodyPr>
              <a:lstStyle/>
              <a:p>
                <a:pPr lvl="0" algn="ctr" defTabSz="889000" rtl="0">
                  <a:lnSpc>
                    <a:spcPct val="90000"/>
                  </a:lnSpc>
                  <a:spcBef>
                    <a:spcPct val="0"/>
                  </a:spcBef>
                  <a:spcAft>
                    <a:spcPct val="35000"/>
                  </a:spcAft>
                </a:pPr>
                <a:r>
                  <a:rPr lang="en-AU" sz="2100" b="1" kern="1200" dirty="0" smtClean="0"/>
                  <a:t>TRIAGE</a:t>
                </a:r>
                <a:endParaRPr lang="en-AU" sz="2100" b="1" kern="1200" dirty="0"/>
              </a:p>
            </p:txBody>
          </p:sp>
        </p:grpSp>
      </p:grpSp>
      <p:sp>
        <p:nvSpPr>
          <p:cNvPr id="22" name="Rectangle 21"/>
          <p:cNvSpPr/>
          <p:nvPr/>
        </p:nvSpPr>
        <p:spPr>
          <a:xfrm>
            <a:off x="6363231" y="3924034"/>
            <a:ext cx="2623680" cy="2325215"/>
          </a:xfrm>
          <a:prstGeom prst="rect">
            <a:avLst/>
          </a:prstGeom>
          <a:solidFill>
            <a:schemeClr val="bg1">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AU" dirty="0"/>
          </a:p>
        </p:txBody>
      </p:sp>
      <p:grpSp>
        <p:nvGrpSpPr>
          <p:cNvPr id="10" name="Diagram group"/>
          <p:cNvGrpSpPr/>
          <p:nvPr/>
        </p:nvGrpSpPr>
        <p:grpSpPr>
          <a:xfrm>
            <a:off x="6411863" y="4121009"/>
            <a:ext cx="2453780" cy="2325215"/>
            <a:chOff x="749281" y="1184034"/>
            <a:chExt cx="3770498" cy="3569748"/>
          </a:xfrm>
          <a:scene3d>
            <a:camera prst="isometricOffAxis2Left" zoom="95000"/>
            <a:lightRig rig="flat" dir="t"/>
          </a:scene3d>
        </p:grpSpPr>
        <p:grpSp>
          <p:nvGrpSpPr>
            <p:cNvPr id="19" name="Group 18"/>
            <p:cNvGrpSpPr/>
            <p:nvPr/>
          </p:nvGrpSpPr>
          <p:grpSpPr>
            <a:xfrm>
              <a:off x="749281" y="1184034"/>
              <a:ext cx="3770498" cy="3569748"/>
              <a:chOff x="749281" y="1184034"/>
              <a:chExt cx="3770498" cy="3569748"/>
            </a:xfrm>
          </p:grpSpPr>
          <p:sp>
            <p:nvSpPr>
              <p:cNvPr id="20" name="Pie 19"/>
              <p:cNvSpPr/>
              <p:nvPr/>
            </p:nvSpPr>
            <p:spPr>
              <a:xfrm>
                <a:off x="749281" y="1184034"/>
                <a:ext cx="3770498" cy="3569748"/>
              </a:xfrm>
              <a:prstGeom prst="pie">
                <a:avLst>
                  <a:gd name="adj1" fmla="val 1800000"/>
                  <a:gd name="adj2" fmla="val 9000000"/>
                </a:avLst>
              </a:prstGeom>
              <a:sp3d extrusionH="381000" contourW="38100" prstMaterial="matte">
                <a:contourClr>
                  <a:schemeClr val="lt1"/>
                </a:contourClr>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1" name="Pie 4"/>
              <p:cNvSpPr/>
              <p:nvPr/>
            </p:nvSpPr>
            <p:spPr>
              <a:xfrm>
                <a:off x="1630679" y="3516445"/>
                <a:ext cx="2019910" cy="93493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none" lIns="25400" tIns="25400" rIns="25400" bIns="25400" numCol="1" spcCol="1270" anchor="ctr" anchorCtr="0">
                <a:noAutofit/>
              </a:bodyPr>
              <a:lstStyle/>
              <a:p>
                <a:pPr lvl="0" algn="ctr" defTabSz="889000" rtl="0">
                  <a:lnSpc>
                    <a:spcPct val="90000"/>
                  </a:lnSpc>
                  <a:spcBef>
                    <a:spcPct val="0"/>
                  </a:spcBef>
                  <a:spcAft>
                    <a:spcPct val="35000"/>
                  </a:spcAft>
                </a:pPr>
                <a:r>
                  <a:rPr lang="en-AU" sz="2100" b="1" kern="1200" dirty="0" smtClean="0"/>
                  <a:t>TREATMENT</a:t>
                </a:r>
                <a:endParaRPr lang="en-AU" sz="2100" b="1" kern="1200" dirty="0"/>
              </a:p>
            </p:txBody>
          </p:sp>
        </p:grpSp>
      </p:grpSp>
    </p:spTree>
    <p:extLst>
      <p:ext uri="{BB962C8B-B14F-4D97-AF65-F5344CB8AC3E}">
        <p14:creationId xmlns:p14="http://schemas.microsoft.com/office/powerpoint/2010/main" val="669123214"/>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8" name="Title 1"/>
          <p:cNvSpPr>
            <a:spLocks noGrp="1"/>
          </p:cNvSpPr>
          <p:nvPr>
            <p:ph type="title"/>
          </p:nvPr>
        </p:nvSpPr>
        <p:spPr>
          <a:xfrm>
            <a:off x="254063" y="73213"/>
            <a:ext cx="8229600" cy="947737"/>
          </a:xfrm>
        </p:spPr>
        <p:txBody>
          <a:bodyPr/>
          <a:lstStyle/>
          <a:p>
            <a:pPr algn="l"/>
            <a:r>
              <a:rPr lang="en-AU" altLang="en-US" dirty="0" smtClean="0">
                <a:ea typeface="ＭＳ Ｐゴシック" pitchFamily="34" charset="-128"/>
              </a:rPr>
              <a:t>Background – </a:t>
            </a:r>
            <a:r>
              <a:rPr lang="en-AU" altLang="en-US" sz="4000" dirty="0" smtClean="0">
                <a:ea typeface="ＭＳ Ｐゴシック" pitchFamily="34" charset="-128"/>
              </a:rPr>
              <a:t>Treatment (FeSS)</a:t>
            </a:r>
          </a:p>
        </p:txBody>
      </p:sp>
      <p:sp>
        <p:nvSpPr>
          <p:cNvPr id="29" name="Rectangle 28"/>
          <p:cNvSpPr/>
          <p:nvPr/>
        </p:nvSpPr>
        <p:spPr>
          <a:xfrm>
            <a:off x="0" y="1196975"/>
            <a:ext cx="9144000" cy="387350"/>
          </a:xfrm>
          <a:prstGeom prst="rect">
            <a:avLst/>
          </a:prstGeom>
          <a:solidFill>
            <a:srgbClr val="CD59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30" name="Rectangle 29"/>
          <p:cNvSpPr/>
          <p:nvPr/>
        </p:nvSpPr>
        <p:spPr>
          <a:xfrm>
            <a:off x="1254642" y="1177742"/>
            <a:ext cx="1477926" cy="4065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320" y="1128944"/>
            <a:ext cx="950406" cy="523412"/>
          </a:xfrm>
          <a:prstGeom prst="rect">
            <a:avLst/>
          </a:prstGeom>
        </p:spPr>
      </p:pic>
      <p:sp>
        <p:nvSpPr>
          <p:cNvPr id="46" name="Rectangle 45"/>
          <p:cNvSpPr/>
          <p:nvPr/>
        </p:nvSpPr>
        <p:spPr>
          <a:xfrm>
            <a:off x="2" y="1685696"/>
            <a:ext cx="6762748" cy="4145750"/>
          </a:xfrm>
          <a:prstGeom prst="rect">
            <a:avLst/>
          </a:prstGeom>
        </p:spPr>
        <p:txBody>
          <a:bodyPr wrap="square">
            <a:spAutoFit/>
          </a:bodyPr>
          <a:lstStyle/>
          <a:p>
            <a:pPr marL="355600" lvl="0" indent="-355600" defTabSz="1022350">
              <a:lnSpc>
                <a:spcPct val="90000"/>
              </a:lnSpc>
              <a:spcAft>
                <a:spcPct val="35000"/>
              </a:spcAft>
              <a:buClr>
                <a:schemeClr val="accent6">
                  <a:lumMod val="75000"/>
                </a:schemeClr>
              </a:buClr>
              <a:buFont typeface="Arial" panose="020B0604020202020204" pitchFamily="34" charset="0"/>
              <a:buChar char="•"/>
            </a:pPr>
            <a:r>
              <a:rPr lang="en-US" sz="3200" b="1" dirty="0" smtClean="0"/>
              <a:t>Fever: </a:t>
            </a:r>
            <a:r>
              <a:rPr lang="en-US" sz="2800" dirty="0" smtClean="0"/>
              <a:t>60% received regular monitoring in first 72 </a:t>
            </a:r>
            <a:r>
              <a:rPr lang="en-US" sz="2800" dirty="0" err="1" smtClean="0"/>
              <a:t>hrs</a:t>
            </a:r>
            <a:r>
              <a:rPr lang="en-US" sz="2800" dirty="0" smtClean="0"/>
              <a:t> </a:t>
            </a:r>
            <a:r>
              <a:rPr lang="en-US" sz="2800" dirty="0"/>
              <a:t>of admission </a:t>
            </a:r>
            <a:endParaRPr lang="en-US" sz="2800" dirty="0" smtClean="0"/>
          </a:p>
          <a:p>
            <a:pPr marL="355600" lvl="0" indent="-355600" defTabSz="1022350">
              <a:lnSpc>
                <a:spcPct val="90000"/>
              </a:lnSpc>
              <a:spcAft>
                <a:spcPct val="35000"/>
              </a:spcAft>
              <a:buClr>
                <a:schemeClr val="accent6">
                  <a:lumMod val="75000"/>
                </a:schemeClr>
              </a:buClr>
              <a:buFont typeface="Arial" panose="020B0604020202020204" pitchFamily="34" charset="0"/>
              <a:buChar char="•"/>
            </a:pPr>
            <a:r>
              <a:rPr lang="en-US" sz="2800" dirty="0" smtClean="0"/>
              <a:t>Only 36% with fever (</a:t>
            </a:r>
            <a:r>
              <a:rPr lang="en-US" sz="2800" u="sng" dirty="0" smtClean="0"/>
              <a:t>&gt;</a:t>
            </a:r>
            <a:r>
              <a:rPr lang="en-US" sz="2800" dirty="0" smtClean="0"/>
              <a:t>37.5 C) received </a:t>
            </a:r>
            <a:r>
              <a:rPr lang="en-US" sz="2800" dirty="0" err="1"/>
              <a:t>paracetamol</a:t>
            </a:r>
            <a:r>
              <a:rPr lang="en-US" sz="2800" dirty="0"/>
              <a:t> within 1 </a:t>
            </a:r>
            <a:r>
              <a:rPr lang="en-US" sz="2800" dirty="0" smtClean="0"/>
              <a:t>hour</a:t>
            </a:r>
            <a:endParaRPr lang="en-AU" sz="2800" dirty="0"/>
          </a:p>
          <a:p>
            <a:pPr marL="355600" lvl="0" indent="-355600" defTabSz="1022350">
              <a:lnSpc>
                <a:spcPct val="90000"/>
              </a:lnSpc>
              <a:spcAft>
                <a:spcPct val="35000"/>
              </a:spcAft>
              <a:buClr>
                <a:schemeClr val="accent6">
                  <a:lumMod val="75000"/>
                </a:schemeClr>
              </a:buClr>
              <a:buFont typeface="Arial" panose="020B0604020202020204" pitchFamily="34" charset="0"/>
              <a:buChar char="•"/>
            </a:pPr>
            <a:r>
              <a:rPr lang="en-US" sz="3200" b="1" dirty="0" smtClean="0"/>
              <a:t>Glucose: </a:t>
            </a:r>
            <a:r>
              <a:rPr lang="en-US" sz="2800" dirty="0" smtClean="0"/>
              <a:t>21% received regular monitoring in first 72 </a:t>
            </a:r>
            <a:r>
              <a:rPr lang="en-US" sz="2800" dirty="0" err="1" smtClean="0"/>
              <a:t>hrs</a:t>
            </a:r>
            <a:r>
              <a:rPr lang="en-US" sz="2800" dirty="0" smtClean="0"/>
              <a:t> </a:t>
            </a:r>
            <a:r>
              <a:rPr lang="en-US" sz="2800" dirty="0"/>
              <a:t>of admission </a:t>
            </a:r>
            <a:endParaRPr lang="en-US" sz="2800" dirty="0" smtClean="0"/>
          </a:p>
          <a:p>
            <a:pPr marL="355600" lvl="0" indent="-355600" defTabSz="1022350">
              <a:lnSpc>
                <a:spcPct val="90000"/>
              </a:lnSpc>
              <a:spcAft>
                <a:spcPct val="35000"/>
              </a:spcAft>
              <a:buClr>
                <a:schemeClr val="accent6">
                  <a:lumMod val="75000"/>
                </a:schemeClr>
              </a:buClr>
              <a:buFont typeface="Arial" panose="020B0604020202020204" pitchFamily="34" charset="0"/>
              <a:buChar char="•"/>
            </a:pPr>
            <a:r>
              <a:rPr lang="en-US" sz="2800" dirty="0" smtClean="0"/>
              <a:t>Only 25% patients with </a:t>
            </a:r>
            <a:r>
              <a:rPr lang="en-US" sz="2800" dirty="0" err="1" smtClean="0"/>
              <a:t>hyperglycaemia</a:t>
            </a:r>
            <a:r>
              <a:rPr lang="en-US" sz="2800" dirty="0" smtClean="0"/>
              <a:t> </a:t>
            </a:r>
            <a:r>
              <a:rPr lang="en-US" sz="2800" dirty="0"/>
              <a:t>(</a:t>
            </a:r>
            <a:r>
              <a:rPr lang="en-US" sz="2800" u="sng" dirty="0"/>
              <a:t>&gt;</a:t>
            </a:r>
            <a:r>
              <a:rPr lang="en-US" sz="2800" dirty="0"/>
              <a:t>10mmol/L), </a:t>
            </a:r>
            <a:r>
              <a:rPr lang="en-US" sz="2800" dirty="0" smtClean="0"/>
              <a:t>received </a:t>
            </a:r>
            <a:r>
              <a:rPr lang="en-US" sz="2800" dirty="0"/>
              <a:t>insulin within 1 </a:t>
            </a:r>
            <a:r>
              <a:rPr lang="en-US" sz="2800" dirty="0" smtClean="0"/>
              <a:t>hour</a:t>
            </a:r>
            <a:endParaRPr lang="en-AU" sz="2800" dirty="0"/>
          </a:p>
        </p:txBody>
      </p:sp>
      <p:sp>
        <p:nvSpPr>
          <p:cNvPr id="47" name="Rectangle 46"/>
          <p:cNvSpPr/>
          <p:nvPr/>
        </p:nvSpPr>
        <p:spPr>
          <a:xfrm>
            <a:off x="3261052" y="6488668"/>
            <a:ext cx="5882948" cy="276999"/>
          </a:xfrm>
          <a:prstGeom prst="rect">
            <a:avLst/>
          </a:prstGeom>
        </p:spPr>
        <p:txBody>
          <a:bodyPr wrap="square">
            <a:spAutoFit/>
          </a:bodyPr>
          <a:lstStyle/>
          <a:p>
            <a:pPr algn="r">
              <a:buNone/>
            </a:pPr>
            <a:r>
              <a:rPr lang="en-AU" altLang="en-US" sz="1200" dirty="0" smtClean="0"/>
              <a:t>National Stroke Foundation. 2013</a:t>
            </a:r>
            <a:endParaRPr lang="en-AU" altLang="en-US" sz="1200" i="1" dirty="0"/>
          </a:p>
        </p:txBody>
      </p:sp>
      <p:grpSp>
        <p:nvGrpSpPr>
          <p:cNvPr id="22" name="Diagram group"/>
          <p:cNvGrpSpPr/>
          <p:nvPr/>
        </p:nvGrpSpPr>
        <p:grpSpPr>
          <a:xfrm>
            <a:off x="6462860" y="4090272"/>
            <a:ext cx="2524051" cy="2335761"/>
            <a:chOff x="936053" y="1006131"/>
            <a:chExt cx="3592649" cy="3718698"/>
          </a:xfrm>
          <a:scene3d>
            <a:camera prst="isometricOffAxis2Left" zoom="95000"/>
            <a:lightRig rig="flat" dir="t"/>
          </a:scene3d>
        </p:grpSpPr>
        <p:grpSp>
          <p:nvGrpSpPr>
            <p:cNvPr id="23" name="Group 22"/>
            <p:cNvGrpSpPr/>
            <p:nvPr/>
          </p:nvGrpSpPr>
          <p:grpSpPr>
            <a:xfrm>
              <a:off x="936053" y="1006131"/>
              <a:ext cx="3592649" cy="3718698"/>
              <a:chOff x="936053" y="1006131"/>
              <a:chExt cx="3592649" cy="3718698"/>
            </a:xfrm>
          </p:grpSpPr>
          <p:sp>
            <p:nvSpPr>
              <p:cNvPr id="24" name="Pie 23"/>
              <p:cNvSpPr/>
              <p:nvPr/>
            </p:nvSpPr>
            <p:spPr>
              <a:xfrm>
                <a:off x="936053" y="1006131"/>
                <a:ext cx="3592649" cy="3718698"/>
              </a:xfrm>
              <a:prstGeom prst="pie">
                <a:avLst>
                  <a:gd name="adj1" fmla="val 9000000"/>
                  <a:gd name="adj2" fmla="val 16200000"/>
                </a:avLst>
              </a:prstGeom>
              <a:sp3d extrusionH="381000" contourW="38100" prstMaterial="matte">
                <a:contourClr>
                  <a:schemeClr val="lt1"/>
                </a:contourClr>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5" name="Pie 4"/>
              <p:cNvSpPr/>
              <p:nvPr/>
            </p:nvSpPr>
            <p:spPr>
              <a:xfrm>
                <a:off x="1261392" y="1794141"/>
                <a:ext cx="1283089" cy="110675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none" lIns="25400" tIns="25400" rIns="25400" bIns="25400" numCol="1" spcCol="1270" anchor="ctr" anchorCtr="0">
                <a:noAutofit/>
              </a:bodyPr>
              <a:lstStyle/>
              <a:p>
                <a:pPr lvl="0" algn="ctr" defTabSz="889000" rtl="0">
                  <a:lnSpc>
                    <a:spcPct val="90000"/>
                  </a:lnSpc>
                  <a:spcBef>
                    <a:spcPct val="0"/>
                  </a:spcBef>
                  <a:spcAft>
                    <a:spcPct val="35000"/>
                  </a:spcAft>
                </a:pPr>
                <a:r>
                  <a:rPr lang="en-AU" sz="2100" b="1" kern="1200" dirty="0" smtClean="0"/>
                  <a:t>TRANSFER</a:t>
                </a:r>
                <a:endParaRPr lang="en-AU" sz="2100" b="1" kern="1200" dirty="0"/>
              </a:p>
            </p:txBody>
          </p:sp>
        </p:grpSp>
      </p:grpSp>
      <p:grpSp>
        <p:nvGrpSpPr>
          <p:cNvPr id="26" name="Diagram group"/>
          <p:cNvGrpSpPr/>
          <p:nvPr/>
        </p:nvGrpSpPr>
        <p:grpSpPr>
          <a:xfrm>
            <a:off x="6308856" y="4263394"/>
            <a:ext cx="2505537" cy="2254210"/>
            <a:chOff x="782277" y="1058591"/>
            <a:chExt cx="3936215" cy="3460739"/>
          </a:xfrm>
          <a:scene3d>
            <a:camera prst="isometricOffAxis2Left" zoom="95000"/>
            <a:lightRig rig="flat" dir="t"/>
          </a:scene3d>
        </p:grpSpPr>
        <p:grpSp>
          <p:nvGrpSpPr>
            <p:cNvPr id="27" name="Group 26"/>
            <p:cNvGrpSpPr/>
            <p:nvPr/>
          </p:nvGrpSpPr>
          <p:grpSpPr>
            <a:xfrm>
              <a:off x="782277" y="1058591"/>
              <a:ext cx="3936215" cy="3460739"/>
              <a:chOff x="782277" y="1058591"/>
              <a:chExt cx="3936215" cy="3460739"/>
            </a:xfrm>
          </p:grpSpPr>
          <p:sp>
            <p:nvSpPr>
              <p:cNvPr id="28" name="Pie 27"/>
              <p:cNvSpPr/>
              <p:nvPr/>
            </p:nvSpPr>
            <p:spPr>
              <a:xfrm>
                <a:off x="782277" y="1058591"/>
                <a:ext cx="3936215" cy="3460739"/>
              </a:xfrm>
              <a:prstGeom prst="pie">
                <a:avLst>
                  <a:gd name="adj1" fmla="val 16200000"/>
                  <a:gd name="adj2" fmla="val 1800000"/>
                </a:avLst>
              </a:prstGeom>
              <a:sp3d extrusionH="381000" contourW="38100" prstMaterial="matte">
                <a:contourClr>
                  <a:schemeClr val="lt1"/>
                </a:contourClr>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2" name="Pie 4"/>
              <p:cNvSpPr/>
              <p:nvPr/>
            </p:nvSpPr>
            <p:spPr>
              <a:xfrm>
                <a:off x="3023803" y="1873559"/>
                <a:ext cx="1405792" cy="10299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none" lIns="25400" tIns="25400" rIns="25400" bIns="25400" numCol="1" spcCol="1270" anchor="ctr" anchorCtr="0">
                <a:noAutofit/>
              </a:bodyPr>
              <a:lstStyle/>
              <a:p>
                <a:pPr lvl="0" algn="ctr" defTabSz="889000" rtl="0">
                  <a:lnSpc>
                    <a:spcPct val="90000"/>
                  </a:lnSpc>
                  <a:spcBef>
                    <a:spcPct val="0"/>
                  </a:spcBef>
                  <a:spcAft>
                    <a:spcPct val="35000"/>
                  </a:spcAft>
                </a:pPr>
                <a:r>
                  <a:rPr lang="en-AU" sz="2100" b="1" kern="1200" dirty="0" smtClean="0"/>
                  <a:t>TRIAGE</a:t>
                </a:r>
                <a:endParaRPr lang="en-AU" sz="2100" b="1" kern="1200" dirty="0"/>
              </a:p>
            </p:txBody>
          </p:sp>
        </p:grpSp>
      </p:grpSp>
      <p:sp>
        <p:nvSpPr>
          <p:cNvPr id="33" name="Rectangle 32"/>
          <p:cNvSpPr/>
          <p:nvPr/>
        </p:nvSpPr>
        <p:spPr>
          <a:xfrm>
            <a:off x="6363231" y="3924034"/>
            <a:ext cx="2623680" cy="2325215"/>
          </a:xfrm>
          <a:prstGeom prst="rect">
            <a:avLst/>
          </a:prstGeom>
          <a:solidFill>
            <a:schemeClr val="bg1">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AU" dirty="0"/>
          </a:p>
        </p:txBody>
      </p:sp>
      <p:grpSp>
        <p:nvGrpSpPr>
          <p:cNvPr id="34" name="Diagram group"/>
          <p:cNvGrpSpPr/>
          <p:nvPr/>
        </p:nvGrpSpPr>
        <p:grpSpPr>
          <a:xfrm>
            <a:off x="6411863" y="4121009"/>
            <a:ext cx="2453780" cy="2325215"/>
            <a:chOff x="749281" y="1184034"/>
            <a:chExt cx="3770498" cy="3569748"/>
          </a:xfrm>
          <a:scene3d>
            <a:camera prst="isometricOffAxis2Left" zoom="95000"/>
            <a:lightRig rig="flat" dir="t"/>
          </a:scene3d>
        </p:grpSpPr>
        <p:grpSp>
          <p:nvGrpSpPr>
            <p:cNvPr id="35" name="Group 34"/>
            <p:cNvGrpSpPr/>
            <p:nvPr/>
          </p:nvGrpSpPr>
          <p:grpSpPr>
            <a:xfrm>
              <a:off x="749281" y="1184034"/>
              <a:ext cx="3770498" cy="3569748"/>
              <a:chOff x="749281" y="1184034"/>
              <a:chExt cx="3770498" cy="3569748"/>
            </a:xfrm>
          </p:grpSpPr>
          <p:sp>
            <p:nvSpPr>
              <p:cNvPr id="36" name="Pie 35"/>
              <p:cNvSpPr/>
              <p:nvPr/>
            </p:nvSpPr>
            <p:spPr>
              <a:xfrm>
                <a:off x="749281" y="1184034"/>
                <a:ext cx="3770498" cy="3569748"/>
              </a:xfrm>
              <a:prstGeom prst="pie">
                <a:avLst>
                  <a:gd name="adj1" fmla="val 1800000"/>
                  <a:gd name="adj2" fmla="val 9000000"/>
                </a:avLst>
              </a:prstGeom>
              <a:sp3d extrusionH="381000" contourW="38100" prstMaterial="matte">
                <a:contourClr>
                  <a:schemeClr val="lt1"/>
                </a:contourClr>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7" name="Pie 4"/>
              <p:cNvSpPr/>
              <p:nvPr/>
            </p:nvSpPr>
            <p:spPr>
              <a:xfrm>
                <a:off x="1630679" y="3516445"/>
                <a:ext cx="2019910" cy="93493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none" lIns="25400" tIns="25400" rIns="25400" bIns="25400" numCol="1" spcCol="1270" anchor="ctr" anchorCtr="0">
                <a:noAutofit/>
              </a:bodyPr>
              <a:lstStyle/>
              <a:p>
                <a:pPr lvl="0" algn="ctr" defTabSz="889000" rtl="0">
                  <a:lnSpc>
                    <a:spcPct val="90000"/>
                  </a:lnSpc>
                  <a:spcBef>
                    <a:spcPct val="0"/>
                  </a:spcBef>
                  <a:spcAft>
                    <a:spcPct val="35000"/>
                  </a:spcAft>
                </a:pPr>
                <a:r>
                  <a:rPr lang="en-AU" sz="2100" b="1" kern="1200" dirty="0" smtClean="0"/>
                  <a:t>TREATMENT</a:t>
                </a:r>
                <a:endParaRPr lang="en-AU" sz="2100" b="1" kern="1200" dirty="0"/>
              </a:p>
            </p:txBody>
          </p:sp>
        </p:grpSp>
      </p:grpSp>
    </p:spTree>
    <p:extLst>
      <p:ext uri="{BB962C8B-B14F-4D97-AF65-F5344CB8AC3E}">
        <p14:creationId xmlns:p14="http://schemas.microsoft.com/office/powerpoint/2010/main" val="1999111802"/>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8" name="Title 1"/>
          <p:cNvSpPr>
            <a:spLocks noGrp="1"/>
          </p:cNvSpPr>
          <p:nvPr>
            <p:ph type="title"/>
          </p:nvPr>
        </p:nvSpPr>
        <p:spPr>
          <a:xfrm>
            <a:off x="254063" y="73213"/>
            <a:ext cx="8229600" cy="947737"/>
          </a:xfrm>
        </p:spPr>
        <p:txBody>
          <a:bodyPr/>
          <a:lstStyle/>
          <a:p>
            <a:pPr algn="l"/>
            <a:r>
              <a:rPr lang="en-AU" altLang="en-US" dirty="0">
                <a:ea typeface="ＭＳ Ｐゴシック" pitchFamily="34" charset="-128"/>
              </a:rPr>
              <a:t>Background - </a:t>
            </a:r>
            <a:r>
              <a:rPr lang="en-AU" altLang="en-US" sz="4000" dirty="0">
                <a:ea typeface="ＭＳ Ｐゴシック" pitchFamily="34" charset="-128"/>
              </a:rPr>
              <a:t>Treatment (FeSS)</a:t>
            </a:r>
            <a:endParaRPr lang="en-AU" altLang="en-US" sz="4000" dirty="0" smtClean="0">
              <a:ea typeface="ＭＳ Ｐゴシック" pitchFamily="34" charset="-128"/>
            </a:endParaRPr>
          </a:p>
        </p:txBody>
      </p:sp>
      <p:sp>
        <p:nvSpPr>
          <p:cNvPr id="29" name="Rectangle 28"/>
          <p:cNvSpPr/>
          <p:nvPr/>
        </p:nvSpPr>
        <p:spPr>
          <a:xfrm>
            <a:off x="0" y="1196975"/>
            <a:ext cx="9144000" cy="387350"/>
          </a:xfrm>
          <a:prstGeom prst="rect">
            <a:avLst/>
          </a:prstGeom>
          <a:solidFill>
            <a:srgbClr val="CD59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30" name="Rectangle 29"/>
          <p:cNvSpPr/>
          <p:nvPr/>
        </p:nvSpPr>
        <p:spPr>
          <a:xfrm>
            <a:off x="1254642" y="1177742"/>
            <a:ext cx="1477926" cy="4065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320" y="1128944"/>
            <a:ext cx="950406" cy="523412"/>
          </a:xfrm>
          <a:prstGeom prst="rect">
            <a:avLst/>
          </a:prstGeom>
        </p:spPr>
      </p:pic>
      <p:sp>
        <p:nvSpPr>
          <p:cNvPr id="44" name="Rectangle 43"/>
          <p:cNvSpPr/>
          <p:nvPr/>
        </p:nvSpPr>
        <p:spPr>
          <a:xfrm>
            <a:off x="2" y="1712992"/>
            <a:ext cx="6363229" cy="4093428"/>
          </a:xfrm>
          <a:prstGeom prst="rect">
            <a:avLst/>
          </a:prstGeom>
        </p:spPr>
        <p:txBody>
          <a:bodyPr wrap="square">
            <a:spAutoFit/>
          </a:bodyPr>
          <a:lstStyle/>
          <a:p>
            <a:pPr marL="342900" indent="-342900">
              <a:buClr>
                <a:srgbClr val="CD5925"/>
              </a:buClr>
              <a:buFont typeface="Arial" panose="020B0604020202020204" pitchFamily="34" charset="0"/>
              <a:buChar char="•"/>
            </a:pPr>
            <a:r>
              <a:rPr lang="en-AU" sz="3200" b="1" dirty="0" smtClean="0"/>
              <a:t>Swallowing: </a:t>
            </a:r>
            <a:r>
              <a:rPr lang="en-AU" sz="2800" dirty="0" smtClean="0"/>
              <a:t>66% </a:t>
            </a:r>
            <a:r>
              <a:rPr lang="en-AU" sz="2800" dirty="0"/>
              <a:t>of patients </a:t>
            </a:r>
            <a:r>
              <a:rPr lang="en-AU" sz="2800" dirty="0" smtClean="0"/>
              <a:t>received screen/ assessment within </a:t>
            </a:r>
            <a:r>
              <a:rPr lang="en-AU" sz="2800" dirty="0"/>
              <a:t>24 hours of </a:t>
            </a:r>
            <a:r>
              <a:rPr lang="en-AU" sz="2800" dirty="0" smtClean="0"/>
              <a:t>admission</a:t>
            </a:r>
          </a:p>
          <a:p>
            <a:pPr marL="342900" indent="-342900">
              <a:buClr>
                <a:srgbClr val="CD5925"/>
              </a:buClr>
              <a:buFont typeface="Arial" panose="020B0604020202020204" pitchFamily="34" charset="0"/>
              <a:buChar char="•"/>
            </a:pPr>
            <a:r>
              <a:rPr lang="en-US" sz="2800" dirty="0" smtClean="0"/>
              <a:t>Only 52% </a:t>
            </a:r>
            <a:r>
              <a:rPr lang="en-US" sz="2800" dirty="0"/>
              <a:t>received a swallow </a:t>
            </a:r>
            <a:r>
              <a:rPr lang="en-US" sz="2800" dirty="0" smtClean="0"/>
              <a:t>screen/ assessment </a:t>
            </a:r>
            <a:r>
              <a:rPr lang="en-US" sz="2800" dirty="0"/>
              <a:t>prior to oral </a:t>
            </a:r>
            <a:r>
              <a:rPr lang="en-US" sz="2800" dirty="0" smtClean="0"/>
              <a:t>intake</a:t>
            </a:r>
          </a:p>
          <a:p>
            <a:pPr marL="342900" indent="-342900">
              <a:buClr>
                <a:srgbClr val="CD5925"/>
              </a:buClr>
              <a:buFont typeface="Arial" panose="020B0604020202020204" pitchFamily="34" charset="0"/>
              <a:buChar char="•"/>
            </a:pPr>
            <a:endParaRPr lang="en-AU" altLang="en-US" sz="3200" dirty="0" smtClean="0"/>
          </a:p>
          <a:p>
            <a:pPr marL="342900" indent="-342900">
              <a:buClr>
                <a:srgbClr val="CD5925"/>
              </a:buClr>
              <a:buFont typeface="Arial" panose="020B0604020202020204" pitchFamily="34" charset="0"/>
              <a:buChar char="•"/>
            </a:pPr>
            <a:r>
              <a:rPr lang="en-AU" altLang="en-US" sz="2800" dirty="0" smtClean="0"/>
              <a:t>QASC: </a:t>
            </a:r>
            <a:r>
              <a:rPr lang="en-AU" altLang="en-US" sz="2800" dirty="0"/>
              <a:t>22% given oral fluid or food </a:t>
            </a:r>
            <a:r>
              <a:rPr lang="en-AU" altLang="en-US" sz="2800" dirty="0" smtClean="0"/>
              <a:t>before screen</a:t>
            </a:r>
            <a:endParaRPr lang="en-AU" altLang="en-US" sz="2800" dirty="0"/>
          </a:p>
          <a:p>
            <a:pPr marL="342900" indent="-342900">
              <a:buClr>
                <a:srgbClr val="CD5925"/>
              </a:buClr>
              <a:buFont typeface="Arial" panose="020B0604020202020204" pitchFamily="34" charset="0"/>
              <a:buChar char="•"/>
            </a:pPr>
            <a:r>
              <a:rPr lang="en-AU" altLang="en-US" sz="2800" dirty="0" smtClean="0"/>
              <a:t>QASC: </a:t>
            </a:r>
            <a:r>
              <a:rPr lang="en-AU" altLang="en-US" sz="2800" dirty="0"/>
              <a:t>34% given oral medications</a:t>
            </a:r>
          </a:p>
        </p:txBody>
      </p:sp>
      <p:grpSp>
        <p:nvGrpSpPr>
          <p:cNvPr id="21" name="Diagram group"/>
          <p:cNvGrpSpPr/>
          <p:nvPr/>
        </p:nvGrpSpPr>
        <p:grpSpPr>
          <a:xfrm>
            <a:off x="6462860" y="4090272"/>
            <a:ext cx="2524051" cy="2335761"/>
            <a:chOff x="936053" y="1006131"/>
            <a:chExt cx="3592649" cy="3718698"/>
          </a:xfrm>
          <a:scene3d>
            <a:camera prst="isometricOffAxis2Left" zoom="95000"/>
            <a:lightRig rig="flat" dir="t"/>
          </a:scene3d>
        </p:grpSpPr>
        <p:grpSp>
          <p:nvGrpSpPr>
            <p:cNvPr id="22" name="Group 21"/>
            <p:cNvGrpSpPr/>
            <p:nvPr/>
          </p:nvGrpSpPr>
          <p:grpSpPr>
            <a:xfrm>
              <a:off x="936053" y="1006131"/>
              <a:ext cx="3592649" cy="3718698"/>
              <a:chOff x="936053" y="1006131"/>
              <a:chExt cx="3592649" cy="3718698"/>
            </a:xfrm>
          </p:grpSpPr>
          <p:sp>
            <p:nvSpPr>
              <p:cNvPr id="23" name="Pie 22"/>
              <p:cNvSpPr/>
              <p:nvPr/>
            </p:nvSpPr>
            <p:spPr>
              <a:xfrm>
                <a:off x="936053" y="1006131"/>
                <a:ext cx="3592649" cy="3718698"/>
              </a:xfrm>
              <a:prstGeom prst="pie">
                <a:avLst>
                  <a:gd name="adj1" fmla="val 9000000"/>
                  <a:gd name="adj2" fmla="val 16200000"/>
                </a:avLst>
              </a:prstGeom>
              <a:sp3d extrusionH="381000" contourW="38100" prstMaterial="matte">
                <a:contourClr>
                  <a:schemeClr val="lt1"/>
                </a:contourClr>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4" name="Pie 4"/>
              <p:cNvSpPr/>
              <p:nvPr/>
            </p:nvSpPr>
            <p:spPr>
              <a:xfrm>
                <a:off x="1261392" y="1794141"/>
                <a:ext cx="1283089" cy="110675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none" lIns="25400" tIns="25400" rIns="25400" bIns="25400" numCol="1" spcCol="1270" anchor="ctr" anchorCtr="0">
                <a:noAutofit/>
              </a:bodyPr>
              <a:lstStyle/>
              <a:p>
                <a:pPr lvl="0" algn="ctr" defTabSz="889000" rtl="0">
                  <a:lnSpc>
                    <a:spcPct val="90000"/>
                  </a:lnSpc>
                  <a:spcBef>
                    <a:spcPct val="0"/>
                  </a:spcBef>
                  <a:spcAft>
                    <a:spcPct val="35000"/>
                  </a:spcAft>
                </a:pPr>
                <a:r>
                  <a:rPr lang="en-AU" sz="2100" b="1" kern="1200" dirty="0" smtClean="0"/>
                  <a:t>TRANSFER</a:t>
                </a:r>
                <a:endParaRPr lang="en-AU" sz="2100" b="1" kern="1200" dirty="0"/>
              </a:p>
            </p:txBody>
          </p:sp>
        </p:grpSp>
      </p:grpSp>
      <p:grpSp>
        <p:nvGrpSpPr>
          <p:cNvPr id="25" name="Diagram group"/>
          <p:cNvGrpSpPr/>
          <p:nvPr/>
        </p:nvGrpSpPr>
        <p:grpSpPr>
          <a:xfrm>
            <a:off x="6308856" y="4263394"/>
            <a:ext cx="2505537" cy="2254210"/>
            <a:chOff x="782277" y="1058591"/>
            <a:chExt cx="3936215" cy="3460739"/>
          </a:xfrm>
          <a:scene3d>
            <a:camera prst="isometricOffAxis2Left" zoom="95000"/>
            <a:lightRig rig="flat" dir="t"/>
          </a:scene3d>
        </p:grpSpPr>
        <p:grpSp>
          <p:nvGrpSpPr>
            <p:cNvPr id="26" name="Group 25"/>
            <p:cNvGrpSpPr/>
            <p:nvPr/>
          </p:nvGrpSpPr>
          <p:grpSpPr>
            <a:xfrm>
              <a:off x="782277" y="1058591"/>
              <a:ext cx="3936215" cy="3460739"/>
              <a:chOff x="782277" y="1058591"/>
              <a:chExt cx="3936215" cy="3460739"/>
            </a:xfrm>
          </p:grpSpPr>
          <p:sp>
            <p:nvSpPr>
              <p:cNvPr id="27" name="Pie 26"/>
              <p:cNvSpPr/>
              <p:nvPr/>
            </p:nvSpPr>
            <p:spPr>
              <a:xfrm>
                <a:off x="782277" y="1058591"/>
                <a:ext cx="3936215" cy="3460739"/>
              </a:xfrm>
              <a:prstGeom prst="pie">
                <a:avLst>
                  <a:gd name="adj1" fmla="val 16200000"/>
                  <a:gd name="adj2" fmla="val 1800000"/>
                </a:avLst>
              </a:prstGeom>
              <a:sp3d extrusionH="381000" contourW="38100" prstMaterial="matte">
                <a:contourClr>
                  <a:schemeClr val="lt1"/>
                </a:contourClr>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8" name="Pie 4"/>
              <p:cNvSpPr/>
              <p:nvPr/>
            </p:nvSpPr>
            <p:spPr>
              <a:xfrm>
                <a:off x="3023803" y="1873559"/>
                <a:ext cx="1405792" cy="10299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none" lIns="25400" tIns="25400" rIns="25400" bIns="25400" numCol="1" spcCol="1270" anchor="ctr" anchorCtr="0">
                <a:noAutofit/>
              </a:bodyPr>
              <a:lstStyle/>
              <a:p>
                <a:pPr lvl="0" algn="ctr" defTabSz="889000" rtl="0">
                  <a:lnSpc>
                    <a:spcPct val="90000"/>
                  </a:lnSpc>
                  <a:spcBef>
                    <a:spcPct val="0"/>
                  </a:spcBef>
                  <a:spcAft>
                    <a:spcPct val="35000"/>
                  </a:spcAft>
                </a:pPr>
                <a:r>
                  <a:rPr lang="en-AU" sz="2100" b="1" kern="1200" dirty="0" smtClean="0"/>
                  <a:t>TRIAGE</a:t>
                </a:r>
                <a:endParaRPr lang="en-AU" sz="2100" b="1" kern="1200" dirty="0"/>
              </a:p>
            </p:txBody>
          </p:sp>
        </p:grpSp>
      </p:grpSp>
      <p:sp>
        <p:nvSpPr>
          <p:cNvPr id="32" name="Rectangle 31"/>
          <p:cNvSpPr/>
          <p:nvPr/>
        </p:nvSpPr>
        <p:spPr>
          <a:xfrm>
            <a:off x="6363231" y="3924034"/>
            <a:ext cx="2623680" cy="2325215"/>
          </a:xfrm>
          <a:prstGeom prst="rect">
            <a:avLst/>
          </a:prstGeom>
          <a:solidFill>
            <a:schemeClr val="bg1">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AU" dirty="0"/>
          </a:p>
        </p:txBody>
      </p:sp>
      <p:grpSp>
        <p:nvGrpSpPr>
          <p:cNvPr id="33" name="Diagram group"/>
          <p:cNvGrpSpPr/>
          <p:nvPr/>
        </p:nvGrpSpPr>
        <p:grpSpPr>
          <a:xfrm>
            <a:off x="6411863" y="4121009"/>
            <a:ext cx="2453780" cy="2325215"/>
            <a:chOff x="749281" y="1184034"/>
            <a:chExt cx="3770498" cy="3569748"/>
          </a:xfrm>
          <a:scene3d>
            <a:camera prst="isometricOffAxis2Left" zoom="95000"/>
            <a:lightRig rig="flat" dir="t"/>
          </a:scene3d>
        </p:grpSpPr>
        <p:grpSp>
          <p:nvGrpSpPr>
            <p:cNvPr id="34" name="Group 33"/>
            <p:cNvGrpSpPr/>
            <p:nvPr/>
          </p:nvGrpSpPr>
          <p:grpSpPr>
            <a:xfrm>
              <a:off x="749281" y="1184034"/>
              <a:ext cx="3770498" cy="3569748"/>
              <a:chOff x="749281" y="1184034"/>
              <a:chExt cx="3770498" cy="3569748"/>
            </a:xfrm>
          </p:grpSpPr>
          <p:sp>
            <p:nvSpPr>
              <p:cNvPr id="35" name="Pie 34"/>
              <p:cNvSpPr/>
              <p:nvPr/>
            </p:nvSpPr>
            <p:spPr>
              <a:xfrm>
                <a:off x="749281" y="1184034"/>
                <a:ext cx="3770498" cy="3569748"/>
              </a:xfrm>
              <a:prstGeom prst="pie">
                <a:avLst>
                  <a:gd name="adj1" fmla="val 1800000"/>
                  <a:gd name="adj2" fmla="val 9000000"/>
                </a:avLst>
              </a:prstGeom>
              <a:sp3d extrusionH="381000" contourW="38100" prstMaterial="matte">
                <a:contourClr>
                  <a:schemeClr val="lt1"/>
                </a:contourClr>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6" name="Pie 4"/>
              <p:cNvSpPr/>
              <p:nvPr/>
            </p:nvSpPr>
            <p:spPr>
              <a:xfrm>
                <a:off x="1630679" y="3516445"/>
                <a:ext cx="2019910" cy="93493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none" lIns="25400" tIns="25400" rIns="25400" bIns="25400" numCol="1" spcCol="1270" anchor="ctr" anchorCtr="0">
                <a:noAutofit/>
              </a:bodyPr>
              <a:lstStyle/>
              <a:p>
                <a:pPr lvl="0" algn="ctr" defTabSz="889000" rtl="0">
                  <a:lnSpc>
                    <a:spcPct val="90000"/>
                  </a:lnSpc>
                  <a:spcBef>
                    <a:spcPct val="0"/>
                  </a:spcBef>
                  <a:spcAft>
                    <a:spcPct val="35000"/>
                  </a:spcAft>
                </a:pPr>
                <a:r>
                  <a:rPr lang="en-AU" sz="2100" b="1" kern="1200" dirty="0" smtClean="0"/>
                  <a:t>TREATMENT</a:t>
                </a:r>
                <a:endParaRPr lang="en-AU" sz="2100" b="1" kern="1200" dirty="0"/>
              </a:p>
            </p:txBody>
          </p:sp>
        </p:grpSp>
      </p:grpSp>
      <p:sp>
        <p:nvSpPr>
          <p:cNvPr id="20" name="Rectangle 19"/>
          <p:cNvSpPr/>
          <p:nvPr/>
        </p:nvSpPr>
        <p:spPr>
          <a:xfrm>
            <a:off x="3261052" y="6488668"/>
            <a:ext cx="5882948" cy="276999"/>
          </a:xfrm>
          <a:prstGeom prst="rect">
            <a:avLst/>
          </a:prstGeom>
        </p:spPr>
        <p:txBody>
          <a:bodyPr wrap="square">
            <a:spAutoFit/>
          </a:bodyPr>
          <a:lstStyle/>
          <a:p>
            <a:pPr algn="r">
              <a:buNone/>
            </a:pPr>
            <a:r>
              <a:rPr lang="en-AU" altLang="en-US" sz="1200" dirty="0" smtClean="0"/>
              <a:t>National Stroke Foundation. 2013</a:t>
            </a:r>
            <a:endParaRPr lang="en-AU" altLang="en-US" sz="1200" i="1" dirty="0"/>
          </a:p>
        </p:txBody>
      </p:sp>
    </p:spTree>
    <p:extLst>
      <p:ext uri="{BB962C8B-B14F-4D97-AF65-F5344CB8AC3E}">
        <p14:creationId xmlns:p14="http://schemas.microsoft.com/office/powerpoint/2010/main" val="3241990837"/>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8" name="Title 1"/>
          <p:cNvSpPr>
            <a:spLocks noGrp="1"/>
          </p:cNvSpPr>
          <p:nvPr>
            <p:ph type="title"/>
          </p:nvPr>
        </p:nvSpPr>
        <p:spPr>
          <a:xfrm>
            <a:off x="254063" y="73213"/>
            <a:ext cx="8229600" cy="947737"/>
          </a:xfrm>
        </p:spPr>
        <p:txBody>
          <a:bodyPr/>
          <a:lstStyle/>
          <a:p>
            <a:pPr algn="l"/>
            <a:r>
              <a:rPr lang="en-AU" altLang="en-US" dirty="0" smtClean="0">
                <a:ea typeface="ＭＳ Ｐゴシック" pitchFamily="34" charset="-128"/>
              </a:rPr>
              <a:t>Background</a:t>
            </a:r>
          </a:p>
        </p:txBody>
      </p:sp>
      <p:sp>
        <p:nvSpPr>
          <p:cNvPr id="29" name="Rectangle 28"/>
          <p:cNvSpPr/>
          <p:nvPr/>
        </p:nvSpPr>
        <p:spPr>
          <a:xfrm>
            <a:off x="0" y="1196975"/>
            <a:ext cx="9144000" cy="387350"/>
          </a:xfrm>
          <a:prstGeom prst="rect">
            <a:avLst/>
          </a:prstGeom>
          <a:solidFill>
            <a:srgbClr val="CD59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30" name="Rectangle 29"/>
          <p:cNvSpPr/>
          <p:nvPr/>
        </p:nvSpPr>
        <p:spPr>
          <a:xfrm>
            <a:off x="1254642" y="1177742"/>
            <a:ext cx="1477926" cy="4065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320" y="1128944"/>
            <a:ext cx="950406" cy="523412"/>
          </a:xfrm>
          <a:prstGeom prst="rect">
            <a:avLst/>
          </a:prstGeom>
        </p:spPr>
      </p:pic>
      <p:sp>
        <p:nvSpPr>
          <p:cNvPr id="20" name="Rectangle 19"/>
          <p:cNvSpPr/>
          <p:nvPr/>
        </p:nvSpPr>
        <p:spPr>
          <a:xfrm>
            <a:off x="12620" y="2159562"/>
            <a:ext cx="5976700" cy="3539430"/>
          </a:xfrm>
          <a:prstGeom prst="rect">
            <a:avLst/>
          </a:prstGeom>
        </p:spPr>
        <p:txBody>
          <a:bodyPr wrap="square">
            <a:spAutoFit/>
          </a:bodyPr>
          <a:lstStyle/>
          <a:p>
            <a:pPr marL="342900" indent="-342900">
              <a:buClr>
                <a:srgbClr val="CD5925"/>
              </a:buClr>
              <a:buFont typeface="Arial" panose="020B0604020202020204" pitchFamily="34" charset="0"/>
              <a:buChar char="•"/>
            </a:pPr>
            <a:r>
              <a:rPr lang="en-AU" altLang="en-US" sz="3200" dirty="0"/>
              <a:t>QASC trial showed a median ED LOS 7 hrs (max 20 hrs</a:t>
            </a:r>
            <a:r>
              <a:rPr lang="en-AU" altLang="en-US" sz="3200" dirty="0" smtClean="0"/>
              <a:t>)</a:t>
            </a:r>
          </a:p>
          <a:p>
            <a:pPr marL="342900" indent="-342900">
              <a:buClr>
                <a:srgbClr val="CD5925"/>
              </a:buClr>
              <a:buFont typeface="Arial" panose="020B0604020202020204" pitchFamily="34" charset="0"/>
              <a:buChar char="•"/>
            </a:pPr>
            <a:endParaRPr lang="en-AU" altLang="en-US" sz="3200" dirty="0"/>
          </a:p>
          <a:p>
            <a:pPr marL="342900" indent="-342900">
              <a:buClr>
                <a:srgbClr val="CD5925"/>
              </a:buClr>
              <a:buFont typeface="Arial" panose="020B0604020202020204" pitchFamily="34" charset="0"/>
              <a:buChar char="•"/>
            </a:pPr>
            <a:r>
              <a:rPr lang="en-AU" altLang="en-US" sz="3200" dirty="0" smtClean="0"/>
              <a:t>ED </a:t>
            </a:r>
            <a:r>
              <a:rPr lang="en-AU" altLang="en-US" sz="3200" dirty="0"/>
              <a:t>LOS of 11 hrs (20% &gt;20 </a:t>
            </a:r>
            <a:r>
              <a:rPr lang="en-AU" altLang="en-US" sz="3200" dirty="0" smtClean="0"/>
              <a:t>hrs)</a:t>
            </a:r>
          </a:p>
          <a:p>
            <a:pPr marL="342900" indent="-342900">
              <a:buClr>
                <a:srgbClr val="CD5925"/>
              </a:buClr>
              <a:buFont typeface="Arial" panose="020B0604020202020204" pitchFamily="34" charset="0"/>
              <a:buChar char="•"/>
            </a:pPr>
            <a:endParaRPr lang="en-AU" altLang="en-US" sz="3200" dirty="0"/>
          </a:p>
          <a:p>
            <a:pPr marL="342900" indent="-342900">
              <a:buClr>
                <a:srgbClr val="CD5925"/>
              </a:buClr>
              <a:buFont typeface="Arial" panose="020B0604020202020204" pitchFamily="34" charset="0"/>
              <a:buChar char="•"/>
            </a:pPr>
            <a:r>
              <a:rPr lang="en-AU" altLang="en-US" sz="3200" dirty="0"/>
              <a:t>M</a:t>
            </a:r>
            <a:r>
              <a:rPr lang="en-AU" altLang="en-US" sz="3200" dirty="0" smtClean="0"/>
              <a:t>edian </a:t>
            </a:r>
            <a:r>
              <a:rPr lang="en-AU" altLang="en-US" sz="3200" dirty="0"/>
              <a:t>transfer time from ED to stroke unit of 8 hours</a:t>
            </a:r>
          </a:p>
        </p:txBody>
      </p:sp>
      <p:sp>
        <p:nvSpPr>
          <p:cNvPr id="43" name="Rectangle 42"/>
          <p:cNvSpPr/>
          <p:nvPr/>
        </p:nvSpPr>
        <p:spPr>
          <a:xfrm>
            <a:off x="4549295" y="6516909"/>
            <a:ext cx="4535774" cy="276999"/>
          </a:xfrm>
          <a:prstGeom prst="rect">
            <a:avLst/>
          </a:prstGeom>
        </p:spPr>
        <p:txBody>
          <a:bodyPr wrap="square">
            <a:spAutoFit/>
          </a:bodyPr>
          <a:lstStyle/>
          <a:p>
            <a:pPr algn="r">
              <a:buNone/>
            </a:pPr>
            <a:r>
              <a:rPr lang="en-AU" altLang="en-US" sz="1200" smtClean="0"/>
              <a:t>Considine </a:t>
            </a:r>
            <a:r>
              <a:rPr lang="en-AU" altLang="en-US" sz="1200" dirty="0" smtClean="0"/>
              <a:t>&amp; </a:t>
            </a:r>
            <a:r>
              <a:rPr lang="en-AU" altLang="en-US" sz="1200" dirty="0"/>
              <a:t>McGillivray</a:t>
            </a:r>
            <a:r>
              <a:rPr lang="en-AU" altLang="en-US" sz="1200" dirty="0" smtClean="0"/>
              <a:t>. </a:t>
            </a:r>
            <a:r>
              <a:rPr lang="en-AU" altLang="en-US" sz="1200" i="1" dirty="0" smtClean="0"/>
              <a:t>Journal </a:t>
            </a:r>
            <a:r>
              <a:rPr lang="en-AU" altLang="en-US" sz="1200" i="1" dirty="0"/>
              <a:t>of Clinical Nursing. </a:t>
            </a:r>
            <a:r>
              <a:rPr lang="en-AU" altLang="en-US" sz="1200" dirty="0"/>
              <a:t>2010</a:t>
            </a:r>
            <a:endParaRPr lang="en-AU" altLang="en-US" sz="1200" i="1" dirty="0"/>
          </a:p>
        </p:txBody>
      </p:sp>
      <p:grpSp>
        <p:nvGrpSpPr>
          <p:cNvPr id="62" name="Diagram group"/>
          <p:cNvGrpSpPr/>
          <p:nvPr/>
        </p:nvGrpSpPr>
        <p:grpSpPr>
          <a:xfrm>
            <a:off x="6411863" y="4121009"/>
            <a:ext cx="2453780" cy="2325215"/>
            <a:chOff x="749281" y="1184034"/>
            <a:chExt cx="3770498" cy="3569748"/>
          </a:xfrm>
          <a:scene3d>
            <a:camera prst="isometricOffAxis2Left" zoom="95000"/>
            <a:lightRig rig="flat" dir="t"/>
          </a:scene3d>
        </p:grpSpPr>
        <p:grpSp>
          <p:nvGrpSpPr>
            <p:cNvPr id="63" name="Group 62"/>
            <p:cNvGrpSpPr/>
            <p:nvPr/>
          </p:nvGrpSpPr>
          <p:grpSpPr>
            <a:xfrm>
              <a:off x="749281" y="1184034"/>
              <a:ext cx="3770498" cy="3569748"/>
              <a:chOff x="749281" y="1184034"/>
              <a:chExt cx="3770498" cy="3569748"/>
            </a:xfrm>
          </p:grpSpPr>
          <p:sp>
            <p:nvSpPr>
              <p:cNvPr id="64" name="Pie 63"/>
              <p:cNvSpPr/>
              <p:nvPr/>
            </p:nvSpPr>
            <p:spPr>
              <a:xfrm>
                <a:off x="749281" y="1184034"/>
                <a:ext cx="3770498" cy="3569748"/>
              </a:xfrm>
              <a:prstGeom prst="pie">
                <a:avLst>
                  <a:gd name="adj1" fmla="val 1800000"/>
                  <a:gd name="adj2" fmla="val 9000000"/>
                </a:avLst>
              </a:prstGeom>
              <a:sp3d extrusionH="381000" contourW="38100" prstMaterial="matte">
                <a:contourClr>
                  <a:schemeClr val="lt1"/>
                </a:contourClr>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65" name="Pie 4"/>
              <p:cNvSpPr/>
              <p:nvPr/>
            </p:nvSpPr>
            <p:spPr>
              <a:xfrm>
                <a:off x="1630679" y="3516445"/>
                <a:ext cx="2019910" cy="93493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none" lIns="25400" tIns="25400" rIns="25400" bIns="25400" numCol="1" spcCol="1270" anchor="ctr" anchorCtr="0">
                <a:noAutofit/>
              </a:bodyPr>
              <a:lstStyle/>
              <a:p>
                <a:pPr lvl="0" algn="ctr" defTabSz="889000" rtl="0">
                  <a:lnSpc>
                    <a:spcPct val="90000"/>
                  </a:lnSpc>
                  <a:spcBef>
                    <a:spcPct val="0"/>
                  </a:spcBef>
                  <a:spcAft>
                    <a:spcPct val="35000"/>
                  </a:spcAft>
                </a:pPr>
                <a:r>
                  <a:rPr lang="en-AU" sz="2100" b="1" kern="1200" dirty="0" smtClean="0"/>
                  <a:t>TREATMENT</a:t>
                </a:r>
                <a:endParaRPr lang="en-AU" sz="2100" b="1" kern="1200" dirty="0"/>
              </a:p>
            </p:txBody>
          </p:sp>
        </p:grpSp>
      </p:grpSp>
      <p:grpSp>
        <p:nvGrpSpPr>
          <p:cNvPr id="57" name="Diagram group"/>
          <p:cNvGrpSpPr/>
          <p:nvPr/>
        </p:nvGrpSpPr>
        <p:grpSpPr>
          <a:xfrm>
            <a:off x="6308856" y="4263394"/>
            <a:ext cx="2505537" cy="2254210"/>
            <a:chOff x="782277" y="1058591"/>
            <a:chExt cx="3936215" cy="3460739"/>
          </a:xfrm>
          <a:scene3d>
            <a:camera prst="isometricOffAxis2Left" zoom="95000"/>
            <a:lightRig rig="flat" dir="t"/>
          </a:scene3d>
        </p:grpSpPr>
        <p:grpSp>
          <p:nvGrpSpPr>
            <p:cNvPr id="58" name="Group 57"/>
            <p:cNvGrpSpPr/>
            <p:nvPr/>
          </p:nvGrpSpPr>
          <p:grpSpPr>
            <a:xfrm>
              <a:off x="782277" y="1058591"/>
              <a:ext cx="3936215" cy="3460739"/>
              <a:chOff x="782277" y="1058591"/>
              <a:chExt cx="3936215" cy="3460739"/>
            </a:xfrm>
          </p:grpSpPr>
          <p:sp>
            <p:nvSpPr>
              <p:cNvPr id="59" name="Pie 58"/>
              <p:cNvSpPr/>
              <p:nvPr/>
            </p:nvSpPr>
            <p:spPr>
              <a:xfrm>
                <a:off x="782277" y="1058591"/>
                <a:ext cx="3936215" cy="3460739"/>
              </a:xfrm>
              <a:prstGeom prst="pie">
                <a:avLst>
                  <a:gd name="adj1" fmla="val 16200000"/>
                  <a:gd name="adj2" fmla="val 1800000"/>
                </a:avLst>
              </a:prstGeom>
              <a:sp3d extrusionH="381000" contourW="38100" prstMaterial="matte">
                <a:contourClr>
                  <a:schemeClr val="lt1"/>
                </a:contourClr>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60" name="Pie 4"/>
              <p:cNvSpPr/>
              <p:nvPr/>
            </p:nvSpPr>
            <p:spPr>
              <a:xfrm>
                <a:off x="3023803" y="1873559"/>
                <a:ext cx="1405792" cy="10299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none" lIns="25400" tIns="25400" rIns="25400" bIns="25400" numCol="1" spcCol="1270" anchor="ctr" anchorCtr="0">
                <a:noAutofit/>
              </a:bodyPr>
              <a:lstStyle/>
              <a:p>
                <a:pPr lvl="0" algn="ctr" defTabSz="889000" rtl="0">
                  <a:lnSpc>
                    <a:spcPct val="90000"/>
                  </a:lnSpc>
                  <a:spcBef>
                    <a:spcPct val="0"/>
                  </a:spcBef>
                  <a:spcAft>
                    <a:spcPct val="35000"/>
                  </a:spcAft>
                </a:pPr>
                <a:r>
                  <a:rPr lang="en-AU" sz="2100" b="1" kern="1200" dirty="0" smtClean="0"/>
                  <a:t>TRIAGE</a:t>
                </a:r>
                <a:endParaRPr lang="en-AU" sz="2100" b="1" kern="1200" dirty="0"/>
              </a:p>
            </p:txBody>
          </p:sp>
        </p:grpSp>
      </p:grpSp>
      <p:sp>
        <p:nvSpPr>
          <p:cNvPr id="61" name="Rectangle 60"/>
          <p:cNvSpPr/>
          <p:nvPr/>
        </p:nvSpPr>
        <p:spPr>
          <a:xfrm>
            <a:off x="6508013" y="4090271"/>
            <a:ext cx="2478897" cy="2325215"/>
          </a:xfrm>
          <a:prstGeom prst="rect">
            <a:avLst/>
          </a:prstGeom>
          <a:solidFill>
            <a:schemeClr val="bg1">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AU" dirty="0"/>
          </a:p>
        </p:txBody>
      </p:sp>
      <p:grpSp>
        <p:nvGrpSpPr>
          <p:cNvPr id="53" name="Diagram group"/>
          <p:cNvGrpSpPr/>
          <p:nvPr/>
        </p:nvGrpSpPr>
        <p:grpSpPr>
          <a:xfrm>
            <a:off x="6462860" y="4090272"/>
            <a:ext cx="2524051" cy="2335761"/>
            <a:chOff x="936053" y="1006131"/>
            <a:chExt cx="3592649" cy="3718698"/>
          </a:xfrm>
          <a:scene3d>
            <a:camera prst="isometricOffAxis2Left" zoom="95000"/>
            <a:lightRig rig="flat" dir="t"/>
          </a:scene3d>
        </p:grpSpPr>
        <p:grpSp>
          <p:nvGrpSpPr>
            <p:cNvPr id="54" name="Group 53"/>
            <p:cNvGrpSpPr/>
            <p:nvPr/>
          </p:nvGrpSpPr>
          <p:grpSpPr>
            <a:xfrm>
              <a:off x="936053" y="1006131"/>
              <a:ext cx="3592649" cy="3718698"/>
              <a:chOff x="936053" y="1006131"/>
              <a:chExt cx="3592649" cy="3718698"/>
            </a:xfrm>
          </p:grpSpPr>
          <p:sp>
            <p:nvSpPr>
              <p:cNvPr id="55" name="Pie 54"/>
              <p:cNvSpPr/>
              <p:nvPr/>
            </p:nvSpPr>
            <p:spPr>
              <a:xfrm>
                <a:off x="936053" y="1006131"/>
                <a:ext cx="3592649" cy="3718698"/>
              </a:xfrm>
              <a:prstGeom prst="pie">
                <a:avLst>
                  <a:gd name="adj1" fmla="val 9000000"/>
                  <a:gd name="adj2" fmla="val 16200000"/>
                </a:avLst>
              </a:prstGeom>
              <a:sp3d extrusionH="381000" contourW="38100" prstMaterial="matte">
                <a:contourClr>
                  <a:schemeClr val="lt1"/>
                </a:contourClr>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56" name="Pie 4"/>
              <p:cNvSpPr/>
              <p:nvPr/>
            </p:nvSpPr>
            <p:spPr>
              <a:xfrm>
                <a:off x="1261392" y="1794141"/>
                <a:ext cx="1283089" cy="110675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none" lIns="25400" tIns="25400" rIns="25400" bIns="25400" numCol="1" spcCol="1270" anchor="ctr" anchorCtr="0">
                <a:noAutofit/>
              </a:bodyPr>
              <a:lstStyle/>
              <a:p>
                <a:pPr lvl="0" algn="ctr" defTabSz="889000" rtl="0">
                  <a:lnSpc>
                    <a:spcPct val="90000"/>
                  </a:lnSpc>
                  <a:spcBef>
                    <a:spcPct val="0"/>
                  </a:spcBef>
                  <a:spcAft>
                    <a:spcPct val="35000"/>
                  </a:spcAft>
                </a:pPr>
                <a:r>
                  <a:rPr lang="en-AU" sz="2100" b="1" kern="1200" dirty="0" smtClean="0"/>
                  <a:t>TRANSFER</a:t>
                </a:r>
                <a:endParaRPr lang="en-AU" sz="2100" b="1" kern="1200" dirty="0"/>
              </a:p>
            </p:txBody>
          </p:sp>
        </p:grpSp>
      </p:grpSp>
    </p:spTree>
    <p:extLst>
      <p:ext uri="{BB962C8B-B14F-4D97-AF65-F5344CB8AC3E}">
        <p14:creationId xmlns:p14="http://schemas.microsoft.com/office/powerpoint/2010/main" val="1976766085"/>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8" name="Title 1"/>
          <p:cNvSpPr>
            <a:spLocks noGrp="1"/>
          </p:cNvSpPr>
          <p:nvPr>
            <p:ph type="title"/>
          </p:nvPr>
        </p:nvSpPr>
        <p:spPr>
          <a:xfrm>
            <a:off x="254063" y="73213"/>
            <a:ext cx="8229600" cy="947737"/>
          </a:xfrm>
        </p:spPr>
        <p:txBody>
          <a:bodyPr/>
          <a:lstStyle/>
          <a:p>
            <a:pPr algn="l"/>
            <a:r>
              <a:rPr lang="en-AU" altLang="en-US" dirty="0" smtClean="0">
                <a:ea typeface="ＭＳ Ｐゴシック" pitchFamily="34" charset="-128"/>
              </a:rPr>
              <a:t>Aim</a:t>
            </a:r>
          </a:p>
        </p:txBody>
      </p:sp>
      <p:sp>
        <p:nvSpPr>
          <p:cNvPr id="29" name="Rectangle 28"/>
          <p:cNvSpPr/>
          <p:nvPr/>
        </p:nvSpPr>
        <p:spPr>
          <a:xfrm>
            <a:off x="0" y="1196975"/>
            <a:ext cx="9144000" cy="387350"/>
          </a:xfrm>
          <a:prstGeom prst="rect">
            <a:avLst/>
          </a:prstGeom>
          <a:solidFill>
            <a:srgbClr val="CD59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30" name="Rectangle 29"/>
          <p:cNvSpPr/>
          <p:nvPr/>
        </p:nvSpPr>
        <p:spPr>
          <a:xfrm>
            <a:off x="1254642" y="1177742"/>
            <a:ext cx="1477926" cy="4065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320" y="1128944"/>
            <a:ext cx="950406" cy="523412"/>
          </a:xfrm>
          <a:prstGeom prst="rect">
            <a:avLst/>
          </a:prstGeom>
        </p:spPr>
      </p:pic>
      <p:sp>
        <p:nvSpPr>
          <p:cNvPr id="19" name="Rectangle 3"/>
          <p:cNvSpPr>
            <a:spLocks noGrp="1" noChangeArrowheads="1"/>
          </p:cNvSpPr>
          <p:nvPr>
            <p:ph idx="1"/>
          </p:nvPr>
        </p:nvSpPr>
        <p:spPr>
          <a:xfrm>
            <a:off x="0" y="2015144"/>
            <a:ext cx="8854440" cy="3257896"/>
          </a:xfrm>
        </p:spPr>
        <p:txBody>
          <a:bodyPr>
            <a:noAutofit/>
          </a:bodyPr>
          <a:lstStyle/>
          <a:p>
            <a:pPr>
              <a:buFont typeface="Wingdings" pitchFamily="2" charset="2"/>
              <a:buNone/>
            </a:pPr>
            <a:r>
              <a:rPr lang="en-US" dirty="0" smtClean="0">
                <a:ea typeface="ＭＳ Ｐゴシック" pitchFamily="34" charset="-128"/>
              </a:rPr>
              <a:t>	To develop, implement and evaluate the impact on </a:t>
            </a:r>
            <a:r>
              <a:rPr lang="en-AU" dirty="0" smtClean="0">
                <a:ea typeface="ＭＳ Ｐゴシック" pitchFamily="34" charset="-128"/>
              </a:rPr>
              <a:t>death and dependency, functional dependency and quality of care, of a multidisciplinary organisational intervention to improve the </a:t>
            </a:r>
            <a:r>
              <a:rPr lang="en-AU" b="1" dirty="0" smtClean="0">
                <a:ea typeface="ＭＳ Ｐゴシック" pitchFamily="34" charset="-128"/>
              </a:rPr>
              <a:t>T</a:t>
            </a:r>
            <a:r>
              <a:rPr lang="en-AU" dirty="0" smtClean="0">
                <a:ea typeface="ＭＳ Ｐゴシック" pitchFamily="34" charset="-128"/>
              </a:rPr>
              <a:t>riage, </a:t>
            </a:r>
            <a:r>
              <a:rPr lang="en-AU" b="1" dirty="0" smtClean="0">
                <a:ea typeface="ＭＳ Ｐゴシック" pitchFamily="34" charset="-128"/>
              </a:rPr>
              <a:t>T</a:t>
            </a:r>
            <a:r>
              <a:rPr lang="en-AU" dirty="0" smtClean="0">
                <a:ea typeface="ＭＳ Ｐゴシック" pitchFamily="34" charset="-128"/>
              </a:rPr>
              <a:t>reatment and </a:t>
            </a:r>
            <a:r>
              <a:rPr lang="en-AU" b="1" dirty="0" smtClean="0">
                <a:ea typeface="ＭＳ Ｐゴシック" pitchFamily="34" charset="-128"/>
              </a:rPr>
              <a:t>T</a:t>
            </a:r>
            <a:r>
              <a:rPr lang="en-AU" dirty="0" smtClean="0">
                <a:ea typeface="ＭＳ Ｐゴシック" pitchFamily="34" charset="-128"/>
              </a:rPr>
              <a:t>ransfer of stroke patients in Emergency Departments (ED)</a:t>
            </a:r>
          </a:p>
        </p:txBody>
      </p:sp>
    </p:spTree>
    <p:extLst>
      <p:ext uri="{BB962C8B-B14F-4D97-AF65-F5344CB8AC3E}">
        <p14:creationId xmlns:p14="http://schemas.microsoft.com/office/powerpoint/2010/main" val="1238522177"/>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4" name="Group 11"/>
          <p:cNvGrpSpPr>
            <a:grpSpLocks/>
          </p:cNvGrpSpPr>
          <p:nvPr/>
        </p:nvGrpSpPr>
        <p:grpSpPr bwMode="auto">
          <a:xfrm>
            <a:off x="485775" y="2281411"/>
            <a:ext cx="2924175" cy="865188"/>
            <a:chOff x="3407" y="318980"/>
            <a:chExt cx="2925003" cy="864000"/>
          </a:xfrm>
        </p:grpSpPr>
        <p:sp>
          <p:nvSpPr>
            <p:cNvPr id="13" name="Rounded Rectangle 12"/>
            <p:cNvSpPr/>
            <p:nvPr/>
          </p:nvSpPr>
          <p:spPr>
            <a:xfrm>
              <a:off x="3407" y="318980"/>
              <a:ext cx="2925003" cy="864000"/>
            </a:xfrm>
            <a:prstGeom prst="roundRect">
              <a:avLst>
                <a:gd name="adj" fmla="val 10000"/>
              </a:avLst>
            </a:prstGeom>
            <a:solidFill>
              <a:schemeClr val="accent3"/>
            </a:solid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4" name="Rounded Rectangle 4"/>
            <p:cNvSpPr/>
            <p:nvPr/>
          </p:nvSpPr>
          <p:spPr>
            <a:xfrm>
              <a:off x="3407" y="318980"/>
              <a:ext cx="2925003" cy="575472"/>
            </a:xfrm>
            <a:prstGeom prst="rect">
              <a:avLst/>
            </a:prstGeom>
          </p:spPr>
          <p:style>
            <a:lnRef idx="0">
              <a:scrgbClr r="0" g="0" b="0"/>
            </a:lnRef>
            <a:fillRef idx="0">
              <a:scrgbClr r="0" g="0" b="0"/>
            </a:fillRef>
            <a:effectRef idx="0">
              <a:scrgbClr r="0" g="0" b="0"/>
            </a:effectRef>
            <a:fontRef idx="minor">
              <a:schemeClr val="lt1"/>
            </a:fontRef>
          </p:style>
          <p:txBody>
            <a:bodyPr lIns="142240" tIns="142240" rIns="142240" bIns="76200" spcCol="1270"/>
            <a:lstStyle/>
            <a:p>
              <a:pPr defTabSz="889000" fontAlgn="auto">
                <a:lnSpc>
                  <a:spcPct val="90000"/>
                </a:lnSpc>
                <a:spcAft>
                  <a:spcPct val="35000"/>
                </a:spcAft>
                <a:defRPr/>
              </a:pPr>
              <a:r>
                <a:rPr lang="en-US" sz="2400" b="1" dirty="0"/>
                <a:t>Design</a:t>
              </a:r>
            </a:p>
          </p:txBody>
        </p:sp>
      </p:grpSp>
      <p:sp>
        <p:nvSpPr>
          <p:cNvPr id="69638" name="Title 1"/>
          <p:cNvSpPr>
            <a:spLocks noGrp="1"/>
          </p:cNvSpPr>
          <p:nvPr>
            <p:ph type="title"/>
          </p:nvPr>
        </p:nvSpPr>
        <p:spPr>
          <a:xfrm>
            <a:off x="254063" y="73213"/>
            <a:ext cx="8229600" cy="947737"/>
          </a:xfrm>
        </p:spPr>
        <p:txBody>
          <a:bodyPr/>
          <a:lstStyle/>
          <a:p>
            <a:pPr algn="l"/>
            <a:r>
              <a:rPr lang="en-AU" altLang="en-US" dirty="0" smtClean="0">
                <a:ea typeface="ＭＳ Ｐゴシック" pitchFamily="34" charset="-128"/>
              </a:rPr>
              <a:t>Method</a:t>
            </a:r>
          </a:p>
        </p:txBody>
      </p:sp>
      <p:grpSp>
        <p:nvGrpSpPr>
          <p:cNvPr id="69639" name="Group 7"/>
          <p:cNvGrpSpPr>
            <a:grpSpLocks/>
          </p:cNvGrpSpPr>
          <p:nvPr/>
        </p:nvGrpSpPr>
        <p:grpSpPr bwMode="auto">
          <a:xfrm>
            <a:off x="1016000" y="2813224"/>
            <a:ext cx="3534735" cy="3737711"/>
            <a:chOff x="602504" y="894981"/>
            <a:chExt cx="3534752" cy="4045083"/>
          </a:xfrm>
        </p:grpSpPr>
        <p:sp>
          <p:nvSpPr>
            <p:cNvPr id="10" name="Rounded Rectangle 9"/>
            <p:cNvSpPr/>
            <p:nvPr/>
          </p:nvSpPr>
          <p:spPr>
            <a:xfrm>
              <a:off x="602504" y="894981"/>
              <a:ext cx="3534752" cy="4045081"/>
            </a:xfrm>
            <a:prstGeom prst="roundRect">
              <a:avLst>
                <a:gd name="adj" fmla="val 10000"/>
              </a:avLst>
            </a:prstGeom>
          </p:spPr>
          <p:style>
            <a:lnRef idx="1">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Rounded Rectangle 4"/>
            <p:cNvSpPr/>
            <p:nvPr/>
          </p:nvSpPr>
          <p:spPr>
            <a:xfrm>
              <a:off x="688228" y="980885"/>
              <a:ext cx="3353333" cy="39591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42240" rIns="142240" bIns="142240" spcCol="1270"/>
            <a:lstStyle/>
            <a:p>
              <a:pPr marL="342900" lvl="1" indent="-342900" defTabSz="889000" fontAlgn="auto">
                <a:lnSpc>
                  <a:spcPct val="90000"/>
                </a:lnSpc>
                <a:spcAft>
                  <a:spcPct val="15000"/>
                </a:spcAft>
                <a:buSzPct val="98000"/>
                <a:buFont typeface="Arial" panose="020B0604020202020204" pitchFamily="34" charset="0"/>
                <a:buChar char="•"/>
                <a:defRPr/>
              </a:pPr>
              <a:r>
                <a:rPr lang="en-US" sz="2400" dirty="0"/>
                <a:t>Cluster Randomised Controlled Trial; single blind; allocation concealment; blinded outcome assessment</a:t>
              </a:r>
            </a:p>
            <a:p>
              <a:pPr marL="342900" lvl="1" indent="-342900" defTabSz="889000" fontAlgn="auto">
                <a:lnSpc>
                  <a:spcPct val="90000"/>
                </a:lnSpc>
                <a:spcAft>
                  <a:spcPct val="15000"/>
                </a:spcAft>
                <a:buSzPct val="98000"/>
                <a:buFont typeface="Arial" panose="020B0604020202020204" pitchFamily="34" charset="0"/>
                <a:buChar char="•"/>
                <a:defRPr/>
              </a:pPr>
              <a:r>
                <a:rPr lang="en-US" sz="2400" dirty="0"/>
                <a:t>Unit of randomisation: EDs</a:t>
              </a:r>
            </a:p>
            <a:p>
              <a:pPr marL="342900" lvl="1" indent="-342900" defTabSz="889000" fontAlgn="auto">
                <a:lnSpc>
                  <a:spcPct val="90000"/>
                </a:lnSpc>
                <a:spcAft>
                  <a:spcPct val="15000"/>
                </a:spcAft>
                <a:buSzPct val="98000"/>
                <a:buFont typeface="Arial" panose="020B0604020202020204" pitchFamily="34" charset="0"/>
                <a:buChar char="•"/>
                <a:defRPr/>
              </a:pPr>
              <a:r>
                <a:rPr lang="en-US" sz="2400" dirty="0"/>
                <a:t>Unit of analysis: Patients</a:t>
              </a:r>
            </a:p>
          </p:txBody>
        </p:sp>
      </p:grpSp>
      <p:grpSp>
        <p:nvGrpSpPr>
          <p:cNvPr id="18" name="Group 11"/>
          <p:cNvGrpSpPr>
            <a:grpSpLocks/>
          </p:cNvGrpSpPr>
          <p:nvPr/>
        </p:nvGrpSpPr>
        <p:grpSpPr bwMode="auto">
          <a:xfrm>
            <a:off x="4752975" y="2301255"/>
            <a:ext cx="2924175" cy="865188"/>
            <a:chOff x="3407" y="318980"/>
            <a:chExt cx="2925003" cy="864000"/>
          </a:xfrm>
        </p:grpSpPr>
        <p:sp>
          <p:nvSpPr>
            <p:cNvPr id="21" name="Rounded Rectangle 20"/>
            <p:cNvSpPr/>
            <p:nvPr/>
          </p:nvSpPr>
          <p:spPr>
            <a:xfrm>
              <a:off x="3407" y="318980"/>
              <a:ext cx="2925003" cy="864000"/>
            </a:xfrm>
            <a:prstGeom prst="roundRect">
              <a:avLst>
                <a:gd name="adj" fmla="val 10000"/>
              </a:avLst>
            </a:prstGeom>
            <a:solidFill>
              <a:srgbClr val="00B050"/>
            </a:solid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2" name="Rounded Rectangle 4"/>
            <p:cNvSpPr/>
            <p:nvPr/>
          </p:nvSpPr>
          <p:spPr>
            <a:xfrm>
              <a:off x="3407" y="318980"/>
              <a:ext cx="2925003" cy="575472"/>
            </a:xfrm>
            <a:prstGeom prst="rect">
              <a:avLst/>
            </a:prstGeom>
          </p:spPr>
          <p:style>
            <a:lnRef idx="0">
              <a:scrgbClr r="0" g="0" b="0"/>
            </a:lnRef>
            <a:fillRef idx="0">
              <a:scrgbClr r="0" g="0" b="0"/>
            </a:fillRef>
            <a:effectRef idx="0">
              <a:scrgbClr r="0" g="0" b="0"/>
            </a:effectRef>
            <a:fontRef idx="minor">
              <a:schemeClr val="lt1"/>
            </a:fontRef>
          </p:style>
          <p:txBody>
            <a:bodyPr lIns="142240" tIns="142240" rIns="142240" bIns="76200" spcCol="1270"/>
            <a:lstStyle/>
            <a:p>
              <a:pPr defTabSz="889000" fontAlgn="auto">
                <a:lnSpc>
                  <a:spcPct val="90000"/>
                </a:lnSpc>
                <a:spcAft>
                  <a:spcPct val="35000"/>
                </a:spcAft>
                <a:defRPr/>
              </a:pPr>
              <a:r>
                <a:rPr lang="en-US" sz="2400" b="1" dirty="0"/>
                <a:t>Sample Size</a:t>
              </a:r>
            </a:p>
          </p:txBody>
        </p:sp>
      </p:grpSp>
      <p:grpSp>
        <p:nvGrpSpPr>
          <p:cNvPr id="23" name="Group 7"/>
          <p:cNvGrpSpPr>
            <a:grpSpLocks/>
          </p:cNvGrpSpPr>
          <p:nvPr/>
        </p:nvGrpSpPr>
        <p:grpSpPr bwMode="auto">
          <a:xfrm>
            <a:off x="5358809" y="2857674"/>
            <a:ext cx="3491245" cy="3693259"/>
            <a:chOff x="391033" y="894981"/>
            <a:chExt cx="3491262" cy="3996976"/>
          </a:xfrm>
        </p:grpSpPr>
        <p:sp>
          <p:nvSpPr>
            <p:cNvPr id="24" name="Rounded Rectangle 23"/>
            <p:cNvSpPr/>
            <p:nvPr/>
          </p:nvSpPr>
          <p:spPr>
            <a:xfrm>
              <a:off x="391033" y="894981"/>
              <a:ext cx="3491262" cy="3996976"/>
            </a:xfrm>
            <a:prstGeom prst="roundRect">
              <a:avLst>
                <a:gd name="adj" fmla="val 10000"/>
              </a:avLst>
            </a:prstGeom>
            <a:ln>
              <a:solidFill>
                <a:srgbClr val="00B050"/>
              </a:solidFill>
            </a:ln>
          </p:spPr>
          <p:style>
            <a:lnRef idx="1">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Rounded Rectangle 4"/>
            <p:cNvSpPr/>
            <p:nvPr/>
          </p:nvSpPr>
          <p:spPr>
            <a:xfrm>
              <a:off x="476095" y="980885"/>
              <a:ext cx="3387151" cy="365998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42240" rIns="142240" bIns="142240" spcCol="1270"/>
            <a:lstStyle/>
            <a:p>
              <a:pPr marL="216000" indent="-216000" defTabSz="889000" fontAlgn="auto">
                <a:lnSpc>
                  <a:spcPct val="90000"/>
                </a:lnSpc>
                <a:spcAft>
                  <a:spcPct val="15000"/>
                </a:spcAft>
                <a:buClr>
                  <a:schemeClr val="tx1"/>
                </a:buClr>
                <a:buFont typeface="Arial" panose="020B0604020202020204" pitchFamily="34" charset="0"/>
                <a:buChar char="•"/>
                <a:defRPr/>
              </a:pPr>
              <a:r>
                <a:rPr lang="en-AU" sz="2400" dirty="0" smtClean="0"/>
                <a:t>26 sites in 3 states plus ACT</a:t>
              </a:r>
            </a:p>
            <a:p>
              <a:pPr marL="216000" lvl="2" indent="-216000" defTabSz="889000" fontAlgn="auto">
                <a:lnSpc>
                  <a:spcPct val="90000"/>
                </a:lnSpc>
                <a:spcAft>
                  <a:spcPct val="15000"/>
                </a:spcAft>
                <a:buClr>
                  <a:schemeClr val="tx1"/>
                </a:buClr>
                <a:buFont typeface="Arial" panose="020B0604020202020204" pitchFamily="34" charset="0"/>
                <a:buChar char="•"/>
                <a:defRPr/>
              </a:pPr>
              <a:endParaRPr lang="en-AU" sz="2400" dirty="0"/>
            </a:p>
            <a:p>
              <a:pPr marL="216000" indent="-216000" defTabSz="889000" fontAlgn="auto">
                <a:lnSpc>
                  <a:spcPct val="90000"/>
                </a:lnSpc>
                <a:spcAft>
                  <a:spcPct val="15000"/>
                </a:spcAft>
                <a:buClr>
                  <a:schemeClr val="tx1"/>
                </a:buClr>
                <a:buFont typeface="Arial" panose="020B0604020202020204" pitchFamily="34" charset="0"/>
                <a:buChar char="•"/>
                <a:defRPr/>
              </a:pPr>
              <a:r>
                <a:rPr lang="en-AU" sz="2400" dirty="0"/>
                <a:t>682 patients pre-Ix</a:t>
              </a:r>
            </a:p>
            <a:p>
              <a:pPr marL="216000" indent="-216000" defTabSz="889000" fontAlgn="auto">
                <a:lnSpc>
                  <a:spcPct val="90000"/>
                </a:lnSpc>
                <a:spcAft>
                  <a:spcPct val="15000"/>
                </a:spcAft>
                <a:buClr>
                  <a:schemeClr val="tx1"/>
                </a:buClr>
                <a:buFont typeface="Arial" panose="020B0604020202020204" pitchFamily="34" charset="0"/>
                <a:buChar char="•"/>
                <a:defRPr/>
              </a:pPr>
              <a:r>
                <a:rPr lang="en-AU" sz="2400" dirty="0"/>
                <a:t>1160 patient post-Ix</a:t>
              </a:r>
            </a:p>
          </p:txBody>
        </p:sp>
      </p:grpSp>
      <p:sp>
        <p:nvSpPr>
          <p:cNvPr id="29" name="Rectangle 28"/>
          <p:cNvSpPr/>
          <p:nvPr/>
        </p:nvSpPr>
        <p:spPr>
          <a:xfrm>
            <a:off x="0" y="1196975"/>
            <a:ext cx="9144000" cy="387350"/>
          </a:xfrm>
          <a:prstGeom prst="rect">
            <a:avLst/>
          </a:prstGeom>
          <a:solidFill>
            <a:srgbClr val="CD59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30" name="Rectangle 29"/>
          <p:cNvSpPr/>
          <p:nvPr/>
        </p:nvSpPr>
        <p:spPr>
          <a:xfrm>
            <a:off x="1254642" y="1177742"/>
            <a:ext cx="1477926" cy="4065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320" y="1128944"/>
            <a:ext cx="950406" cy="523412"/>
          </a:xfrm>
          <a:prstGeom prst="rect">
            <a:avLst/>
          </a:prstGeom>
        </p:spPr>
      </p:pic>
    </p:spTree>
    <p:extLst>
      <p:ext uri="{BB962C8B-B14F-4D97-AF65-F5344CB8AC3E}">
        <p14:creationId xmlns:p14="http://schemas.microsoft.com/office/powerpoint/2010/main" val="321518988"/>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8" name="Group 11"/>
          <p:cNvGrpSpPr>
            <a:grpSpLocks/>
          </p:cNvGrpSpPr>
          <p:nvPr/>
        </p:nvGrpSpPr>
        <p:grpSpPr bwMode="auto">
          <a:xfrm>
            <a:off x="485775" y="2281411"/>
            <a:ext cx="2924175" cy="865188"/>
            <a:chOff x="3407" y="318980"/>
            <a:chExt cx="2925003" cy="864000"/>
          </a:xfrm>
        </p:grpSpPr>
        <p:sp>
          <p:nvSpPr>
            <p:cNvPr id="13" name="Rounded Rectangle 12"/>
            <p:cNvSpPr/>
            <p:nvPr/>
          </p:nvSpPr>
          <p:spPr>
            <a:xfrm>
              <a:off x="3407" y="318980"/>
              <a:ext cx="2925003" cy="864000"/>
            </a:xfrm>
            <a:prstGeom prst="roundRect">
              <a:avLst>
                <a:gd name="adj" fmla="val 10000"/>
              </a:avLst>
            </a:prstGeom>
            <a:solidFill>
              <a:schemeClr val="accent4">
                <a:lumMod val="60000"/>
                <a:lumOff val="40000"/>
              </a:schemeClr>
            </a:solid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4" name="Rounded Rectangle 4"/>
            <p:cNvSpPr/>
            <p:nvPr/>
          </p:nvSpPr>
          <p:spPr>
            <a:xfrm>
              <a:off x="3407" y="318980"/>
              <a:ext cx="2925003" cy="575472"/>
            </a:xfrm>
            <a:prstGeom prst="rect">
              <a:avLst/>
            </a:prstGeom>
          </p:spPr>
          <p:style>
            <a:lnRef idx="0">
              <a:scrgbClr r="0" g="0" b="0"/>
            </a:lnRef>
            <a:fillRef idx="0">
              <a:scrgbClr r="0" g="0" b="0"/>
            </a:fillRef>
            <a:effectRef idx="0">
              <a:scrgbClr r="0" g="0" b="0"/>
            </a:effectRef>
            <a:fontRef idx="minor">
              <a:schemeClr val="lt1"/>
            </a:fontRef>
          </p:style>
          <p:txBody>
            <a:bodyPr lIns="142240" tIns="142240" rIns="142240" bIns="76200" spcCol="1270"/>
            <a:lstStyle/>
            <a:p>
              <a:pPr marL="0" lvl="1" defTabSz="889000" fontAlgn="auto">
                <a:lnSpc>
                  <a:spcPct val="90000"/>
                </a:lnSpc>
                <a:spcBef>
                  <a:spcPct val="30000"/>
                </a:spcBef>
                <a:spcAft>
                  <a:spcPct val="15000"/>
                </a:spcAft>
                <a:defRPr/>
              </a:pPr>
              <a:r>
                <a:rPr lang="en-AU" sz="2400" b="1" dirty="0"/>
                <a:t>Site eligibility</a:t>
              </a:r>
              <a:endParaRPr lang="en-AU" sz="2400" dirty="0"/>
            </a:p>
          </p:txBody>
        </p:sp>
      </p:grpSp>
      <p:grpSp>
        <p:nvGrpSpPr>
          <p:cNvPr id="70663" name="Group 7"/>
          <p:cNvGrpSpPr>
            <a:grpSpLocks/>
          </p:cNvGrpSpPr>
          <p:nvPr/>
        </p:nvGrpSpPr>
        <p:grpSpPr bwMode="auto">
          <a:xfrm>
            <a:off x="965200" y="2956884"/>
            <a:ext cx="3534735" cy="3746499"/>
            <a:chOff x="347543" y="894982"/>
            <a:chExt cx="3534752" cy="4054594"/>
          </a:xfrm>
        </p:grpSpPr>
        <p:sp>
          <p:nvSpPr>
            <p:cNvPr id="10" name="Rounded Rectangle 9"/>
            <p:cNvSpPr/>
            <p:nvPr/>
          </p:nvSpPr>
          <p:spPr>
            <a:xfrm>
              <a:off x="347543" y="894982"/>
              <a:ext cx="3534752" cy="3174795"/>
            </a:xfrm>
            <a:prstGeom prst="roundRect">
              <a:avLst>
                <a:gd name="adj" fmla="val 10000"/>
              </a:avLst>
            </a:prstGeom>
            <a:ln>
              <a:solidFill>
                <a:schemeClr val="accent4">
                  <a:lumMod val="60000"/>
                  <a:lumOff val="40000"/>
                </a:schemeClr>
              </a:solidFill>
            </a:ln>
          </p:spPr>
          <p:style>
            <a:lnRef idx="1">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Rounded Rectangle 4"/>
            <p:cNvSpPr/>
            <p:nvPr/>
          </p:nvSpPr>
          <p:spPr>
            <a:xfrm>
              <a:off x="688229" y="980883"/>
              <a:ext cx="3175015" cy="396869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42240" rIns="142240" bIns="142240" spcCol="1270"/>
            <a:lstStyle/>
            <a:p>
              <a:pPr marL="228600" lvl="1" indent="-228600" defTabSz="889000" fontAlgn="auto">
                <a:lnSpc>
                  <a:spcPct val="90000"/>
                </a:lnSpc>
                <a:spcAft>
                  <a:spcPct val="15000"/>
                </a:spcAft>
                <a:buFontTx/>
                <a:buChar char="••"/>
                <a:defRPr/>
              </a:pPr>
              <a:endParaRPr lang="en-AU" sz="2800" dirty="0"/>
            </a:p>
          </p:txBody>
        </p:sp>
      </p:grpSp>
      <p:grpSp>
        <p:nvGrpSpPr>
          <p:cNvPr id="70664" name="Group 14"/>
          <p:cNvGrpSpPr>
            <a:grpSpLocks/>
          </p:cNvGrpSpPr>
          <p:nvPr/>
        </p:nvGrpSpPr>
        <p:grpSpPr bwMode="auto">
          <a:xfrm>
            <a:off x="4742599" y="2281411"/>
            <a:ext cx="2925763" cy="865188"/>
            <a:chOff x="4702091" y="318980"/>
            <a:chExt cx="2925003" cy="864000"/>
          </a:xfrm>
        </p:grpSpPr>
        <p:sp>
          <p:nvSpPr>
            <p:cNvPr id="16" name="Rounded Rectangle 15"/>
            <p:cNvSpPr/>
            <p:nvPr/>
          </p:nvSpPr>
          <p:spPr>
            <a:xfrm>
              <a:off x="4702091" y="318980"/>
              <a:ext cx="2925003" cy="864000"/>
            </a:xfrm>
            <a:prstGeom prst="roundRect">
              <a:avLst>
                <a:gd name="adj" fmla="val 10000"/>
              </a:avLst>
            </a:prstGeom>
            <a:solidFill>
              <a:srgbClr val="7030A0"/>
            </a:solidFill>
          </p:spPr>
          <p:style>
            <a:lnRef idx="0">
              <a:schemeClr val="lt1">
                <a:hueOff val="0"/>
                <a:satOff val="0"/>
                <a:lumOff val="0"/>
                <a:alphaOff val="0"/>
              </a:schemeClr>
            </a:lnRef>
            <a:fillRef idx="3">
              <a:schemeClr val="accent3">
                <a:hueOff val="11250266"/>
                <a:satOff val="-16880"/>
                <a:lumOff val="-2745"/>
                <a:alphaOff val="0"/>
              </a:schemeClr>
            </a:fillRef>
            <a:effectRef idx="2">
              <a:schemeClr val="accent3">
                <a:hueOff val="11250266"/>
                <a:satOff val="-16880"/>
                <a:lumOff val="-2745"/>
                <a:alphaOff val="0"/>
              </a:schemeClr>
            </a:effectRef>
            <a:fontRef idx="minor">
              <a:schemeClr val="lt1"/>
            </a:fontRef>
          </p:style>
        </p:sp>
        <p:sp>
          <p:nvSpPr>
            <p:cNvPr id="17" name="Rounded Rectangle 4"/>
            <p:cNvSpPr/>
            <p:nvPr/>
          </p:nvSpPr>
          <p:spPr>
            <a:xfrm>
              <a:off x="4702091" y="318980"/>
              <a:ext cx="2925003" cy="575472"/>
            </a:xfrm>
            <a:prstGeom prst="rect">
              <a:avLst/>
            </a:prstGeom>
          </p:spPr>
          <p:style>
            <a:lnRef idx="0">
              <a:scrgbClr r="0" g="0" b="0"/>
            </a:lnRef>
            <a:fillRef idx="0">
              <a:scrgbClr r="0" g="0" b="0"/>
            </a:fillRef>
            <a:effectRef idx="0">
              <a:scrgbClr r="0" g="0" b="0"/>
            </a:effectRef>
            <a:fontRef idx="minor">
              <a:schemeClr val="lt1"/>
            </a:fontRef>
          </p:style>
          <p:txBody>
            <a:bodyPr lIns="142240" tIns="142240" rIns="142240" bIns="76200" spcCol="1270"/>
            <a:lstStyle/>
            <a:p>
              <a:pPr defTabSz="889000" fontAlgn="auto">
                <a:lnSpc>
                  <a:spcPct val="90000"/>
                </a:lnSpc>
                <a:spcAft>
                  <a:spcPct val="35000"/>
                </a:spcAft>
                <a:defRPr/>
              </a:pPr>
              <a:endParaRPr lang="en-AU" sz="2400" dirty="0"/>
            </a:p>
          </p:txBody>
        </p:sp>
      </p:grpSp>
      <p:grpSp>
        <p:nvGrpSpPr>
          <p:cNvPr id="70665" name="Group 17"/>
          <p:cNvGrpSpPr>
            <a:grpSpLocks/>
          </p:cNvGrpSpPr>
          <p:nvPr/>
        </p:nvGrpSpPr>
        <p:grpSpPr bwMode="auto">
          <a:xfrm>
            <a:off x="1092436" y="2956884"/>
            <a:ext cx="7711321" cy="2933553"/>
            <a:chOff x="662773" y="984502"/>
            <a:chExt cx="7709319" cy="2932568"/>
          </a:xfrm>
        </p:grpSpPr>
        <p:sp>
          <p:nvSpPr>
            <p:cNvPr id="19" name="Rounded Rectangle 18"/>
            <p:cNvSpPr/>
            <p:nvPr/>
          </p:nvSpPr>
          <p:spPr>
            <a:xfrm>
              <a:off x="5025828" y="984502"/>
              <a:ext cx="3346264" cy="2932568"/>
            </a:xfrm>
            <a:prstGeom prst="roundRect">
              <a:avLst>
                <a:gd name="adj" fmla="val 10000"/>
              </a:avLst>
            </a:prstGeom>
          </p:spPr>
          <p:style>
            <a:lnRef idx="1">
              <a:schemeClr val="accent3">
                <a:hueOff val="11250266"/>
                <a:satOff val="-16880"/>
                <a:lumOff val="-274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ounded Rectangle 4"/>
            <p:cNvSpPr/>
            <p:nvPr/>
          </p:nvSpPr>
          <p:spPr>
            <a:xfrm>
              <a:off x="662773" y="1174153"/>
              <a:ext cx="3275576" cy="24084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42240" rIns="142240" bIns="142240" spcCol="1270"/>
            <a:lstStyle/>
            <a:p>
              <a:pPr marL="342900" lvl="1" indent="-342900" defTabSz="889000" fontAlgn="auto">
                <a:lnSpc>
                  <a:spcPct val="90000"/>
                </a:lnSpc>
                <a:spcAft>
                  <a:spcPct val="15000"/>
                </a:spcAft>
                <a:buFont typeface="Arial" panose="020B0604020202020204" pitchFamily="34" charset="0"/>
                <a:buChar char="•"/>
                <a:defRPr/>
              </a:pPr>
              <a:r>
                <a:rPr lang="en-US" sz="2400" dirty="0" smtClean="0"/>
                <a:t>EDs in ACT, NSW, VIC and QLD hospitals with:</a:t>
              </a:r>
            </a:p>
            <a:p>
              <a:pPr marL="228600" lvl="2" defTabSz="889000" fontAlgn="auto">
                <a:lnSpc>
                  <a:spcPct val="90000"/>
                </a:lnSpc>
                <a:spcAft>
                  <a:spcPct val="15000"/>
                </a:spcAft>
                <a:defRPr/>
              </a:pPr>
              <a:r>
                <a:rPr lang="en-US" sz="2400" dirty="0" smtClean="0"/>
                <a:t>- a stroke unit</a:t>
              </a:r>
            </a:p>
            <a:p>
              <a:pPr marL="358775" lvl="2" indent="-130175" defTabSz="889000" fontAlgn="auto">
                <a:lnSpc>
                  <a:spcPct val="90000"/>
                </a:lnSpc>
                <a:spcAft>
                  <a:spcPct val="15000"/>
                </a:spcAft>
                <a:defRPr/>
              </a:pPr>
              <a:r>
                <a:rPr lang="en-AU" sz="2400" dirty="0" smtClean="0"/>
                <a:t>- deliver thrombolysis</a:t>
              </a:r>
              <a:endParaRPr lang="en-AU" sz="2400" dirty="0"/>
            </a:p>
          </p:txBody>
        </p:sp>
      </p:grpSp>
      <p:sp>
        <p:nvSpPr>
          <p:cNvPr id="2" name="Rectangle 1"/>
          <p:cNvSpPr/>
          <p:nvPr/>
        </p:nvSpPr>
        <p:spPr>
          <a:xfrm>
            <a:off x="5456624" y="3134053"/>
            <a:ext cx="3479283" cy="2677656"/>
          </a:xfrm>
          <a:prstGeom prst="rect">
            <a:avLst/>
          </a:prstGeom>
        </p:spPr>
        <p:txBody>
          <a:bodyPr wrap="square">
            <a:spAutoFit/>
          </a:bodyPr>
          <a:lstStyle/>
          <a:p>
            <a:pPr marL="342900" indent="-342900">
              <a:buClr>
                <a:schemeClr val="tx1"/>
              </a:buClr>
              <a:buFont typeface="Arial" panose="020B0604020202020204" pitchFamily="34" charset="0"/>
              <a:buChar char="•"/>
            </a:pPr>
            <a:r>
              <a:rPr lang="en-AU" altLang="en-US" sz="2400" dirty="0" smtClean="0">
                <a:sym typeface="Wingdings" pitchFamily="2" charset="2"/>
              </a:rPr>
              <a:t>English-speaking</a:t>
            </a:r>
          </a:p>
          <a:p>
            <a:pPr marL="342900" indent="-342900">
              <a:buClr>
                <a:schemeClr val="tx1"/>
              </a:buClr>
              <a:buFont typeface="Arial" panose="020B0604020202020204" pitchFamily="34" charset="0"/>
              <a:buChar char="•"/>
            </a:pPr>
            <a:r>
              <a:rPr lang="en-AU" altLang="en-US" sz="2400" dirty="0" smtClean="0">
                <a:sym typeface="Wingdings" pitchFamily="2" charset="2"/>
              </a:rPr>
              <a:t>Aged </a:t>
            </a:r>
            <a:r>
              <a:rPr lang="en-AU" altLang="en-US" sz="2400" u="sng" dirty="0" smtClean="0">
                <a:sym typeface="Wingdings" pitchFamily="2" charset="2"/>
              </a:rPr>
              <a:t>&gt;</a:t>
            </a:r>
            <a:r>
              <a:rPr lang="en-AU" altLang="en-US" sz="2400" dirty="0" smtClean="0">
                <a:sym typeface="Wingdings" pitchFamily="2" charset="2"/>
              </a:rPr>
              <a:t> 18 years</a:t>
            </a:r>
          </a:p>
          <a:p>
            <a:pPr marL="342900" indent="-342900">
              <a:buClr>
                <a:schemeClr val="tx1"/>
              </a:buClr>
              <a:buFont typeface="Arial" panose="020B0604020202020204" pitchFamily="34" charset="0"/>
              <a:buChar char="•"/>
            </a:pPr>
            <a:r>
              <a:rPr lang="en-AU" altLang="en-US" sz="2400" dirty="0" smtClean="0">
                <a:sym typeface="Wingdings" pitchFamily="2" charset="2"/>
              </a:rPr>
              <a:t>Admitted within 48 </a:t>
            </a:r>
            <a:r>
              <a:rPr lang="en-AU" altLang="en-US" sz="2400" dirty="0" err="1" smtClean="0">
                <a:sym typeface="Wingdings" pitchFamily="2" charset="2"/>
              </a:rPr>
              <a:t>hrs</a:t>
            </a:r>
            <a:r>
              <a:rPr lang="en-AU" altLang="en-US" sz="2400" dirty="0" smtClean="0">
                <a:sym typeface="Wingdings" pitchFamily="2" charset="2"/>
              </a:rPr>
              <a:t> of symptom onset</a:t>
            </a:r>
          </a:p>
          <a:p>
            <a:pPr marL="342900" indent="-342900">
              <a:buClr>
                <a:schemeClr val="tx1"/>
              </a:buClr>
              <a:buFont typeface="Arial" panose="020B0604020202020204" pitchFamily="34" charset="0"/>
              <a:buChar char="•"/>
            </a:pPr>
            <a:r>
              <a:rPr lang="en-AU" altLang="en-US" sz="2400" dirty="0" smtClean="0">
                <a:sym typeface="Wingdings" pitchFamily="2" charset="2"/>
              </a:rPr>
              <a:t>Clinical diagnosis of stroke</a:t>
            </a:r>
          </a:p>
          <a:p>
            <a:pPr marL="342900" indent="-342900">
              <a:buClr>
                <a:schemeClr val="tx1"/>
              </a:buClr>
              <a:buFont typeface="Arial" panose="020B0604020202020204" pitchFamily="34" charset="0"/>
              <a:buChar char="•"/>
            </a:pPr>
            <a:r>
              <a:rPr lang="en-AU" altLang="en-US" sz="2400" dirty="0" smtClean="0">
                <a:sym typeface="Wingdings" pitchFamily="2" charset="2"/>
              </a:rPr>
              <a:t>Not for palliation</a:t>
            </a:r>
            <a:endParaRPr lang="en-AU" altLang="en-US" sz="2400" dirty="0"/>
          </a:p>
        </p:txBody>
      </p:sp>
      <p:sp>
        <p:nvSpPr>
          <p:cNvPr id="21" name="Rectangle 20"/>
          <p:cNvSpPr/>
          <p:nvPr/>
        </p:nvSpPr>
        <p:spPr>
          <a:xfrm>
            <a:off x="0" y="1196975"/>
            <a:ext cx="9144000" cy="387350"/>
          </a:xfrm>
          <a:prstGeom prst="rect">
            <a:avLst/>
          </a:prstGeom>
          <a:solidFill>
            <a:srgbClr val="CD59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22" name="Rectangle 21"/>
          <p:cNvSpPr/>
          <p:nvPr/>
        </p:nvSpPr>
        <p:spPr>
          <a:xfrm>
            <a:off x="1254642" y="1177742"/>
            <a:ext cx="1477926" cy="4065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320" y="1128944"/>
            <a:ext cx="950406" cy="523412"/>
          </a:xfrm>
          <a:prstGeom prst="rect">
            <a:avLst/>
          </a:prstGeom>
        </p:spPr>
      </p:pic>
      <p:sp>
        <p:nvSpPr>
          <p:cNvPr id="24" name="Title 1"/>
          <p:cNvSpPr txBox="1">
            <a:spLocks/>
          </p:cNvSpPr>
          <p:nvPr/>
        </p:nvSpPr>
        <p:spPr bwMode="auto">
          <a:xfrm>
            <a:off x="254063" y="73213"/>
            <a:ext cx="8229600"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a:r>
              <a:rPr lang="en-AU" altLang="en-US" dirty="0" smtClean="0">
                <a:ea typeface="ＭＳ Ｐゴシック" pitchFamily="34" charset="-128"/>
              </a:rPr>
              <a:t>Method</a:t>
            </a:r>
          </a:p>
        </p:txBody>
      </p:sp>
      <p:sp>
        <p:nvSpPr>
          <p:cNvPr id="27" name="Rounded Rectangle 4"/>
          <p:cNvSpPr/>
          <p:nvPr/>
        </p:nvSpPr>
        <p:spPr bwMode="auto">
          <a:xfrm>
            <a:off x="4744187" y="2281410"/>
            <a:ext cx="2924175" cy="576263"/>
          </a:xfrm>
          <a:prstGeom prst="rect">
            <a:avLst/>
          </a:prstGeom>
        </p:spPr>
        <p:style>
          <a:lnRef idx="0">
            <a:scrgbClr r="0" g="0" b="0"/>
          </a:lnRef>
          <a:fillRef idx="0">
            <a:scrgbClr r="0" g="0" b="0"/>
          </a:fillRef>
          <a:effectRef idx="0">
            <a:scrgbClr r="0" g="0" b="0"/>
          </a:effectRef>
          <a:fontRef idx="minor">
            <a:schemeClr val="lt1"/>
          </a:fontRef>
        </p:style>
        <p:txBody>
          <a:bodyPr lIns="142240" tIns="142240" rIns="142240" bIns="76200" spcCol="1270"/>
          <a:lstStyle/>
          <a:p>
            <a:pPr defTabSz="889000" fontAlgn="auto">
              <a:lnSpc>
                <a:spcPct val="90000"/>
              </a:lnSpc>
              <a:spcAft>
                <a:spcPct val="35000"/>
              </a:spcAft>
              <a:defRPr/>
            </a:pPr>
            <a:r>
              <a:rPr lang="en-US" sz="2400" b="1" dirty="0" smtClean="0"/>
              <a:t>Patient eligibility</a:t>
            </a:r>
            <a:endParaRPr lang="en-US" sz="2400" b="1" dirty="0"/>
          </a:p>
        </p:txBody>
      </p:sp>
    </p:spTree>
    <p:extLst>
      <p:ext uri="{BB962C8B-B14F-4D97-AF65-F5344CB8AC3E}">
        <p14:creationId xmlns:p14="http://schemas.microsoft.com/office/powerpoint/2010/main" val="1514137779"/>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90488"/>
            <a:ext cx="9144000" cy="199866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AU" dirty="0"/>
          </a:p>
        </p:txBody>
      </p:sp>
      <p:grpSp>
        <p:nvGrpSpPr>
          <p:cNvPr id="3" name="Group 2"/>
          <p:cNvGrpSpPr/>
          <p:nvPr/>
        </p:nvGrpSpPr>
        <p:grpSpPr>
          <a:xfrm>
            <a:off x="162074" y="1240328"/>
            <a:ext cx="8631406" cy="5430347"/>
            <a:chOff x="162074" y="1240328"/>
            <a:chExt cx="4492643" cy="5430347"/>
          </a:xfrm>
        </p:grpSpPr>
        <p:sp>
          <p:nvSpPr>
            <p:cNvPr id="10" name="Rectangle 9"/>
            <p:cNvSpPr/>
            <p:nvPr/>
          </p:nvSpPr>
          <p:spPr>
            <a:xfrm>
              <a:off x="162111" y="1240328"/>
              <a:ext cx="4492606" cy="1169824"/>
            </a:xfrm>
            <a:prstGeom prst="rect">
              <a:avLst/>
            </a:prstGeom>
            <a:solidFill>
              <a:schemeClr val="accent3"/>
            </a:solidFill>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1" name="Rectangle 10"/>
            <p:cNvSpPr/>
            <p:nvPr/>
          </p:nvSpPr>
          <p:spPr>
            <a:xfrm>
              <a:off x="162111" y="1240328"/>
              <a:ext cx="4492606" cy="1169824"/>
            </a:xfrm>
            <a:prstGeom prst="rect">
              <a:avLst/>
            </a:prstGeom>
            <a:solidFill>
              <a:schemeClr val="accent3"/>
            </a:solidFill>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defTabSz="1066800" fontAlgn="auto">
                <a:lnSpc>
                  <a:spcPct val="90000"/>
                </a:lnSpc>
                <a:spcAft>
                  <a:spcPct val="35000"/>
                </a:spcAft>
                <a:defRPr/>
              </a:pPr>
              <a:r>
                <a:rPr lang="en-US" sz="3600" b="1" dirty="0"/>
                <a:t>90-Day </a:t>
              </a:r>
              <a:r>
                <a:rPr lang="en-US" sz="3600" b="1" dirty="0" smtClean="0"/>
                <a:t>Outcome Data</a:t>
              </a:r>
              <a:endParaRPr lang="en-US" sz="3600" dirty="0"/>
            </a:p>
          </p:txBody>
        </p:sp>
        <p:sp>
          <p:nvSpPr>
            <p:cNvPr id="16" name="Rectangle 15"/>
            <p:cNvSpPr/>
            <p:nvPr/>
          </p:nvSpPr>
          <p:spPr bwMode="auto">
            <a:xfrm>
              <a:off x="162075" y="2343150"/>
              <a:ext cx="4492056" cy="4327525"/>
            </a:xfrm>
            <a:prstGeom prst="rect">
              <a:avLst/>
            </a:prstGeom>
          </p:spPr>
          <p:style>
            <a:lnRef idx="1">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sp>
        <p:sp>
          <p:nvSpPr>
            <p:cNvPr id="17" name="Rectangle 16"/>
            <p:cNvSpPr/>
            <p:nvPr/>
          </p:nvSpPr>
          <p:spPr bwMode="auto">
            <a:xfrm>
              <a:off x="323965" y="2533650"/>
              <a:ext cx="4214062" cy="39465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lstStyle/>
            <a:p>
              <a:pPr marL="0" lvl="1" defTabSz="1066800" fontAlgn="auto">
                <a:lnSpc>
                  <a:spcPct val="90000"/>
                </a:lnSpc>
                <a:spcAft>
                  <a:spcPct val="15000"/>
                </a:spcAft>
                <a:defRPr/>
              </a:pPr>
              <a:r>
                <a:rPr lang="en-US" sz="3200" dirty="0"/>
                <a:t>Computer assisted telephone interview (CATI)</a:t>
              </a:r>
            </a:p>
            <a:p>
              <a:pPr marL="228600" lvl="1" indent="-228600" defTabSz="1066800" fontAlgn="auto">
                <a:lnSpc>
                  <a:spcPct val="90000"/>
                </a:lnSpc>
                <a:spcAft>
                  <a:spcPct val="15000"/>
                </a:spcAft>
                <a:buFontTx/>
                <a:buChar char="••"/>
                <a:defRPr/>
              </a:pPr>
              <a:r>
                <a:rPr lang="en-US" sz="3200" dirty="0"/>
                <a:t>Death and dependency: </a:t>
              </a:r>
              <a:r>
                <a:rPr lang="en-US" sz="3200" dirty="0" smtClean="0"/>
                <a:t>modified </a:t>
              </a:r>
              <a:r>
                <a:rPr lang="en-US" sz="3200" dirty="0"/>
                <a:t>Rankin Scale (mRS</a:t>
              </a:r>
              <a:r>
                <a:rPr lang="en-US" sz="3200" dirty="0" smtClean="0"/>
                <a:t>) </a:t>
              </a:r>
              <a:r>
                <a:rPr lang="en-US" sz="3200" u="sng" dirty="0" smtClean="0"/>
                <a:t>&gt;</a:t>
              </a:r>
              <a:r>
                <a:rPr lang="en-US" sz="3200" dirty="0" smtClean="0"/>
                <a:t> </a:t>
              </a:r>
              <a:r>
                <a:rPr lang="en-US" sz="3200" dirty="0"/>
                <a:t>2</a:t>
              </a:r>
            </a:p>
            <a:p>
              <a:pPr marL="228600" lvl="1" indent="-228600" defTabSz="1066800" fontAlgn="auto">
                <a:lnSpc>
                  <a:spcPct val="90000"/>
                </a:lnSpc>
                <a:spcAft>
                  <a:spcPct val="15000"/>
                </a:spcAft>
                <a:buFontTx/>
                <a:buChar char="••"/>
                <a:defRPr/>
              </a:pPr>
              <a:r>
                <a:rPr lang="en-US" sz="3200" dirty="0"/>
                <a:t>Functional dependency: Barthel Index (BI)</a:t>
              </a:r>
            </a:p>
            <a:p>
              <a:pPr marL="228600" lvl="1" indent="-228600" defTabSz="1066800" fontAlgn="auto">
                <a:lnSpc>
                  <a:spcPct val="90000"/>
                </a:lnSpc>
                <a:spcAft>
                  <a:spcPct val="15000"/>
                </a:spcAft>
                <a:buFontTx/>
                <a:buChar char="••"/>
                <a:defRPr/>
              </a:pPr>
              <a:r>
                <a:rPr lang="en-US" sz="3200" dirty="0"/>
                <a:t>Health Status: Medical Outcomes Short Form 36 Health Questionnaire (SF-36)</a:t>
              </a:r>
            </a:p>
          </p:txBody>
        </p:sp>
        <p:sp>
          <p:nvSpPr>
            <p:cNvPr id="4" name="Rectangle 3"/>
            <p:cNvSpPr/>
            <p:nvPr/>
          </p:nvSpPr>
          <p:spPr>
            <a:xfrm>
              <a:off x="162074" y="1244374"/>
              <a:ext cx="4492643" cy="5419725"/>
            </a:xfrm>
            <a:prstGeom prst="rect">
              <a:avLst/>
            </a:prstGeom>
            <a:noFill/>
            <a:ln w="2540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AU" dirty="0"/>
            </a:p>
          </p:txBody>
        </p:sp>
      </p:grpSp>
      <p:sp>
        <p:nvSpPr>
          <p:cNvPr id="40" name="Title 1"/>
          <p:cNvSpPr txBox="1">
            <a:spLocks/>
          </p:cNvSpPr>
          <p:nvPr/>
        </p:nvSpPr>
        <p:spPr bwMode="auto">
          <a:xfrm>
            <a:off x="260576" y="54863"/>
            <a:ext cx="8916987" cy="99105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fontAlgn="auto">
              <a:spcAft>
                <a:spcPts val="0"/>
              </a:spcAft>
              <a:defRPr/>
            </a:pPr>
            <a:r>
              <a:rPr lang="en-AU" dirty="0" smtClean="0">
                <a:ea typeface="ＭＳ Ｐゴシック" pitchFamily="34" charset="-128"/>
              </a:rPr>
              <a:t>Outcome Measures</a:t>
            </a:r>
          </a:p>
        </p:txBody>
      </p:sp>
      <p:sp>
        <p:nvSpPr>
          <p:cNvPr id="5" name="Title 4"/>
          <p:cNvSpPr>
            <a:spLocks noGrp="1"/>
          </p:cNvSpPr>
          <p:nvPr>
            <p:ph type="title"/>
          </p:nvPr>
        </p:nvSpPr>
        <p:spPr/>
        <p:txBody>
          <a:bodyPr/>
          <a:lstStyle/>
          <a:p>
            <a:endParaRPr lang="en-AU" dirty="0"/>
          </a:p>
        </p:txBody>
      </p:sp>
      <p:pic>
        <p:nvPicPr>
          <p:cNvPr id="73736" name="Picture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45182" y="1417638"/>
            <a:ext cx="1129964"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8538189"/>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90488"/>
            <a:ext cx="9144000" cy="199866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AU" dirty="0"/>
          </a:p>
        </p:txBody>
      </p:sp>
      <p:grpSp>
        <p:nvGrpSpPr>
          <p:cNvPr id="3" name="Group 2"/>
          <p:cNvGrpSpPr/>
          <p:nvPr/>
        </p:nvGrpSpPr>
        <p:grpSpPr>
          <a:xfrm>
            <a:off x="162074" y="1240328"/>
            <a:ext cx="8631406" cy="5430347"/>
            <a:chOff x="162074" y="1240328"/>
            <a:chExt cx="4492643" cy="5430347"/>
          </a:xfrm>
        </p:grpSpPr>
        <p:sp>
          <p:nvSpPr>
            <p:cNvPr id="10" name="Rectangle 9"/>
            <p:cNvSpPr/>
            <p:nvPr/>
          </p:nvSpPr>
          <p:spPr>
            <a:xfrm>
              <a:off x="162111" y="1240328"/>
              <a:ext cx="4492606" cy="1169824"/>
            </a:xfrm>
            <a:prstGeom prst="rect">
              <a:avLst/>
            </a:prstGeom>
            <a:solidFill>
              <a:schemeClr val="accent3"/>
            </a:solidFill>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1" name="Rectangle 10"/>
            <p:cNvSpPr/>
            <p:nvPr/>
          </p:nvSpPr>
          <p:spPr>
            <a:xfrm>
              <a:off x="162111" y="1240328"/>
              <a:ext cx="4492606" cy="1169824"/>
            </a:xfrm>
            <a:prstGeom prst="rect">
              <a:avLst/>
            </a:prstGeom>
            <a:solidFill>
              <a:schemeClr val="accent3"/>
            </a:solidFill>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defTabSz="1066800" fontAlgn="auto">
                <a:lnSpc>
                  <a:spcPct val="90000"/>
                </a:lnSpc>
                <a:spcAft>
                  <a:spcPct val="35000"/>
                </a:spcAft>
                <a:defRPr/>
              </a:pPr>
              <a:r>
                <a:rPr lang="en-US" sz="3600" b="1" dirty="0" smtClean="0"/>
                <a:t>Process of Care Data</a:t>
              </a:r>
              <a:endParaRPr lang="en-US" sz="3600" dirty="0"/>
            </a:p>
          </p:txBody>
        </p:sp>
        <p:sp>
          <p:nvSpPr>
            <p:cNvPr id="16" name="Rectangle 15"/>
            <p:cNvSpPr/>
            <p:nvPr/>
          </p:nvSpPr>
          <p:spPr bwMode="auto">
            <a:xfrm>
              <a:off x="162075" y="2343150"/>
              <a:ext cx="4492056" cy="4327525"/>
            </a:xfrm>
            <a:prstGeom prst="rect">
              <a:avLst/>
            </a:prstGeom>
          </p:spPr>
          <p:style>
            <a:lnRef idx="1">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sp>
        <p:sp>
          <p:nvSpPr>
            <p:cNvPr id="17" name="Rectangle 16"/>
            <p:cNvSpPr/>
            <p:nvPr/>
          </p:nvSpPr>
          <p:spPr bwMode="auto">
            <a:xfrm>
              <a:off x="323965" y="2533650"/>
              <a:ext cx="4214062" cy="39465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lstStyle/>
            <a:p>
              <a:pPr marL="0" lvl="1" defTabSz="1066800" fontAlgn="auto">
                <a:lnSpc>
                  <a:spcPct val="90000"/>
                </a:lnSpc>
                <a:spcAft>
                  <a:spcPct val="15000"/>
                </a:spcAft>
                <a:defRPr/>
              </a:pPr>
              <a:r>
                <a:rPr lang="en-US" sz="3200" dirty="0"/>
                <a:t>Retrospective medical record audit </a:t>
              </a:r>
              <a:endParaRPr lang="en-US" sz="3200" dirty="0" smtClean="0"/>
            </a:p>
            <a:p>
              <a:pPr marL="230400" lvl="1" indent="-230400" defTabSz="1066800" fontAlgn="auto">
                <a:lnSpc>
                  <a:spcPct val="90000"/>
                </a:lnSpc>
                <a:spcAft>
                  <a:spcPct val="15000"/>
                </a:spcAft>
                <a:buFontTx/>
                <a:buChar char="••"/>
                <a:defRPr/>
              </a:pPr>
              <a:r>
                <a:rPr lang="en-US" sz="3200" dirty="0"/>
                <a:t>ATS category allocation; waiting time</a:t>
              </a:r>
            </a:p>
            <a:p>
              <a:pPr marL="230400" lvl="1" indent="-230400" defTabSz="1066800" fontAlgn="auto">
                <a:lnSpc>
                  <a:spcPct val="90000"/>
                </a:lnSpc>
                <a:spcAft>
                  <a:spcPct val="15000"/>
                </a:spcAft>
                <a:buFontTx/>
                <a:buChar char="••"/>
                <a:defRPr/>
              </a:pPr>
              <a:r>
                <a:rPr lang="en-US" sz="3200" dirty="0"/>
                <a:t>Assessment of eligibility for </a:t>
              </a:r>
              <a:r>
                <a:rPr lang="en-US" sz="3200" dirty="0" err="1"/>
                <a:t>tPA</a:t>
              </a:r>
              <a:r>
                <a:rPr lang="en-US" sz="3200" dirty="0"/>
                <a:t> and result (eligible/ not eligible)</a:t>
              </a:r>
            </a:p>
            <a:p>
              <a:pPr marL="230400" lvl="1" indent="-230400" defTabSz="1066800" fontAlgn="auto">
                <a:lnSpc>
                  <a:spcPct val="90000"/>
                </a:lnSpc>
                <a:spcAft>
                  <a:spcPct val="15000"/>
                </a:spcAft>
                <a:buFontTx/>
                <a:buChar char="••"/>
                <a:defRPr/>
              </a:pPr>
              <a:r>
                <a:rPr lang="en-AU" sz="3200" dirty="0"/>
                <a:t>Receipt of </a:t>
              </a:r>
              <a:r>
                <a:rPr lang="en-AU" sz="3200" dirty="0" err="1"/>
                <a:t>tPA</a:t>
              </a:r>
              <a:endParaRPr lang="en-AU" sz="3200" dirty="0"/>
            </a:p>
            <a:p>
              <a:pPr marL="230400" lvl="1" indent="-230400" defTabSz="1066800" fontAlgn="auto">
                <a:lnSpc>
                  <a:spcPct val="90000"/>
                </a:lnSpc>
                <a:spcAft>
                  <a:spcPct val="15000"/>
                </a:spcAft>
                <a:buFontTx/>
                <a:buChar char="••"/>
                <a:defRPr/>
              </a:pPr>
              <a:r>
                <a:rPr lang="en-US" sz="3200" dirty="0"/>
                <a:t>Fever, glucose, swallow screen</a:t>
              </a:r>
            </a:p>
            <a:p>
              <a:pPr marL="230400" lvl="1" indent="-230400" defTabSz="1066800" fontAlgn="auto">
                <a:lnSpc>
                  <a:spcPct val="90000"/>
                </a:lnSpc>
                <a:spcAft>
                  <a:spcPct val="15000"/>
                </a:spcAft>
                <a:buFontTx/>
                <a:buChar char="••"/>
                <a:defRPr/>
              </a:pPr>
              <a:r>
                <a:rPr lang="en-AU" sz="3200" dirty="0"/>
                <a:t>LOS: </a:t>
              </a:r>
              <a:r>
                <a:rPr lang="en-AU" sz="3200" dirty="0" smtClean="0"/>
                <a:t>ED, </a:t>
              </a:r>
              <a:r>
                <a:rPr lang="en-AU" sz="3200" dirty="0"/>
                <a:t>stroke </a:t>
              </a:r>
              <a:r>
                <a:rPr lang="en-AU" sz="3200" dirty="0" smtClean="0"/>
                <a:t>unit, </a:t>
              </a:r>
              <a:r>
                <a:rPr lang="en-AU" sz="3200" dirty="0"/>
                <a:t>hospital</a:t>
              </a:r>
              <a:endParaRPr lang="en-US" sz="3200" dirty="0"/>
            </a:p>
          </p:txBody>
        </p:sp>
        <p:sp>
          <p:nvSpPr>
            <p:cNvPr id="4" name="Rectangle 3"/>
            <p:cNvSpPr/>
            <p:nvPr/>
          </p:nvSpPr>
          <p:spPr>
            <a:xfrm>
              <a:off x="162074" y="1244374"/>
              <a:ext cx="4492643" cy="5419725"/>
            </a:xfrm>
            <a:prstGeom prst="rect">
              <a:avLst/>
            </a:prstGeom>
            <a:noFill/>
            <a:ln w="2540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AU" dirty="0"/>
            </a:p>
          </p:txBody>
        </p:sp>
      </p:grpSp>
      <p:sp>
        <p:nvSpPr>
          <p:cNvPr id="40" name="Title 1"/>
          <p:cNvSpPr txBox="1">
            <a:spLocks/>
          </p:cNvSpPr>
          <p:nvPr/>
        </p:nvSpPr>
        <p:spPr bwMode="auto">
          <a:xfrm>
            <a:off x="260576" y="54863"/>
            <a:ext cx="8916987" cy="99105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fontAlgn="auto">
              <a:spcAft>
                <a:spcPts val="0"/>
              </a:spcAft>
              <a:defRPr/>
            </a:pPr>
            <a:r>
              <a:rPr lang="en-AU" dirty="0" smtClean="0">
                <a:ea typeface="ＭＳ Ｐゴシック" pitchFamily="34" charset="-128"/>
              </a:rPr>
              <a:t>Outcome Measures</a:t>
            </a:r>
          </a:p>
        </p:txBody>
      </p:sp>
      <p:sp>
        <p:nvSpPr>
          <p:cNvPr id="5" name="Title 4"/>
          <p:cNvSpPr>
            <a:spLocks noGrp="1"/>
          </p:cNvSpPr>
          <p:nvPr>
            <p:ph type="title"/>
          </p:nvPr>
        </p:nvSpPr>
        <p:spPr/>
        <p:txBody>
          <a:bodyPr/>
          <a:lstStyle/>
          <a:p>
            <a:endParaRPr lang="en-AU" dirty="0"/>
          </a:p>
        </p:txBody>
      </p:sp>
      <p:pic>
        <p:nvPicPr>
          <p:cNvPr id="73736" name="Picture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45182" y="1417638"/>
            <a:ext cx="1129964"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2094545"/>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2025" y="1169351"/>
            <a:ext cx="1999539" cy="53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95943" y="21009"/>
            <a:ext cx="6619875" cy="922338"/>
          </a:xfrm>
        </p:spPr>
        <p:txBody>
          <a:bodyPr/>
          <a:lstStyle/>
          <a:p>
            <a:pPr algn="l"/>
            <a:r>
              <a:rPr lang="en-AU" altLang="en-US" dirty="0" smtClean="0"/>
              <a:t>Background</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92588" y="2738438"/>
            <a:ext cx="962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684213" y="1804988"/>
            <a:ext cx="8229600" cy="650875"/>
          </a:xfrm>
        </p:spPr>
        <p:txBody>
          <a:bodyPr/>
          <a:lstStyle/>
          <a:p>
            <a:pPr marL="0" indent="0">
              <a:buFont typeface="Arial" charset="0"/>
              <a:buNone/>
            </a:pPr>
            <a:r>
              <a:rPr lang="en-AU" altLang="en-US" dirty="0" smtClean="0"/>
              <a:t>In the first days of an acute stroke:</a:t>
            </a:r>
          </a:p>
          <a:p>
            <a:pPr marL="354013" lvl="1" indent="-354013" algn="r">
              <a:buClr>
                <a:srgbClr val="FF0000"/>
              </a:buClr>
              <a:buFont typeface="Wingdings" pitchFamily="2" charset="2"/>
              <a:buNone/>
            </a:pPr>
            <a:endParaRPr lang="en-AU" altLang="en-US" sz="1800" baseline="30000" dirty="0" smtClean="0"/>
          </a:p>
        </p:txBody>
      </p:sp>
      <p:sp>
        <p:nvSpPr>
          <p:cNvPr id="9" name="Oval 8"/>
          <p:cNvSpPr>
            <a:spLocks noChangeArrowheads="1"/>
          </p:cNvSpPr>
          <p:nvPr/>
        </p:nvSpPr>
        <p:spPr bwMode="auto">
          <a:xfrm>
            <a:off x="577850" y="2678113"/>
            <a:ext cx="2027238" cy="1938337"/>
          </a:xfrm>
          <a:prstGeom prst="ellipse">
            <a:avLst/>
          </a:prstGeom>
          <a:noFill/>
          <a:ln w="76200">
            <a:solidFill>
              <a:srgbClr val="77933C"/>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AU" dirty="0">
              <a:latin typeface="+mn-lt"/>
              <a:cs typeface="+mn-cs"/>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1218780" y="2575139"/>
            <a:ext cx="745801" cy="1121439"/>
          </a:xfrm>
          <a:prstGeom prst="rect">
            <a:avLst/>
          </a:prstGeom>
          <a:ln>
            <a:noFill/>
          </a:ln>
          <a:effectLst>
            <a:softEdge rad="112500"/>
          </a:effectLst>
        </p:spPr>
      </p:pic>
      <p:sp>
        <p:nvSpPr>
          <p:cNvPr id="11" name="Rectangle 5"/>
          <p:cNvSpPr>
            <a:spLocks noChangeArrowheads="1"/>
          </p:cNvSpPr>
          <p:nvPr/>
        </p:nvSpPr>
        <p:spPr bwMode="auto">
          <a:xfrm>
            <a:off x="796925" y="3533775"/>
            <a:ext cx="17256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AU" altLang="en-US" sz="1600" b="1" dirty="0">
                <a:latin typeface="Arial" charset="0"/>
                <a:ea typeface="ＭＳ Ｐゴシック" pitchFamily="34" charset="-128"/>
              </a:rPr>
              <a:t>&gt; 37.5°C in </a:t>
            </a:r>
          </a:p>
          <a:p>
            <a:pPr algn="ctr">
              <a:spcBef>
                <a:spcPct val="0"/>
              </a:spcBef>
              <a:buFontTx/>
              <a:buNone/>
            </a:pPr>
            <a:r>
              <a:rPr lang="en-AU" altLang="en-US" sz="1600" b="1" dirty="0">
                <a:latin typeface="Arial" charset="0"/>
                <a:ea typeface="ＭＳ Ｐゴシック" pitchFamily="34" charset="-128"/>
              </a:rPr>
              <a:t>20-50% patients</a:t>
            </a:r>
            <a:r>
              <a:rPr lang="en-AU" altLang="en-US" sz="1600" b="1" baseline="30000" dirty="0">
                <a:latin typeface="Arial" charset="0"/>
                <a:ea typeface="ＭＳ Ｐゴシック" pitchFamily="34" charset="-128"/>
              </a:rPr>
              <a:t>1</a:t>
            </a:r>
            <a:r>
              <a:rPr lang="en-AU" altLang="en-US" sz="1600" b="1" dirty="0">
                <a:latin typeface="Arial" charset="0"/>
                <a:ea typeface="ＭＳ Ｐゴシック" pitchFamily="34" charset="-128"/>
              </a:rPr>
              <a:t> </a:t>
            </a:r>
          </a:p>
        </p:txBody>
      </p:sp>
      <p:sp>
        <p:nvSpPr>
          <p:cNvPr id="12" name="Oval 11"/>
          <p:cNvSpPr>
            <a:spLocks noChangeArrowheads="1"/>
          </p:cNvSpPr>
          <p:nvPr/>
        </p:nvSpPr>
        <p:spPr bwMode="auto">
          <a:xfrm>
            <a:off x="3659188" y="2678113"/>
            <a:ext cx="2027237" cy="1938337"/>
          </a:xfrm>
          <a:prstGeom prst="ellipse">
            <a:avLst/>
          </a:prstGeom>
          <a:noFill/>
          <a:ln w="76200">
            <a:solidFill>
              <a:srgbClr val="77933C"/>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AU" dirty="0">
              <a:latin typeface="+mn-lt"/>
              <a:cs typeface="+mn-cs"/>
            </a:endParaRPr>
          </a:p>
        </p:txBody>
      </p:sp>
      <p:sp>
        <p:nvSpPr>
          <p:cNvPr id="13" name="Rectangle 9"/>
          <p:cNvSpPr>
            <a:spLocks noChangeArrowheads="1"/>
          </p:cNvSpPr>
          <p:nvPr/>
        </p:nvSpPr>
        <p:spPr bwMode="auto">
          <a:xfrm>
            <a:off x="3767138" y="3362325"/>
            <a:ext cx="18764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AU" altLang="en-US" sz="1600" b="1" dirty="0">
                <a:latin typeface="Arial" charset="0"/>
                <a:ea typeface="ＭＳ Ｐゴシック" pitchFamily="34" charset="-128"/>
              </a:rPr>
              <a:t>Up to </a:t>
            </a:r>
          </a:p>
          <a:p>
            <a:pPr algn="ctr">
              <a:spcBef>
                <a:spcPct val="0"/>
              </a:spcBef>
              <a:buFontTx/>
              <a:buNone/>
            </a:pPr>
            <a:r>
              <a:rPr lang="en-AU" altLang="en-US" sz="1600" b="1" dirty="0">
                <a:latin typeface="Arial" charset="0"/>
                <a:ea typeface="ＭＳ Ｐゴシック" pitchFamily="34" charset="-128"/>
              </a:rPr>
              <a:t>68% become hyperglycaemic</a:t>
            </a:r>
            <a:r>
              <a:rPr lang="en-AU" altLang="en-US" sz="1600" b="1" baseline="30000" dirty="0">
                <a:latin typeface="Arial" charset="0"/>
                <a:ea typeface="ＭＳ Ｐゴシック" pitchFamily="34" charset="-128"/>
              </a:rPr>
              <a:t>2</a:t>
            </a:r>
            <a:endParaRPr lang="en-AU" altLang="en-US" sz="1600" b="1" dirty="0">
              <a:latin typeface="Arial" charset="0"/>
              <a:ea typeface="ＭＳ Ｐゴシック" pitchFamily="34" charset="-128"/>
            </a:endParaRPr>
          </a:p>
        </p:txBody>
      </p:sp>
      <p:sp>
        <p:nvSpPr>
          <p:cNvPr id="14" name="Oval 13"/>
          <p:cNvSpPr>
            <a:spLocks noChangeArrowheads="1"/>
          </p:cNvSpPr>
          <p:nvPr/>
        </p:nvSpPr>
        <p:spPr bwMode="auto">
          <a:xfrm>
            <a:off x="6851650" y="2678113"/>
            <a:ext cx="2027238" cy="1938337"/>
          </a:xfrm>
          <a:prstGeom prst="ellipse">
            <a:avLst/>
          </a:prstGeom>
          <a:noFill/>
          <a:ln w="76200">
            <a:solidFill>
              <a:srgbClr val="77933C"/>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AU" dirty="0">
              <a:latin typeface="+mn-lt"/>
              <a:cs typeface="+mn-cs"/>
            </a:endParaRPr>
          </a:p>
        </p:txBody>
      </p:sp>
      <p:sp>
        <p:nvSpPr>
          <p:cNvPr id="15" name="Rectangle 12"/>
          <p:cNvSpPr>
            <a:spLocks noChangeArrowheads="1"/>
          </p:cNvSpPr>
          <p:nvPr/>
        </p:nvSpPr>
        <p:spPr bwMode="auto">
          <a:xfrm>
            <a:off x="7232650" y="3540125"/>
            <a:ext cx="12636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AU" altLang="en-US" sz="1600" b="1" dirty="0">
                <a:latin typeface="Arial" charset="0"/>
                <a:ea typeface="ＭＳ Ｐゴシック" pitchFamily="34" charset="-128"/>
              </a:rPr>
              <a:t>37- 78% experience dysphagia</a:t>
            </a:r>
            <a:r>
              <a:rPr lang="en-AU" altLang="en-US" sz="1600" b="1" baseline="30000" dirty="0">
                <a:latin typeface="Arial" charset="0"/>
                <a:ea typeface="ＭＳ Ｐゴシック" pitchFamily="34" charset="-128"/>
              </a:rPr>
              <a:t>3</a:t>
            </a:r>
            <a:r>
              <a:rPr lang="en-AU" altLang="en-US" sz="1600" b="1" dirty="0">
                <a:latin typeface="Arial" charset="0"/>
                <a:ea typeface="ＭＳ Ｐゴシック" pitchFamily="34" charset="-128"/>
              </a:rPr>
              <a:t> </a:t>
            </a: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59465" y="2906878"/>
            <a:ext cx="1077113" cy="717795"/>
          </a:xfrm>
          <a:prstGeom prst="rect">
            <a:avLst/>
          </a:prstGeom>
          <a:ln>
            <a:noFill/>
          </a:ln>
          <a:effectLst>
            <a:softEdge rad="112500"/>
          </a:effectLst>
        </p:spPr>
      </p:pic>
      <p:sp>
        <p:nvSpPr>
          <p:cNvPr id="17" name="Rectangle 14"/>
          <p:cNvSpPr>
            <a:spLocks noChangeArrowheads="1"/>
          </p:cNvSpPr>
          <p:nvPr/>
        </p:nvSpPr>
        <p:spPr bwMode="auto">
          <a:xfrm>
            <a:off x="565150" y="4760913"/>
            <a:ext cx="79311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defRPr>
            </a:lvl1pPr>
            <a:lvl2pPr>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marL="0" lvl="1">
              <a:buSzPct val="100000"/>
            </a:pPr>
            <a:r>
              <a:rPr lang="en-AU" altLang="en-US" sz="2800" b="1" dirty="0"/>
              <a:t>All result in increased morbidity and mortality and enlarged infarct size </a:t>
            </a:r>
          </a:p>
        </p:txBody>
      </p:sp>
      <p:sp>
        <p:nvSpPr>
          <p:cNvPr id="18" name="Rectangle 15"/>
          <p:cNvSpPr>
            <a:spLocks noChangeArrowheads="1"/>
          </p:cNvSpPr>
          <p:nvPr/>
        </p:nvSpPr>
        <p:spPr bwMode="auto">
          <a:xfrm>
            <a:off x="268288" y="6102350"/>
            <a:ext cx="87582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defRPr>
            </a:lvl1pPr>
            <a:lvl2pPr marL="354013" indent="-354013">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charset="0"/>
              <a:buChar char="»"/>
              <a:defRPr sz="2000">
                <a:solidFill>
                  <a:schemeClr val="tx1"/>
                </a:solidFill>
                <a:latin typeface="Calibri" pitchFamily="34" charset="0"/>
              </a:defRPr>
            </a:lvl9pPr>
          </a:lstStyle>
          <a:p>
            <a:pPr lvl="1">
              <a:spcBef>
                <a:spcPct val="0"/>
              </a:spcBef>
              <a:buClr>
                <a:srgbClr val="FF0000"/>
              </a:buClr>
              <a:buFontTx/>
              <a:buNone/>
            </a:pPr>
            <a:r>
              <a:rPr lang="en-AU" altLang="en-US" sz="1400" baseline="30000" dirty="0">
                <a:latin typeface="+mn-lt"/>
                <a:ea typeface="ＭＳ Ｐゴシック" pitchFamily="34" charset="-128"/>
              </a:rPr>
              <a:t>1  </a:t>
            </a:r>
            <a:r>
              <a:rPr lang="en-AU" altLang="en-US" sz="1400" dirty="0">
                <a:latin typeface="+mn-lt"/>
                <a:ea typeface="ＭＳ Ｐゴシック" pitchFamily="34" charset="-128"/>
              </a:rPr>
              <a:t>Azzimondi et al. </a:t>
            </a:r>
            <a:r>
              <a:rPr lang="en-AU" altLang="en-US" sz="1400" i="1" dirty="0">
                <a:latin typeface="+mn-lt"/>
                <a:ea typeface="ＭＳ Ｐゴシック" pitchFamily="34" charset="-128"/>
              </a:rPr>
              <a:t>Stroke</a:t>
            </a:r>
            <a:r>
              <a:rPr lang="en-AU" altLang="en-US" sz="1400" dirty="0">
                <a:latin typeface="+mn-lt"/>
                <a:ea typeface="ＭＳ Ｐゴシック" pitchFamily="34" charset="-128"/>
              </a:rPr>
              <a:t>.1995</a:t>
            </a:r>
          </a:p>
          <a:p>
            <a:pPr lvl="1" eaLnBrk="0" hangingPunct="0">
              <a:spcBef>
                <a:spcPct val="0"/>
              </a:spcBef>
              <a:buFontTx/>
              <a:buNone/>
            </a:pPr>
            <a:r>
              <a:rPr lang="en-AU" altLang="en-US" sz="1400" baseline="30000" dirty="0">
                <a:latin typeface="+mn-lt"/>
                <a:ea typeface="ＭＳ Ｐゴシック" pitchFamily="34" charset="-128"/>
              </a:rPr>
              <a:t>2</a:t>
            </a:r>
            <a:r>
              <a:rPr lang="en-AU" altLang="en-US" sz="1400" dirty="0">
                <a:latin typeface="+mn-lt"/>
                <a:ea typeface="ＭＳ Ｐゴシック" pitchFamily="34" charset="-128"/>
              </a:rPr>
              <a:t> </a:t>
            </a:r>
            <a:r>
              <a:rPr lang="en-AU" altLang="en-US" sz="1400" dirty="0" smtClean="0">
                <a:latin typeface="+mn-lt"/>
                <a:ea typeface="ＭＳ Ｐゴシック" pitchFamily="34" charset="-128"/>
              </a:rPr>
              <a:t>Scott et </a:t>
            </a:r>
            <a:r>
              <a:rPr lang="en-AU" altLang="en-US" sz="1400" dirty="0">
                <a:latin typeface="+mn-lt"/>
                <a:ea typeface="ＭＳ Ｐゴシック" pitchFamily="34" charset="-128"/>
              </a:rPr>
              <a:t>al. </a:t>
            </a:r>
            <a:r>
              <a:rPr lang="en-AU" altLang="en-US" sz="1400" i="1" dirty="0">
                <a:latin typeface="+mn-lt"/>
                <a:ea typeface="ＭＳ Ｐゴシック" pitchFamily="34" charset="-128"/>
              </a:rPr>
              <a:t>Stroke. </a:t>
            </a:r>
            <a:r>
              <a:rPr lang="en-AU" altLang="en-US" sz="1400" dirty="0">
                <a:latin typeface="+mn-lt"/>
                <a:ea typeface="ＭＳ Ｐゴシック" pitchFamily="34" charset="-128"/>
              </a:rPr>
              <a:t>1999</a:t>
            </a:r>
          </a:p>
          <a:p>
            <a:pPr lvl="1" eaLnBrk="0" hangingPunct="0">
              <a:spcBef>
                <a:spcPct val="0"/>
              </a:spcBef>
              <a:buFontTx/>
              <a:buNone/>
            </a:pPr>
            <a:r>
              <a:rPr lang="en-AU" altLang="en-US" sz="1400" baseline="30000" dirty="0">
                <a:latin typeface="+mn-lt"/>
                <a:ea typeface="ＭＳ Ｐゴシック" pitchFamily="34" charset="-128"/>
              </a:rPr>
              <a:t>3  </a:t>
            </a:r>
            <a:r>
              <a:rPr lang="en-AU" altLang="en-US" sz="1400" dirty="0">
                <a:latin typeface="+mn-lt"/>
                <a:ea typeface="ＭＳ Ｐゴシック" pitchFamily="34" charset="-128"/>
              </a:rPr>
              <a:t>Martino et al. </a:t>
            </a:r>
            <a:r>
              <a:rPr lang="en-AU" altLang="en-US" sz="1400" i="1" dirty="0">
                <a:latin typeface="+mn-lt"/>
                <a:ea typeface="ＭＳ Ｐゴシック" pitchFamily="34" charset="-128"/>
              </a:rPr>
              <a:t>Stroke. </a:t>
            </a:r>
            <a:r>
              <a:rPr lang="en-AU" altLang="en-US" sz="1400" dirty="0">
                <a:latin typeface="+mn-lt"/>
                <a:ea typeface="ＭＳ Ｐゴシック" pitchFamily="34" charset="-128"/>
              </a:rPr>
              <a:t>2005</a:t>
            </a:r>
          </a:p>
        </p:txBody>
      </p:sp>
    </p:spTree>
    <p:extLst>
      <p:ext uri="{BB962C8B-B14F-4D97-AF65-F5344CB8AC3E}">
        <p14:creationId xmlns:p14="http://schemas.microsoft.com/office/powerpoint/2010/main" val="186351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96975"/>
            <a:ext cx="9144000" cy="387350"/>
          </a:xfrm>
          <a:prstGeom prst="rect">
            <a:avLst/>
          </a:prstGeom>
          <a:solidFill>
            <a:srgbClr val="CD59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5" name="Rectangle 4"/>
          <p:cNvSpPr/>
          <p:nvPr/>
        </p:nvSpPr>
        <p:spPr>
          <a:xfrm>
            <a:off x="0" y="0"/>
            <a:ext cx="9144000" cy="15843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8" name="Rectangle 17"/>
          <p:cNvSpPr/>
          <p:nvPr/>
        </p:nvSpPr>
        <p:spPr>
          <a:xfrm>
            <a:off x="988806" y="3648484"/>
            <a:ext cx="3596819" cy="2264735"/>
          </a:xfrm>
          <a:prstGeom prst="rect">
            <a:avLst/>
          </a:prstGeom>
          <a:solidFill>
            <a:srgbClr val="66CCFF"/>
          </a:solidFill>
          <a:ln w="28575">
            <a:solidFill>
              <a:schemeClr val="tx1">
                <a:lumMod val="65000"/>
                <a:lumOff val="3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800" b="1" dirty="0" smtClean="0">
                <a:solidFill>
                  <a:schemeClr val="tx1"/>
                </a:solidFill>
              </a:rPr>
              <a:t>Examination </a:t>
            </a:r>
          </a:p>
          <a:p>
            <a:pPr algn="ctr"/>
            <a:r>
              <a:rPr lang="en-AU" sz="2800" b="1" dirty="0" smtClean="0">
                <a:solidFill>
                  <a:schemeClr val="tx1"/>
                </a:solidFill>
              </a:rPr>
              <a:t>of </a:t>
            </a:r>
          </a:p>
          <a:p>
            <a:pPr algn="ctr"/>
            <a:r>
              <a:rPr lang="en-AU" sz="2800" b="1" dirty="0">
                <a:solidFill>
                  <a:schemeClr val="tx1"/>
                </a:solidFill>
              </a:rPr>
              <a:t>c</a:t>
            </a:r>
            <a:r>
              <a:rPr lang="en-AU" sz="2800" b="1" dirty="0" smtClean="0">
                <a:solidFill>
                  <a:schemeClr val="tx1"/>
                </a:solidFill>
              </a:rPr>
              <a:t>ontextual </a:t>
            </a:r>
            <a:r>
              <a:rPr lang="en-AU" sz="2800" b="1" dirty="0">
                <a:solidFill>
                  <a:schemeClr val="tx1"/>
                </a:solidFill>
              </a:rPr>
              <a:t>f</a:t>
            </a:r>
            <a:r>
              <a:rPr lang="en-AU" sz="2800" b="1" dirty="0" smtClean="0">
                <a:solidFill>
                  <a:schemeClr val="tx1"/>
                </a:solidFill>
              </a:rPr>
              <a:t>actors</a:t>
            </a:r>
          </a:p>
        </p:txBody>
      </p:sp>
      <p:sp>
        <p:nvSpPr>
          <p:cNvPr id="17" name="Rectangle 16"/>
          <p:cNvSpPr/>
          <p:nvPr/>
        </p:nvSpPr>
        <p:spPr>
          <a:xfrm>
            <a:off x="4628158" y="3645947"/>
            <a:ext cx="3596819" cy="2264735"/>
          </a:xfrm>
          <a:prstGeom prst="rect">
            <a:avLst/>
          </a:prstGeom>
          <a:solidFill>
            <a:srgbClr val="B8C7E8"/>
          </a:solidFill>
          <a:ln w="28575">
            <a:solidFill>
              <a:schemeClr val="tx1">
                <a:lumMod val="65000"/>
                <a:lumOff val="3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800" b="1" dirty="0" smtClean="0">
                <a:solidFill>
                  <a:schemeClr val="tx1"/>
                </a:solidFill>
              </a:rPr>
              <a:t>Economic</a:t>
            </a:r>
            <a:endParaRPr lang="en-AU" sz="2800" b="1" dirty="0">
              <a:solidFill>
                <a:schemeClr val="tx1"/>
              </a:solidFill>
            </a:endParaRPr>
          </a:p>
        </p:txBody>
      </p:sp>
      <p:sp>
        <p:nvSpPr>
          <p:cNvPr id="12" name="Rectangle 11"/>
          <p:cNvSpPr/>
          <p:nvPr/>
        </p:nvSpPr>
        <p:spPr>
          <a:xfrm>
            <a:off x="4628159" y="1338680"/>
            <a:ext cx="3596819" cy="2264735"/>
          </a:xfrm>
          <a:prstGeom prst="rect">
            <a:avLst/>
          </a:prstGeom>
          <a:solidFill>
            <a:srgbClr val="7FA3CF"/>
          </a:solidFill>
          <a:ln w="28575">
            <a:solidFill>
              <a:schemeClr val="tx1">
                <a:lumMod val="65000"/>
                <a:lumOff val="3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800" b="1" dirty="0">
                <a:solidFill>
                  <a:schemeClr val="tx1"/>
                </a:solidFill>
              </a:rPr>
              <a:t>Processes </a:t>
            </a:r>
          </a:p>
          <a:p>
            <a:pPr algn="ctr"/>
            <a:r>
              <a:rPr lang="en-AU" sz="2800" b="1" dirty="0">
                <a:solidFill>
                  <a:schemeClr val="tx1"/>
                </a:solidFill>
              </a:rPr>
              <a:t>of </a:t>
            </a:r>
            <a:r>
              <a:rPr lang="en-AU" sz="2800" b="1" dirty="0" smtClean="0">
                <a:solidFill>
                  <a:schemeClr val="tx1"/>
                </a:solidFill>
              </a:rPr>
              <a:t>care</a:t>
            </a:r>
            <a:endParaRPr lang="en-AU" sz="2800" b="1" dirty="0">
              <a:solidFill>
                <a:schemeClr val="tx1"/>
              </a:solidFill>
            </a:endParaRPr>
          </a:p>
        </p:txBody>
      </p:sp>
      <p:sp>
        <p:nvSpPr>
          <p:cNvPr id="2" name="Rectangle 1"/>
          <p:cNvSpPr/>
          <p:nvPr/>
        </p:nvSpPr>
        <p:spPr>
          <a:xfrm>
            <a:off x="988807" y="1338680"/>
            <a:ext cx="3596819" cy="2264735"/>
          </a:xfrm>
          <a:prstGeom prst="rect">
            <a:avLst/>
          </a:prstGeom>
          <a:solidFill>
            <a:schemeClr val="accent5">
              <a:lumMod val="60000"/>
              <a:lumOff val="40000"/>
            </a:schemeClr>
          </a:solidFill>
          <a:ln w="28575">
            <a:solidFill>
              <a:schemeClr val="tx1">
                <a:lumMod val="65000"/>
                <a:lumOff val="3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800" b="1" dirty="0" smtClean="0">
                <a:solidFill>
                  <a:schemeClr val="tx1"/>
                </a:solidFill>
              </a:rPr>
              <a:t>90-day patient</a:t>
            </a:r>
          </a:p>
          <a:p>
            <a:pPr algn="ctr"/>
            <a:r>
              <a:rPr lang="en-AU" sz="2800" b="1" dirty="0" smtClean="0">
                <a:solidFill>
                  <a:schemeClr val="tx1"/>
                </a:solidFill>
              </a:rPr>
              <a:t>outcome</a:t>
            </a:r>
            <a:endParaRPr lang="en-AU" sz="2800" b="1" dirty="0">
              <a:solidFill>
                <a:schemeClr val="tx1"/>
              </a:solidFill>
            </a:endParaRPr>
          </a:p>
        </p:txBody>
      </p:sp>
      <p:sp>
        <p:nvSpPr>
          <p:cNvPr id="3" name="Diamond 2"/>
          <p:cNvSpPr/>
          <p:nvPr/>
        </p:nvSpPr>
        <p:spPr>
          <a:xfrm>
            <a:off x="3257246" y="2399028"/>
            <a:ext cx="2629508" cy="2408773"/>
          </a:xfrm>
          <a:prstGeom prst="diamond">
            <a:avLst/>
          </a:prstGeom>
          <a:solidFill>
            <a:schemeClr val="bg1"/>
          </a:solidFill>
          <a:ln w="38100">
            <a:solidFill>
              <a:schemeClr val="tx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solidFill>
                <a:schemeClr val="tx1"/>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631" y="2983755"/>
            <a:ext cx="1941422" cy="1069189"/>
          </a:xfrm>
          <a:prstGeom prst="rect">
            <a:avLst/>
          </a:prstGeom>
        </p:spPr>
      </p:pic>
      <p:sp>
        <p:nvSpPr>
          <p:cNvPr id="11" name="Title 1"/>
          <p:cNvSpPr txBox="1">
            <a:spLocks/>
          </p:cNvSpPr>
          <p:nvPr/>
        </p:nvSpPr>
        <p:spPr bwMode="auto">
          <a:xfrm>
            <a:off x="260576" y="54863"/>
            <a:ext cx="8916987" cy="99105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fontAlgn="auto">
              <a:spcAft>
                <a:spcPts val="0"/>
              </a:spcAft>
              <a:defRPr/>
            </a:pPr>
            <a:endParaRPr lang="en-AU" dirty="0" smtClean="0">
              <a:ea typeface="ＭＳ Ｐゴシック" pitchFamily="34" charset="-128"/>
            </a:endParaRPr>
          </a:p>
        </p:txBody>
      </p:sp>
    </p:spTree>
    <p:extLst>
      <p:ext uri="{BB962C8B-B14F-4D97-AF65-F5344CB8AC3E}">
        <p14:creationId xmlns:p14="http://schemas.microsoft.com/office/powerpoint/2010/main" val="645744367"/>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52388"/>
            <a:ext cx="9144000" cy="199866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AU" dirty="0"/>
          </a:p>
        </p:txBody>
      </p:sp>
      <p:cxnSp>
        <p:nvCxnSpPr>
          <p:cNvPr id="37" name="Straight Connector 36"/>
          <p:cNvCxnSpPr/>
          <p:nvPr/>
        </p:nvCxnSpPr>
        <p:spPr>
          <a:xfrm flipV="1">
            <a:off x="4114800" y="1456441"/>
            <a:ext cx="990600" cy="737485"/>
          </a:xfrm>
          <a:prstGeom prst="line">
            <a:avLst/>
          </a:prstGeom>
          <a:ln w="38100" cap="flat" cmpd="sng" algn="ctr">
            <a:solidFill>
              <a:schemeClr val="accent4">
                <a:lumMod val="5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4127500" y="4289425"/>
            <a:ext cx="1243013" cy="665163"/>
          </a:xfrm>
          <a:prstGeom prst="line">
            <a:avLst/>
          </a:prstGeom>
          <a:ln w="38100" cap="flat" cmpd="sng" algn="ctr">
            <a:solidFill>
              <a:schemeClr val="accent3">
                <a:lumMod val="5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4394201" y="3341802"/>
            <a:ext cx="1444624" cy="328499"/>
          </a:xfrm>
          <a:prstGeom prst="line">
            <a:avLst/>
          </a:prstGeom>
          <a:ln w="38100" cap="flat" cmpd="sng" algn="ctr">
            <a:solidFill>
              <a:srgbClr val="FF66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51" name="Double Wave 50"/>
          <p:cNvSpPr/>
          <p:nvPr/>
        </p:nvSpPr>
        <p:spPr>
          <a:xfrm>
            <a:off x="1323720" y="4899818"/>
            <a:ext cx="4045743" cy="1857375"/>
          </a:xfrm>
          <a:prstGeom prst="doubleWave">
            <a:avLst>
              <a:gd name="adj1" fmla="val 1624"/>
              <a:gd name="adj2" fmla="val 319"/>
            </a:avLst>
          </a:prstGeom>
          <a:solidFill>
            <a:schemeClr val="accent3">
              <a:lumMod val="60000"/>
              <a:lumOff val="40000"/>
            </a:schemeClr>
          </a:solidFill>
          <a:ln w="34925" cap="flat" cmpd="sng" algn="ctr">
            <a:solidFill>
              <a:schemeClr val="accent3">
                <a:lumMod val="50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p>
          <a:p>
            <a:pPr algn="ctr" fontAlgn="auto">
              <a:spcBef>
                <a:spcPts val="0"/>
              </a:spcBef>
              <a:spcAft>
                <a:spcPts val="0"/>
              </a:spcAft>
              <a:defRPr/>
            </a:pPr>
            <a:endParaRPr lang="en-US" dirty="0"/>
          </a:p>
        </p:txBody>
      </p:sp>
      <p:grpSp>
        <p:nvGrpSpPr>
          <p:cNvPr id="80902" name="Group 17"/>
          <p:cNvGrpSpPr>
            <a:grpSpLocks/>
          </p:cNvGrpSpPr>
          <p:nvPr/>
        </p:nvGrpSpPr>
        <p:grpSpPr bwMode="auto">
          <a:xfrm>
            <a:off x="1260475" y="1622425"/>
            <a:ext cx="3565525" cy="3225800"/>
            <a:chOff x="1963547" y="1372968"/>
            <a:chExt cx="5167331" cy="4757442"/>
          </a:xfrm>
        </p:grpSpPr>
        <p:sp>
          <p:nvSpPr>
            <p:cNvPr id="5" name="Freeform 4"/>
            <p:cNvSpPr/>
            <p:nvPr/>
          </p:nvSpPr>
          <p:spPr>
            <a:xfrm>
              <a:off x="5442178" y="4746726"/>
              <a:ext cx="1065216" cy="753886"/>
            </a:xfrm>
            <a:custGeom>
              <a:avLst/>
              <a:gdLst>
                <a:gd name="connsiteX0" fmla="*/ 49128 w 1063567"/>
                <a:gd name="connsiteY0" fmla="*/ 5569 h 754869"/>
                <a:gd name="connsiteX1" fmla="*/ 87228 w 1063567"/>
                <a:gd name="connsiteY1" fmla="*/ 11919 h 754869"/>
                <a:gd name="connsiteX2" fmla="*/ 106278 w 1063567"/>
                <a:gd name="connsiteY2" fmla="*/ 24619 h 754869"/>
                <a:gd name="connsiteX3" fmla="*/ 125328 w 1063567"/>
                <a:gd name="connsiteY3" fmla="*/ 30969 h 754869"/>
                <a:gd name="connsiteX4" fmla="*/ 157078 w 1063567"/>
                <a:gd name="connsiteY4" fmla="*/ 24619 h 754869"/>
                <a:gd name="connsiteX5" fmla="*/ 176128 w 1063567"/>
                <a:gd name="connsiteY5" fmla="*/ 18269 h 754869"/>
                <a:gd name="connsiteX6" fmla="*/ 195178 w 1063567"/>
                <a:gd name="connsiteY6" fmla="*/ 24619 h 754869"/>
                <a:gd name="connsiteX7" fmla="*/ 220578 w 1063567"/>
                <a:gd name="connsiteY7" fmla="*/ 81769 h 754869"/>
                <a:gd name="connsiteX8" fmla="*/ 245978 w 1063567"/>
                <a:gd name="connsiteY8" fmla="*/ 113519 h 754869"/>
                <a:gd name="connsiteX9" fmla="*/ 341228 w 1063567"/>
                <a:gd name="connsiteY9" fmla="*/ 119869 h 754869"/>
                <a:gd name="connsiteX10" fmla="*/ 341228 w 1063567"/>
                <a:gd name="connsiteY10" fmla="*/ 202419 h 754869"/>
                <a:gd name="connsiteX11" fmla="*/ 360278 w 1063567"/>
                <a:gd name="connsiteY11" fmla="*/ 215119 h 754869"/>
                <a:gd name="connsiteX12" fmla="*/ 379328 w 1063567"/>
                <a:gd name="connsiteY12" fmla="*/ 253219 h 754869"/>
                <a:gd name="connsiteX13" fmla="*/ 398378 w 1063567"/>
                <a:gd name="connsiteY13" fmla="*/ 259569 h 754869"/>
                <a:gd name="connsiteX14" fmla="*/ 423778 w 1063567"/>
                <a:gd name="connsiteY14" fmla="*/ 297669 h 754869"/>
                <a:gd name="connsiteX15" fmla="*/ 436478 w 1063567"/>
                <a:gd name="connsiteY15" fmla="*/ 316719 h 754869"/>
                <a:gd name="connsiteX16" fmla="*/ 474578 w 1063567"/>
                <a:gd name="connsiteY16" fmla="*/ 329419 h 754869"/>
                <a:gd name="connsiteX17" fmla="*/ 519028 w 1063567"/>
                <a:gd name="connsiteY17" fmla="*/ 316719 h 754869"/>
                <a:gd name="connsiteX18" fmla="*/ 525378 w 1063567"/>
                <a:gd name="connsiteY18" fmla="*/ 297669 h 754869"/>
                <a:gd name="connsiteX19" fmla="*/ 550778 w 1063567"/>
                <a:gd name="connsiteY19" fmla="*/ 304019 h 754869"/>
                <a:gd name="connsiteX20" fmla="*/ 563478 w 1063567"/>
                <a:gd name="connsiteY20" fmla="*/ 323069 h 754869"/>
                <a:gd name="connsiteX21" fmla="*/ 582528 w 1063567"/>
                <a:gd name="connsiteY21" fmla="*/ 329419 h 754869"/>
                <a:gd name="connsiteX22" fmla="*/ 620628 w 1063567"/>
                <a:gd name="connsiteY22" fmla="*/ 348469 h 754869"/>
                <a:gd name="connsiteX23" fmla="*/ 779378 w 1063567"/>
                <a:gd name="connsiteY23" fmla="*/ 354819 h 754869"/>
                <a:gd name="connsiteX24" fmla="*/ 836528 w 1063567"/>
                <a:gd name="connsiteY24" fmla="*/ 361169 h 754869"/>
                <a:gd name="connsiteX25" fmla="*/ 842878 w 1063567"/>
                <a:gd name="connsiteY25" fmla="*/ 380219 h 754869"/>
                <a:gd name="connsiteX26" fmla="*/ 849228 w 1063567"/>
                <a:gd name="connsiteY26" fmla="*/ 424669 h 754869"/>
                <a:gd name="connsiteX27" fmla="*/ 861928 w 1063567"/>
                <a:gd name="connsiteY27" fmla="*/ 462769 h 754869"/>
                <a:gd name="connsiteX28" fmla="*/ 868278 w 1063567"/>
                <a:gd name="connsiteY28" fmla="*/ 481819 h 754869"/>
                <a:gd name="connsiteX29" fmla="*/ 887328 w 1063567"/>
                <a:gd name="connsiteY29" fmla="*/ 488169 h 754869"/>
                <a:gd name="connsiteX30" fmla="*/ 925428 w 1063567"/>
                <a:gd name="connsiteY30" fmla="*/ 513569 h 754869"/>
                <a:gd name="connsiteX31" fmla="*/ 938128 w 1063567"/>
                <a:gd name="connsiteY31" fmla="*/ 532619 h 754869"/>
                <a:gd name="connsiteX32" fmla="*/ 957178 w 1063567"/>
                <a:gd name="connsiteY32" fmla="*/ 538969 h 754869"/>
                <a:gd name="connsiteX33" fmla="*/ 995278 w 1063567"/>
                <a:gd name="connsiteY33" fmla="*/ 564369 h 754869"/>
                <a:gd name="connsiteX34" fmla="*/ 1014328 w 1063567"/>
                <a:gd name="connsiteY34" fmla="*/ 570719 h 754869"/>
                <a:gd name="connsiteX35" fmla="*/ 1052428 w 1063567"/>
                <a:gd name="connsiteY35" fmla="*/ 589769 h 754869"/>
                <a:gd name="connsiteX36" fmla="*/ 1027028 w 1063567"/>
                <a:gd name="connsiteY36" fmla="*/ 615169 h 754869"/>
                <a:gd name="connsiteX37" fmla="*/ 1014328 w 1063567"/>
                <a:gd name="connsiteY37" fmla="*/ 634219 h 754869"/>
                <a:gd name="connsiteX38" fmla="*/ 925428 w 1063567"/>
                <a:gd name="connsiteY38" fmla="*/ 627869 h 754869"/>
                <a:gd name="connsiteX39" fmla="*/ 887328 w 1063567"/>
                <a:gd name="connsiteY39" fmla="*/ 615169 h 754869"/>
                <a:gd name="connsiteX40" fmla="*/ 849228 w 1063567"/>
                <a:gd name="connsiteY40" fmla="*/ 621519 h 754869"/>
                <a:gd name="connsiteX41" fmla="*/ 836528 w 1063567"/>
                <a:gd name="connsiteY41" fmla="*/ 640569 h 754869"/>
                <a:gd name="connsiteX42" fmla="*/ 792078 w 1063567"/>
                <a:gd name="connsiteY42" fmla="*/ 659619 h 754869"/>
                <a:gd name="connsiteX43" fmla="*/ 741278 w 1063567"/>
                <a:gd name="connsiteY43" fmla="*/ 691369 h 754869"/>
                <a:gd name="connsiteX44" fmla="*/ 684128 w 1063567"/>
                <a:gd name="connsiteY44" fmla="*/ 729469 h 754869"/>
                <a:gd name="connsiteX45" fmla="*/ 646028 w 1063567"/>
                <a:gd name="connsiteY45" fmla="*/ 748519 h 754869"/>
                <a:gd name="connsiteX46" fmla="*/ 582528 w 1063567"/>
                <a:gd name="connsiteY46" fmla="*/ 754869 h 754869"/>
                <a:gd name="connsiteX47" fmla="*/ 538078 w 1063567"/>
                <a:gd name="connsiteY47" fmla="*/ 742169 h 754869"/>
                <a:gd name="connsiteX48" fmla="*/ 493628 w 1063567"/>
                <a:gd name="connsiteY48" fmla="*/ 716769 h 754869"/>
                <a:gd name="connsiteX49" fmla="*/ 468228 w 1063567"/>
                <a:gd name="connsiteY49" fmla="*/ 659619 h 754869"/>
                <a:gd name="connsiteX50" fmla="*/ 461878 w 1063567"/>
                <a:gd name="connsiteY50" fmla="*/ 640569 h 754869"/>
                <a:gd name="connsiteX51" fmla="*/ 480928 w 1063567"/>
                <a:gd name="connsiteY51" fmla="*/ 583419 h 754869"/>
                <a:gd name="connsiteX52" fmla="*/ 449178 w 1063567"/>
                <a:gd name="connsiteY52" fmla="*/ 589769 h 754869"/>
                <a:gd name="connsiteX53" fmla="*/ 411078 w 1063567"/>
                <a:gd name="connsiteY53" fmla="*/ 602469 h 754869"/>
                <a:gd name="connsiteX54" fmla="*/ 430128 w 1063567"/>
                <a:gd name="connsiteY54" fmla="*/ 627869 h 754869"/>
                <a:gd name="connsiteX55" fmla="*/ 404728 w 1063567"/>
                <a:gd name="connsiteY55" fmla="*/ 659619 h 754869"/>
                <a:gd name="connsiteX56" fmla="*/ 385678 w 1063567"/>
                <a:gd name="connsiteY56" fmla="*/ 665969 h 754869"/>
                <a:gd name="connsiteX57" fmla="*/ 328528 w 1063567"/>
                <a:gd name="connsiteY57" fmla="*/ 697719 h 754869"/>
                <a:gd name="connsiteX58" fmla="*/ 296778 w 1063567"/>
                <a:gd name="connsiteY58" fmla="*/ 729469 h 754869"/>
                <a:gd name="connsiteX59" fmla="*/ 265028 w 1063567"/>
                <a:gd name="connsiteY59" fmla="*/ 723119 h 754869"/>
                <a:gd name="connsiteX60" fmla="*/ 207878 w 1063567"/>
                <a:gd name="connsiteY60" fmla="*/ 691369 h 754869"/>
                <a:gd name="connsiteX61" fmla="*/ 169778 w 1063567"/>
                <a:gd name="connsiteY61" fmla="*/ 665969 h 754869"/>
                <a:gd name="connsiteX62" fmla="*/ 131678 w 1063567"/>
                <a:gd name="connsiteY62" fmla="*/ 646919 h 754869"/>
                <a:gd name="connsiteX63" fmla="*/ 106278 w 1063567"/>
                <a:gd name="connsiteY63" fmla="*/ 646919 h 754869"/>
                <a:gd name="connsiteX64" fmla="*/ 87228 w 1063567"/>
                <a:gd name="connsiteY64" fmla="*/ 653269 h 754869"/>
                <a:gd name="connsiteX65" fmla="*/ 49128 w 1063567"/>
                <a:gd name="connsiteY65" fmla="*/ 646919 h 754869"/>
                <a:gd name="connsiteX66" fmla="*/ 42778 w 1063567"/>
                <a:gd name="connsiteY66" fmla="*/ 621519 h 754869"/>
                <a:gd name="connsiteX67" fmla="*/ 36428 w 1063567"/>
                <a:gd name="connsiteY67" fmla="*/ 577069 h 754869"/>
                <a:gd name="connsiteX68" fmla="*/ 17378 w 1063567"/>
                <a:gd name="connsiteY68" fmla="*/ 570719 h 754869"/>
                <a:gd name="connsiteX69" fmla="*/ 11028 w 1063567"/>
                <a:gd name="connsiteY69" fmla="*/ 551669 h 754869"/>
                <a:gd name="connsiteX70" fmla="*/ 11028 w 1063567"/>
                <a:gd name="connsiteY70" fmla="*/ 399269 h 754869"/>
                <a:gd name="connsiteX71" fmla="*/ 17378 w 1063567"/>
                <a:gd name="connsiteY71" fmla="*/ 323069 h 754869"/>
                <a:gd name="connsiteX72" fmla="*/ 11028 w 1063567"/>
                <a:gd name="connsiteY72" fmla="*/ 119869 h 754869"/>
                <a:gd name="connsiteX73" fmla="*/ 30078 w 1063567"/>
                <a:gd name="connsiteY73" fmla="*/ 37319 h 754869"/>
                <a:gd name="connsiteX74" fmla="*/ 36428 w 1063567"/>
                <a:gd name="connsiteY74" fmla="*/ 5569 h 754869"/>
                <a:gd name="connsiteX75" fmla="*/ 49128 w 1063567"/>
                <a:gd name="connsiteY75" fmla="*/ 5569 h 754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63567" h="754869">
                  <a:moveTo>
                    <a:pt x="49128" y="5569"/>
                  </a:moveTo>
                  <a:cubicBezTo>
                    <a:pt x="57595" y="6627"/>
                    <a:pt x="75014" y="7848"/>
                    <a:pt x="87228" y="11919"/>
                  </a:cubicBezTo>
                  <a:cubicBezTo>
                    <a:pt x="94468" y="14332"/>
                    <a:pt x="99452" y="21206"/>
                    <a:pt x="106278" y="24619"/>
                  </a:cubicBezTo>
                  <a:cubicBezTo>
                    <a:pt x="112265" y="27612"/>
                    <a:pt x="118978" y="28852"/>
                    <a:pt x="125328" y="30969"/>
                  </a:cubicBezTo>
                  <a:cubicBezTo>
                    <a:pt x="135911" y="28852"/>
                    <a:pt x="146607" y="27237"/>
                    <a:pt x="157078" y="24619"/>
                  </a:cubicBezTo>
                  <a:cubicBezTo>
                    <a:pt x="163572" y="22996"/>
                    <a:pt x="169435" y="18269"/>
                    <a:pt x="176128" y="18269"/>
                  </a:cubicBezTo>
                  <a:cubicBezTo>
                    <a:pt x="182821" y="18269"/>
                    <a:pt x="188828" y="22502"/>
                    <a:pt x="195178" y="24619"/>
                  </a:cubicBezTo>
                  <a:cubicBezTo>
                    <a:pt x="215304" y="54808"/>
                    <a:pt x="205465" y="36429"/>
                    <a:pt x="220578" y="81769"/>
                  </a:cubicBezTo>
                  <a:cubicBezTo>
                    <a:pt x="225531" y="96628"/>
                    <a:pt x="225703" y="110140"/>
                    <a:pt x="245978" y="113519"/>
                  </a:cubicBezTo>
                  <a:cubicBezTo>
                    <a:pt x="277366" y="118750"/>
                    <a:pt x="309478" y="117752"/>
                    <a:pt x="341228" y="119869"/>
                  </a:cubicBezTo>
                  <a:cubicBezTo>
                    <a:pt x="340677" y="125382"/>
                    <a:pt x="326117" y="183530"/>
                    <a:pt x="341228" y="202419"/>
                  </a:cubicBezTo>
                  <a:cubicBezTo>
                    <a:pt x="345996" y="208378"/>
                    <a:pt x="353928" y="210886"/>
                    <a:pt x="360278" y="215119"/>
                  </a:cubicBezTo>
                  <a:cubicBezTo>
                    <a:pt x="364461" y="227668"/>
                    <a:pt x="368137" y="244267"/>
                    <a:pt x="379328" y="253219"/>
                  </a:cubicBezTo>
                  <a:cubicBezTo>
                    <a:pt x="384555" y="257400"/>
                    <a:pt x="392028" y="257452"/>
                    <a:pt x="398378" y="259569"/>
                  </a:cubicBezTo>
                  <a:lnTo>
                    <a:pt x="423778" y="297669"/>
                  </a:lnTo>
                  <a:cubicBezTo>
                    <a:pt x="428011" y="304019"/>
                    <a:pt x="429238" y="314306"/>
                    <a:pt x="436478" y="316719"/>
                  </a:cubicBezTo>
                  <a:lnTo>
                    <a:pt x="474578" y="329419"/>
                  </a:lnTo>
                  <a:cubicBezTo>
                    <a:pt x="474798" y="329364"/>
                    <a:pt x="515991" y="319756"/>
                    <a:pt x="519028" y="316719"/>
                  </a:cubicBezTo>
                  <a:cubicBezTo>
                    <a:pt x="523761" y="311986"/>
                    <a:pt x="523261" y="304019"/>
                    <a:pt x="525378" y="297669"/>
                  </a:cubicBezTo>
                  <a:cubicBezTo>
                    <a:pt x="533845" y="299786"/>
                    <a:pt x="543516" y="299178"/>
                    <a:pt x="550778" y="304019"/>
                  </a:cubicBezTo>
                  <a:cubicBezTo>
                    <a:pt x="557128" y="308252"/>
                    <a:pt x="557519" y="318301"/>
                    <a:pt x="563478" y="323069"/>
                  </a:cubicBezTo>
                  <a:cubicBezTo>
                    <a:pt x="568705" y="327250"/>
                    <a:pt x="576541" y="326426"/>
                    <a:pt x="582528" y="329419"/>
                  </a:cubicBezTo>
                  <a:cubicBezTo>
                    <a:pt x="598403" y="337357"/>
                    <a:pt x="602007" y="347139"/>
                    <a:pt x="620628" y="348469"/>
                  </a:cubicBezTo>
                  <a:cubicBezTo>
                    <a:pt x="673452" y="352242"/>
                    <a:pt x="726461" y="352702"/>
                    <a:pt x="779378" y="354819"/>
                  </a:cubicBezTo>
                  <a:cubicBezTo>
                    <a:pt x="798428" y="356936"/>
                    <a:pt x="818732" y="354050"/>
                    <a:pt x="836528" y="361169"/>
                  </a:cubicBezTo>
                  <a:cubicBezTo>
                    <a:pt x="842743" y="363655"/>
                    <a:pt x="841565" y="373655"/>
                    <a:pt x="842878" y="380219"/>
                  </a:cubicBezTo>
                  <a:cubicBezTo>
                    <a:pt x="845813" y="394895"/>
                    <a:pt x="845863" y="410085"/>
                    <a:pt x="849228" y="424669"/>
                  </a:cubicBezTo>
                  <a:cubicBezTo>
                    <a:pt x="852238" y="437713"/>
                    <a:pt x="857695" y="450069"/>
                    <a:pt x="861928" y="462769"/>
                  </a:cubicBezTo>
                  <a:cubicBezTo>
                    <a:pt x="864045" y="469119"/>
                    <a:pt x="861928" y="479702"/>
                    <a:pt x="868278" y="481819"/>
                  </a:cubicBezTo>
                  <a:lnTo>
                    <a:pt x="887328" y="488169"/>
                  </a:lnTo>
                  <a:cubicBezTo>
                    <a:pt x="919212" y="535995"/>
                    <a:pt x="876222" y="480765"/>
                    <a:pt x="925428" y="513569"/>
                  </a:cubicBezTo>
                  <a:cubicBezTo>
                    <a:pt x="931778" y="517802"/>
                    <a:pt x="932169" y="527851"/>
                    <a:pt x="938128" y="532619"/>
                  </a:cubicBezTo>
                  <a:cubicBezTo>
                    <a:pt x="943355" y="536800"/>
                    <a:pt x="951327" y="535718"/>
                    <a:pt x="957178" y="538969"/>
                  </a:cubicBezTo>
                  <a:cubicBezTo>
                    <a:pt x="970521" y="546382"/>
                    <a:pt x="980798" y="559542"/>
                    <a:pt x="995278" y="564369"/>
                  </a:cubicBezTo>
                  <a:cubicBezTo>
                    <a:pt x="1001628" y="566486"/>
                    <a:pt x="1008341" y="567726"/>
                    <a:pt x="1014328" y="570719"/>
                  </a:cubicBezTo>
                  <a:cubicBezTo>
                    <a:pt x="1063567" y="595338"/>
                    <a:pt x="1004545" y="573808"/>
                    <a:pt x="1052428" y="589769"/>
                  </a:cubicBezTo>
                  <a:cubicBezTo>
                    <a:pt x="1038573" y="631333"/>
                    <a:pt x="1057816" y="590539"/>
                    <a:pt x="1027028" y="615169"/>
                  </a:cubicBezTo>
                  <a:cubicBezTo>
                    <a:pt x="1021069" y="619937"/>
                    <a:pt x="1018561" y="627869"/>
                    <a:pt x="1014328" y="634219"/>
                  </a:cubicBezTo>
                  <a:cubicBezTo>
                    <a:pt x="984695" y="632102"/>
                    <a:pt x="954808" y="632276"/>
                    <a:pt x="925428" y="627869"/>
                  </a:cubicBezTo>
                  <a:cubicBezTo>
                    <a:pt x="912189" y="625883"/>
                    <a:pt x="887328" y="615169"/>
                    <a:pt x="887328" y="615169"/>
                  </a:cubicBezTo>
                  <a:cubicBezTo>
                    <a:pt x="874628" y="617286"/>
                    <a:pt x="860744" y="615761"/>
                    <a:pt x="849228" y="621519"/>
                  </a:cubicBezTo>
                  <a:cubicBezTo>
                    <a:pt x="842402" y="624932"/>
                    <a:pt x="841924" y="635173"/>
                    <a:pt x="836528" y="640569"/>
                  </a:cubicBezTo>
                  <a:cubicBezTo>
                    <a:pt x="821910" y="655187"/>
                    <a:pt x="811509" y="654761"/>
                    <a:pt x="792078" y="659619"/>
                  </a:cubicBezTo>
                  <a:cubicBezTo>
                    <a:pt x="761613" y="705316"/>
                    <a:pt x="804754" y="649052"/>
                    <a:pt x="741278" y="691369"/>
                  </a:cubicBezTo>
                  <a:lnTo>
                    <a:pt x="684128" y="729469"/>
                  </a:lnTo>
                  <a:cubicBezTo>
                    <a:pt x="670000" y="738888"/>
                    <a:pt x="663117" y="745890"/>
                    <a:pt x="646028" y="748519"/>
                  </a:cubicBezTo>
                  <a:cubicBezTo>
                    <a:pt x="625003" y="751754"/>
                    <a:pt x="603695" y="752752"/>
                    <a:pt x="582528" y="754869"/>
                  </a:cubicBezTo>
                  <a:cubicBezTo>
                    <a:pt x="569639" y="751647"/>
                    <a:pt x="550832" y="747635"/>
                    <a:pt x="538078" y="742169"/>
                  </a:cubicBezTo>
                  <a:cubicBezTo>
                    <a:pt x="515520" y="732501"/>
                    <a:pt x="512760" y="729524"/>
                    <a:pt x="493628" y="716769"/>
                  </a:cubicBezTo>
                  <a:cubicBezTo>
                    <a:pt x="473502" y="686580"/>
                    <a:pt x="483341" y="704959"/>
                    <a:pt x="468228" y="659619"/>
                  </a:cubicBezTo>
                  <a:lnTo>
                    <a:pt x="461878" y="640569"/>
                  </a:lnTo>
                  <a:cubicBezTo>
                    <a:pt x="490991" y="596900"/>
                    <a:pt x="492105" y="616949"/>
                    <a:pt x="480928" y="583419"/>
                  </a:cubicBezTo>
                  <a:cubicBezTo>
                    <a:pt x="470345" y="585536"/>
                    <a:pt x="459591" y="586929"/>
                    <a:pt x="449178" y="589769"/>
                  </a:cubicBezTo>
                  <a:cubicBezTo>
                    <a:pt x="436263" y="593291"/>
                    <a:pt x="411078" y="602469"/>
                    <a:pt x="411078" y="602469"/>
                  </a:cubicBezTo>
                  <a:cubicBezTo>
                    <a:pt x="395853" y="648144"/>
                    <a:pt x="406208" y="595975"/>
                    <a:pt x="430128" y="627869"/>
                  </a:cubicBezTo>
                  <a:cubicBezTo>
                    <a:pt x="440115" y="641185"/>
                    <a:pt x="407969" y="657999"/>
                    <a:pt x="404728" y="659619"/>
                  </a:cubicBezTo>
                  <a:cubicBezTo>
                    <a:pt x="398741" y="662612"/>
                    <a:pt x="391529" y="662718"/>
                    <a:pt x="385678" y="665969"/>
                  </a:cubicBezTo>
                  <a:cubicBezTo>
                    <a:pt x="320174" y="702360"/>
                    <a:pt x="371633" y="683351"/>
                    <a:pt x="328528" y="697719"/>
                  </a:cubicBezTo>
                  <a:cubicBezTo>
                    <a:pt x="321601" y="708110"/>
                    <a:pt x="312172" y="727545"/>
                    <a:pt x="296778" y="729469"/>
                  </a:cubicBezTo>
                  <a:cubicBezTo>
                    <a:pt x="286068" y="730808"/>
                    <a:pt x="275611" y="725236"/>
                    <a:pt x="265028" y="723119"/>
                  </a:cubicBezTo>
                  <a:cubicBezTo>
                    <a:pt x="205239" y="663330"/>
                    <a:pt x="301117" y="753528"/>
                    <a:pt x="207878" y="691369"/>
                  </a:cubicBezTo>
                  <a:cubicBezTo>
                    <a:pt x="195178" y="682902"/>
                    <a:pt x="184258" y="670796"/>
                    <a:pt x="169778" y="665969"/>
                  </a:cubicBezTo>
                  <a:cubicBezTo>
                    <a:pt x="143488" y="657206"/>
                    <a:pt x="156297" y="663332"/>
                    <a:pt x="131678" y="646919"/>
                  </a:cubicBezTo>
                  <a:cubicBezTo>
                    <a:pt x="109591" y="613789"/>
                    <a:pt x="128365" y="629249"/>
                    <a:pt x="106278" y="646919"/>
                  </a:cubicBezTo>
                  <a:cubicBezTo>
                    <a:pt x="101051" y="651100"/>
                    <a:pt x="93578" y="651152"/>
                    <a:pt x="87228" y="653269"/>
                  </a:cubicBezTo>
                  <a:cubicBezTo>
                    <a:pt x="74528" y="651152"/>
                    <a:pt x="59605" y="654403"/>
                    <a:pt x="49128" y="646919"/>
                  </a:cubicBezTo>
                  <a:cubicBezTo>
                    <a:pt x="42026" y="641846"/>
                    <a:pt x="44339" y="630105"/>
                    <a:pt x="42778" y="621519"/>
                  </a:cubicBezTo>
                  <a:cubicBezTo>
                    <a:pt x="40101" y="606793"/>
                    <a:pt x="43121" y="590456"/>
                    <a:pt x="36428" y="577069"/>
                  </a:cubicBezTo>
                  <a:cubicBezTo>
                    <a:pt x="33435" y="571082"/>
                    <a:pt x="23728" y="572836"/>
                    <a:pt x="17378" y="570719"/>
                  </a:cubicBezTo>
                  <a:cubicBezTo>
                    <a:pt x="15261" y="564369"/>
                    <a:pt x="12128" y="558271"/>
                    <a:pt x="11028" y="551669"/>
                  </a:cubicBezTo>
                  <a:cubicBezTo>
                    <a:pt x="0" y="485500"/>
                    <a:pt x="5336" y="476114"/>
                    <a:pt x="11028" y="399269"/>
                  </a:cubicBezTo>
                  <a:cubicBezTo>
                    <a:pt x="12911" y="373851"/>
                    <a:pt x="15261" y="348469"/>
                    <a:pt x="17378" y="323069"/>
                  </a:cubicBezTo>
                  <a:cubicBezTo>
                    <a:pt x="15261" y="255336"/>
                    <a:pt x="11028" y="187635"/>
                    <a:pt x="11028" y="119869"/>
                  </a:cubicBezTo>
                  <a:cubicBezTo>
                    <a:pt x="11028" y="64401"/>
                    <a:pt x="20018" y="87619"/>
                    <a:pt x="30078" y="37319"/>
                  </a:cubicBezTo>
                  <a:cubicBezTo>
                    <a:pt x="32195" y="26736"/>
                    <a:pt x="30441" y="14549"/>
                    <a:pt x="36428" y="5569"/>
                  </a:cubicBezTo>
                  <a:cubicBezTo>
                    <a:pt x="40141" y="0"/>
                    <a:pt x="40661" y="4511"/>
                    <a:pt x="49128" y="5569"/>
                  </a:cubicBezTo>
                  <a:close/>
                </a:path>
              </a:pathLst>
            </a:custGeom>
            <a:solidFill>
              <a:schemeClr val="accent3">
                <a:lumMod val="60000"/>
                <a:lumOff val="4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Freeform 5"/>
            <p:cNvSpPr/>
            <p:nvPr/>
          </p:nvSpPr>
          <p:spPr>
            <a:xfrm>
              <a:off x="5476689" y="4018593"/>
              <a:ext cx="1640385" cy="1334519"/>
            </a:xfrm>
            <a:custGeom>
              <a:avLst/>
              <a:gdLst>
                <a:gd name="connsiteX0" fmla="*/ 66675 w 1641475"/>
                <a:gd name="connsiteY0" fmla="*/ 15875 h 1334168"/>
                <a:gd name="connsiteX1" fmla="*/ 53975 w 1641475"/>
                <a:gd name="connsiteY1" fmla="*/ 111125 h 1334168"/>
                <a:gd name="connsiteX2" fmla="*/ 47625 w 1641475"/>
                <a:gd name="connsiteY2" fmla="*/ 161925 h 1334168"/>
                <a:gd name="connsiteX3" fmla="*/ 47625 w 1641475"/>
                <a:gd name="connsiteY3" fmla="*/ 266700 h 1334168"/>
                <a:gd name="connsiteX4" fmla="*/ 38100 w 1641475"/>
                <a:gd name="connsiteY4" fmla="*/ 352425 h 1334168"/>
                <a:gd name="connsiteX5" fmla="*/ 31750 w 1641475"/>
                <a:gd name="connsiteY5" fmla="*/ 403225 h 1334168"/>
                <a:gd name="connsiteX6" fmla="*/ 28575 w 1641475"/>
                <a:gd name="connsiteY6" fmla="*/ 546100 h 1334168"/>
                <a:gd name="connsiteX7" fmla="*/ 22225 w 1641475"/>
                <a:gd name="connsiteY7" fmla="*/ 612775 h 1334168"/>
                <a:gd name="connsiteX8" fmla="*/ 19050 w 1641475"/>
                <a:gd name="connsiteY8" fmla="*/ 666750 h 1334168"/>
                <a:gd name="connsiteX9" fmla="*/ 6350 w 1641475"/>
                <a:gd name="connsiteY9" fmla="*/ 701675 h 1334168"/>
                <a:gd name="connsiteX10" fmla="*/ 0 w 1641475"/>
                <a:gd name="connsiteY10" fmla="*/ 723900 h 1334168"/>
                <a:gd name="connsiteX11" fmla="*/ 3175 w 1641475"/>
                <a:gd name="connsiteY11" fmla="*/ 733425 h 1334168"/>
                <a:gd name="connsiteX12" fmla="*/ 12700 w 1641475"/>
                <a:gd name="connsiteY12" fmla="*/ 739775 h 1334168"/>
                <a:gd name="connsiteX13" fmla="*/ 44450 w 1641475"/>
                <a:gd name="connsiteY13" fmla="*/ 746125 h 1334168"/>
                <a:gd name="connsiteX14" fmla="*/ 53975 w 1641475"/>
                <a:gd name="connsiteY14" fmla="*/ 749300 h 1334168"/>
                <a:gd name="connsiteX15" fmla="*/ 63500 w 1641475"/>
                <a:gd name="connsiteY15" fmla="*/ 758825 h 1334168"/>
                <a:gd name="connsiteX16" fmla="*/ 73025 w 1641475"/>
                <a:gd name="connsiteY16" fmla="*/ 765175 h 1334168"/>
                <a:gd name="connsiteX17" fmla="*/ 120650 w 1641475"/>
                <a:gd name="connsiteY17" fmla="*/ 762000 h 1334168"/>
                <a:gd name="connsiteX18" fmla="*/ 127000 w 1641475"/>
                <a:gd name="connsiteY18" fmla="*/ 742950 h 1334168"/>
                <a:gd name="connsiteX19" fmla="*/ 149225 w 1641475"/>
                <a:gd name="connsiteY19" fmla="*/ 746125 h 1334168"/>
                <a:gd name="connsiteX20" fmla="*/ 155575 w 1641475"/>
                <a:gd name="connsiteY20" fmla="*/ 755650 h 1334168"/>
                <a:gd name="connsiteX21" fmla="*/ 165100 w 1641475"/>
                <a:gd name="connsiteY21" fmla="*/ 762000 h 1334168"/>
                <a:gd name="connsiteX22" fmla="*/ 171450 w 1641475"/>
                <a:gd name="connsiteY22" fmla="*/ 781050 h 1334168"/>
                <a:gd name="connsiteX23" fmla="*/ 177800 w 1641475"/>
                <a:gd name="connsiteY23" fmla="*/ 812800 h 1334168"/>
                <a:gd name="connsiteX24" fmla="*/ 180975 w 1641475"/>
                <a:gd name="connsiteY24" fmla="*/ 822325 h 1334168"/>
                <a:gd name="connsiteX25" fmla="*/ 187325 w 1641475"/>
                <a:gd name="connsiteY25" fmla="*/ 831850 h 1334168"/>
                <a:gd name="connsiteX26" fmla="*/ 196850 w 1641475"/>
                <a:gd name="connsiteY26" fmla="*/ 838200 h 1334168"/>
                <a:gd name="connsiteX27" fmla="*/ 203200 w 1641475"/>
                <a:gd name="connsiteY27" fmla="*/ 847725 h 1334168"/>
                <a:gd name="connsiteX28" fmla="*/ 222250 w 1641475"/>
                <a:gd name="connsiteY28" fmla="*/ 854075 h 1334168"/>
                <a:gd name="connsiteX29" fmla="*/ 247650 w 1641475"/>
                <a:gd name="connsiteY29" fmla="*/ 860425 h 1334168"/>
                <a:gd name="connsiteX30" fmla="*/ 304800 w 1641475"/>
                <a:gd name="connsiteY30" fmla="*/ 863600 h 1334168"/>
                <a:gd name="connsiteX31" fmla="*/ 307975 w 1641475"/>
                <a:gd name="connsiteY31" fmla="*/ 936625 h 1334168"/>
                <a:gd name="connsiteX32" fmla="*/ 311150 w 1641475"/>
                <a:gd name="connsiteY32" fmla="*/ 946150 h 1334168"/>
                <a:gd name="connsiteX33" fmla="*/ 333375 w 1641475"/>
                <a:gd name="connsiteY33" fmla="*/ 955675 h 1334168"/>
                <a:gd name="connsiteX34" fmla="*/ 336550 w 1641475"/>
                <a:gd name="connsiteY34" fmla="*/ 971550 h 1334168"/>
                <a:gd name="connsiteX35" fmla="*/ 352425 w 1641475"/>
                <a:gd name="connsiteY35" fmla="*/ 987425 h 1334168"/>
                <a:gd name="connsiteX36" fmla="*/ 368300 w 1641475"/>
                <a:gd name="connsiteY36" fmla="*/ 990600 h 1334168"/>
                <a:gd name="connsiteX37" fmla="*/ 390525 w 1641475"/>
                <a:gd name="connsiteY37" fmla="*/ 1012825 h 1334168"/>
                <a:gd name="connsiteX38" fmla="*/ 400050 w 1641475"/>
                <a:gd name="connsiteY38" fmla="*/ 1031875 h 1334168"/>
                <a:gd name="connsiteX39" fmla="*/ 428625 w 1641475"/>
                <a:gd name="connsiteY39" fmla="*/ 1047750 h 1334168"/>
                <a:gd name="connsiteX40" fmla="*/ 460375 w 1641475"/>
                <a:gd name="connsiteY40" fmla="*/ 1044575 h 1334168"/>
                <a:gd name="connsiteX41" fmla="*/ 479425 w 1641475"/>
                <a:gd name="connsiteY41" fmla="*/ 1031875 h 1334168"/>
                <a:gd name="connsiteX42" fmla="*/ 488950 w 1641475"/>
                <a:gd name="connsiteY42" fmla="*/ 1025525 h 1334168"/>
                <a:gd name="connsiteX43" fmla="*/ 514350 w 1641475"/>
                <a:gd name="connsiteY43" fmla="*/ 1028700 h 1334168"/>
                <a:gd name="connsiteX44" fmla="*/ 520700 w 1641475"/>
                <a:gd name="connsiteY44" fmla="*/ 1038225 h 1334168"/>
                <a:gd name="connsiteX45" fmla="*/ 530225 w 1641475"/>
                <a:gd name="connsiteY45" fmla="*/ 1047750 h 1334168"/>
                <a:gd name="connsiteX46" fmla="*/ 536575 w 1641475"/>
                <a:gd name="connsiteY46" fmla="*/ 1057275 h 1334168"/>
                <a:gd name="connsiteX47" fmla="*/ 549275 w 1641475"/>
                <a:gd name="connsiteY47" fmla="*/ 1060450 h 1334168"/>
                <a:gd name="connsiteX48" fmla="*/ 561975 w 1641475"/>
                <a:gd name="connsiteY48" fmla="*/ 1066800 h 1334168"/>
                <a:gd name="connsiteX49" fmla="*/ 574675 w 1641475"/>
                <a:gd name="connsiteY49" fmla="*/ 1069975 h 1334168"/>
                <a:gd name="connsiteX50" fmla="*/ 593725 w 1641475"/>
                <a:gd name="connsiteY50" fmla="*/ 1076325 h 1334168"/>
                <a:gd name="connsiteX51" fmla="*/ 603250 w 1641475"/>
                <a:gd name="connsiteY51" fmla="*/ 1079500 h 1334168"/>
                <a:gd name="connsiteX52" fmla="*/ 628650 w 1641475"/>
                <a:gd name="connsiteY52" fmla="*/ 1082675 h 1334168"/>
                <a:gd name="connsiteX53" fmla="*/ 714375 w 1641475"/>
                <a:gd name="connsiteY53" fmla="*/ 1089025 h 1334168"/>
                <a:gd name="connsiteX54" fmla="*/ 777875 w 1641475"/>
                <a:gd name="connsiteY54" fmla="*/ 1082675 h 1334168"/>
                <a:gd name="connsiteX55" fmla="*/ 787400 w 1641475"/>
                <a:gd name="connsiteY55" fmla="*/ 1079500 h 1334168"/>
                <a:gd name="connsiteX56" fmla="*/ 809625 w 1641475"/>
                <a:gd name="connsiteY56" fmla="*/ 1082675 h 1334168"/>
                <a:gd name="connsiteX57" fmla="*/ 819150 w 1641475"/>
                <a:gd name="connsiteY57" fmla="*/ 1085850 h 1334168"/>
                <a:gd name="connsiteX58" fmla="*/ 822325 w 1641475"/>
                <a:gd name="connsiteY58" fmla="*/ 1095375 h 1334168"/>
                <a:gd name="connsiteX59" fmla="*/ 825500 w 1641475"/>
                <a:gd name="connsiteY59" fmla="*/ 1187450 h 1334168"/>
                <a:gd name="connsiteX60" fmla="*/ 831850 w 1641475"/>
                <a:gd name="connsiteY60" fmla="*/ 1196975 h 1334168"/>
                <a:gd name="connsiteX61" fmla="*/ 841375 w 1641475"/>
                <a:gd name="connsiteY61" fmla="*/ 1200150 h 1334168"/>
                <a:gd name="connsiteX62" fmla="*/ 854075 w 1641475"/>
                <a:gd name="connsiteY62" fmla="*/ 1212850 h 1334168"/>
                <a:gd name="connsiteX63" fmla="*/ 866775 w 1641475"/>
                <a:gd name="connsiteY63" fmla="*/ 1231900 h 1334168"/>
                <a:gd name="connsiteX64" fmla="*/ 898525 w 1641475"/>
                <a:gd name="connsiteY64" fmla="*/ 1241425 h 1334168"/>
                <a:gd name="connsiteX65" fmla="*/ 927100 w 1641475"/>
                <a:gd name="connsiteY65" fmla="*/ 1260475 h 1334168"/>
                <a:gd name="connsiteX66" fmla="*/ 936625 w 1641475"/>
                <a:gd name="connsiteY66" fmla="*/ 1266825 h 1334168"/>
                <a:gd name="connsiteX67" fmla="*/ 946150 w 1641475"/>
                <a:gd name="connsiteY67" fmla="*/ 1270000 h 1334168"/>
                <a:gd name="connsiteX68" fmla="*/ 974725 w 1641475"/>
                <a:gd name="connsiteY68" fmla="*/ 1292225 h 1334168"/>
                <a:gd name="connsiteX69" fmla="*/ 984250 w 1641475"/>
                <a:gd name="connsiteY69" fmla="*/ 1295400 h 1334168"/>
                <a:gd name="connsiteX70" fmla="*/ 1003300 w 1641475"/>
                <a:gd name="connsiteY70" fmla="*/ 1308100 h 1334168"/>
                <a:gd name="connsiteX71" fmla="*/ 1022350 w 1641475"/>
                <a:gd name="connsiteY71" fmla="*/ 1314450 h 1334168"/>
                <a:gd name="connsiteX72" fmla="*/ 1031875 w 1641475"/>
                <a:gd name="connsiteY72" fmla="*/ 1314450 h 1334168"/>
                <a:gd name="connsiteX73" fmla="*/ 1025525 w 1641475"/>
                <a:gd name="connsiteY73" fmla="*/ 1250950 h 1334168"/>
                <a:gd name="connsiteX74" fmla="*/ 1028700 w 1641475"/>
                <a:gd name="connsiteY74" fmla="*/ 1238250 h 1334168"/>
                <a:gd name="connsiteX75" fmla="*/ 1038225 w 1641475"/>
                <a:gd name="connsiteY75" fmla="*/ 1209675 h 1334168"/>
                <a:gd name="connsiteX76" fmla="*/ 1041400 w 1641475"/>
                <a:gd name="connsiteY76" fmla="*/ 1200150 h 1334168"/>
                <a:gd name="connsiteX77" fmla="*/ 1044575 w 1641475"/>
                <a:gd name="connsiteY77" fmla="*/ 1190625 h 1334168"/>
                <a:gd name="connsiteX78" fmla="*/ 1057275 w 1641475"/>
                <a:gd name="connsiteY78" fmla="*/ 1171575 h 1334168"/>
                <a:gd name="connsiteX79" fmla="*/ 1063625 w 1641475"/>
                <a:gd name="connsiteY79" fmla="*/ 1162050 h 1334168"/>
                <a:gd name="connsiteX80" fmla="*/ 1066800 w 1641475"/>
                <a:gd name="connsiteY80" fmla="*/ 1120775 h 1334168"/>
                <a:gd name="connsiteX81" fmla="*/ 1069975 w 1641475"/>
                <a:gd name="connsiteY81" fmla="*/ 1111250 h 1334168"/>
                <a:gd name="connsiteX82" fmla="*/ 1079500 w 1641475"/>
                <a:gd name="connsiteY82" fmla="*/ 1066800 h 1334168"/>
                <a:gd name="connsiteX83" fmla="*/ 1082675 w 1641475"/>
                <a:gd name="connsiteY83" fmla="*/ 1057275 h 1334168"/>
                <a:gd name="connsiteX84" fmla="*/ 1095375 w 1641475"/>
                <a:gd name="connsiteY84" fmla="*/ 1050925 h 1334168"/>
                <a:gd name="connsiteX85" fmla="*/ 1101725 w 1641475"/>
                <a:gd name="connsiteY85" fmla="*/ 1041400 h 1334168"/>
                <a:gd name="connsiteX86" fmla="*/ 1111250 w 1641475"/>
                <a:gd name="connsiteY86" fmla="*/ 1022350 h 1334168"/>
                <a:gd name="connsiteX87" fmla="*/ 1130300 w 1641475"/>
                <a:gd name="connsiteY87" fmla="*/ 1012825 h 1334168"/>
                <a:gd name="connsiteX88" fmla="*/ 1152525 w 1641475"/>
                <a:gd name="connsiteY88" fmla="*/ 990600 h 1334168"/>
                <a:gd name="connsiteX89" fmla="*/ 1162050 w 1641475"/>
                <a:gd name="connsiteY89" fmla="*/ 984250 h 1334168"/>
                <a:gd name="connsiteX90" fmla="*/ 1171575 w 1641475"/>
                <a:gd name="connsiteY90" fmla="*/ 977900 h 1334168"/>
                <a:gd name="connsiteX91" fmla="*/ 1177925 w 1641475"/>
                <a:gd name="connsiteY91" fmla="*/ 898525 h 1334168"/>
                <a:gd name="connsiteX92" fmla="*/ 1187450 w 1641475"/>
                <a:gd name="connsiteY92" fmla="*/ 873125 h 1334168"/>
                <a:gd name="connsiteX93" fmla="*/ 1196975 w 1641475"/>
                <a:gd name="connsiteY93" fmla="*/ 866775 h 1334168"/>
                <a:gd name="connsiteX94" fmla="*/ 1209675 w 1641475"/>
                <a:gd name="connsiteY94" fmla="*/ 847725 h 1334168"/>
                <a:gd name="connsiteX95" fmla="*/ 1216025 w 1641475"/>
                <a:gd name="connsiteY95" fmla="*/ 838200 h 1334168"/>
                <a:gd name="connsiteX96" fmla="*/ 1235075 w 1641475"/>
                <a:gd name="connsiteY96" fmla="*/ 822325 h 1334168"/>
                <a:gd name="connsiteX97" fmla="*/ 1257300 w 1641475"/>
                <a:gd name="connsiteY97" fmla="*/ 796925 h 1334168"/>
                <a:gd name="connsiteX98" fmla="*/ 1270000 w 1641475"/>
                <a:gd name="connsiteY98" fmla="*/ 777875 h 1334168"/>
                <a:gd name="connsiteX99" fmla="*/ 1279525 w 1641475"/>
                <a:gd name="connsiteY99" fmla="*/ 758825 h 1334168"/>
                <a:gd name="connsiteX100" fmla="*/ 1298575 w 1641475"/>
                <a:gd name="connsiteY100" fmla="*/ 739775 h 1334168"/>
                <a:gd name="connsiteX101" fmla="*/ 1314450 w 1641475"/>
                <a:gd name="connsiteY101" fmla="*/ 717550 h 1334168"/>
                <a:gd name="connsiteX102" fmla="*/ 1323975 w 1641475"/>
                <a:gd name="connsiteY102" fmla="*/ 711200 h 1334168"/>
                <a:gd name="connsiteX103" fmla="*/ 1336675 w 1641475"/>
                <a:gd name="connsiteY103" fmla="*/ 695325 h 1334168"/>
                <a:gd name="connsiteX104" fmla="*/ 1343025 w 1641475"/>
                <a:gd name="connsiteY104" fmla="*/ 685800 h 1334168"/>
                <a:gd name="connsiteX105" fmla="*/ 1352550 w 1641475"/>
                <a:gd name="connsiteY105" fmla="*/ 679450 h 1334168"/>
                <a:gd name="connsiteX106" fmla="*/ 1362075 w 1641475"/>
                <a:gd name="connsiteY106" fmla="*/ 669925 h 1334168"/>
                <a:gd name="connsiteX107" fmla="*/ 1371600 w 1641475"/>
                <a:gd name="connsiteY107" fmla="*/ 663575 h 1334168"/>
                <a:gd name="connsiteX108" fmla="*/ 1381125 w 1641475"/>
                <a:gd name="connsiteY108" fmla="*/ 654050 h 1334168"/>
                <a:gd name="connsiteX109" fmla="*/ 1400175 w 1641475"/>
                <a:gd name="connsiteY109" fmla="*/ 644525 h 1334168"/>
                <a:gd name="connsiteX110" fmla="*/ 1419225 w 1641475"/>
                <a:gd name="connsiteY110" fmla="*/ 615950 h 1334168"/>
                <a:gd name="connsiteX111" fmla="*/ 1425575 w 1641475"/>
                <a:gd name="connsiteY111" fmla="*/ 606425 h 1334168"/>
                <a:gd name="connsiteX112" fmla="*/ 1444625 w 1641475"/>
                <a:gd name="connsiteY112" fmla="*/ 584200 h 1334168"/>
                <a:gd name="connsiteX113" fmla="*/ 1450975 w 1641475"/>
                <a:gd name="connsiteY113" fmla="*/ 571500 h 1334168"/>
                <a:gd name="connsiteX114" fmla="*/ 1454150 w 1641475"/>
                <a:gd name="connsiteY114" fmla="*/ 561975 h 1334168"/>
                <a:gd name="connsiteX115" fmla="*/ 1466850 w 1641475"/>
                <a:gd name="connsiteY115" fmla="*/ 542925 h 1334168"/>
                <a:gd name="connsiteX116" fmla="*/ 1473200 w 1641475"/>
                <a:gd name="connsiteY116" fmla="*/ 523875 h 1334168"/>
                <a:gd name="connsiteX117" fmla="*/ 1485900 w 1641475"/>
                <a:gd name="connsiteY117" fmla="*/ 504825 h 1334168"/>
                <a:gd name="connsiteX118" fmla="*/ 1492250 w 1641475"/>
                <a:gd name="connsiteY118" fmla="*/ 495300 h 1334168"/>
                <a:gd name="connsiteX119" fmla="*/ 1495425 w 1641475"/>
                <a:gd name="connsiteY119" fmla="*/ 485775 h 1334168"/>
                <a:gd name="connsiteX120" fmla="*/ 1501775 w 1641475"/>
                <a:gd name="connsiteY120" fmla="*/ 457200 h 1334168"/>
                <a:gd name="connsiteX121" fmla="*/ 1508125 w 1641475"/>
                <a:gd name="connsiteY121" fmla="*/ 415925 h 1334168"/>
                <a:gd name="connsiteX122" fmla="*/ 1511300 w 1641475"/>
                <a:gd name="connsiteY122" fmla="*/ 406400 h 1334168"/>
                <a:gd name="connsiteX123" fmla="*/ 1524000 w 1641475"/>
                <a:gd name="connsiteY123" fmla="*/ 387350 h 1334168"/>
                <a:gd name="connsiteX124" fmla="*/ 1533525 w 1641475"/>
                <a:gd name="connsiteY124" fmla="*/ 365125 h 1334168"/>
                <a:gd name="connsiteX125" fmla="*/ 1536700 w 1641475"/>
                <a:gd name="connsiteY125" fmla="*/ 355600 h 1334168"/>
                <a:gd name="connsiteX126" fmla="*/ 1552575 w 1641475"/>
                <a:gd name="connsiteY126" fmla="*/ 333375 h 1334168"/>
                <a:gd name="connsiteX127" fmla="*/ 1558925 w 1641475"/>
                <a:gd name="connsiteY127" fmla="*/ 320675 h 1334168"/>
                <a:gd name="connsiteX128" fmla="*/ 1565275 w 1641475"/>
                <a:gd name="connsiteY128" fmla="*/ 311150 h 1334168"/>
                <a:gd name="connsiteX129" fmla="*/ 1577975 w 1641475"/>
                <a:gd name="connsiteY129" fmla="*/ 254000 h 1334168"/>
                <a:gd name="connsiteX130" fmla="*/ 1581150 w 1641475"/>
                <a:gd name="connsiteY130" fmla="*/ 241300 h 1334168"/>
                <a:gd name="connsiteX131" fmla="*/ 1593850 w 1641475"/>
                <a:gd name="connsiteY131" fmla="*/ 215900 h 1334168"/>
                <a:gd name="connsiteX132" fmla="*/ 1600200 w 1641475"/>
                <a:gd name="connsiteY132" fmla="*/ 206375 h 1334168"/>
                <a:gd name="connsiteX133" fmla="*/ 1606550 w 1641475"/>
                <a:gd name="connsiteY133" fmla="*/ 187325 h 1334168"/>
                <a:gd name="connsiteX134" fmla="*/ 1619250 w 1641475"/>
                <a:gd name="connsiteY134" fmla="*/ 149225 h 1334168"/>
                <a:gd name="connsiteX135" fmla="*/ 1622425 w 1641475"/>
                <a:gd name="connsiteY135" fmla="*/ 139700 h 1334168"/>
                <a:gd name="connsiteX136" fmla="*/ 1625600 w 1641475"/>
                <a:gd name="connsiteY136" fmla="*/ 130175 h 1334168"/>
                <a:gd name="connsiteX137" fmla="*/ 1631950 w 1641475"/>
                <a:gd name="connsiteY137" fmla="*/ 120650 h 1334168"/>
                <a:gd name="connsiteX138" fmla="*/ 1635125 w 1641475"/>
                <a:gd name="connsiteY138" fmla="*/ 111125 h 1334168"/>
                <a:gd name="connsiteX139" fmla="*/ 1641475 w 1641475"/>
                <a:gd name="connsiteY139" fmla="*/ 95250 h 1334168"/>
                <a:gd name="connsiteX140" fmla="*/ 1638300 w 1641475"/>
                <a:gd name="connsiteY140" fmla="*/ 79375 h 1334168"/>
                <a:gd name="connsiteX141" fmla="*/ 1606550 w 1641475"/>
                <a:gd name="connsiteY141" fmla="*/ 76200 h 1334168"/>
                <a:gd name="connsiteX142" fmla="*/ 1577975 w 1641475"/>
                <a:gd name="connsiteY142" fmla="*/ 79375 h 1334168"/>
                <a:gd name="connsiteX143" fmla="*/ 1571625 w 1641475"/>
                <a:gd name="connsiteY143" fmla="*/ 66675 h 1334168"/>
                <a:gd name="connsiteX144" fmla="*/ 1546225 w 1641475"/>
                <a:gd name="connsiteY144" fmla="*/ 57150 h 1334168"/>
                <a:gd name="connsiteX145" fmla="*/ 1511300 w 1641475"/>
                <a:gd name="connsiteY145" fmla="*/ 50800 h 1334168"/>
                <a:gd name="connsiteX146" fmla="*/ 1454150 w 1641475"/>
                <a:gd name="connsiteY146" fmla="*/ 60325 h 1334168"/>
                <a:gd name="connsiteX147" fmla="*/ 1450975 w 1641475"/>
                <a:gd name="connsiteY147" fmla="*/ 69850 h 1334168"/>
                <a:gd name="connsiteX148" fmla="*/ 1438275 w 1641475"/>
                <a:gd name="connsiteY148" fmla="*/ 88900 h 1334168"/>
                <a:gd name="connsiteX149" fmla="*/ 1435100 w 1641475"/>
                <a:gd name="connsiteY149" fmla="*/ 120650 h 1334168"/>
                <a:gd name="connsiteX150" fmla="*/ 1431925 w 1641475"/>
                <a:gd name="connsiteY150" fmla="*/ 130175 h 1334168"/>
                <a:gd name="connsiteX151" fmla="*/ 1422400 w 1641475"/>
                <a:gd name="connsiteY151" fmla="*/ 123825 h 1334168"/>
                <a:gd name="connsiteX152" fmla="*/ 1412875 w 1641475"/>
                <a:gd name="connsiteY152" fmla="*/ 120650 h 1334168"/>
                <a:gd name="connsiteX153" fmla="*/ 1393825 w 1641475"/>
                <a:gd name="connsiteY153" fmla="*/ 123825 h 1334168"/>
                <a:gd name="connsiteX154" fmla="*/ 1387475 w 1641475"/>
                <a:gd name="connsiteY154" fmla="*/ 142875 h 1334168"/>
                <a:gd name="connsiteX155" fmla="*/ 1377950 w 1641475"/>
                <a:gd name="connsiteY155" fmla="*/ 146050 h 1334168"/>
                <a:gd name="connsiteX156" fmla="*/ 1336675 w 1641475"/>
                <a:gd name="connsiteY156" fmla="*/ 136525 h 1334168"/>
                <a:gd name="connsiteX157" fmla="*/ 1333500 w 1641475"/>
                <a:gd name="connsiteY157" fmla="*/ 127000 h 1334168"/>
                <a:gd name="connsiteX158" fmla="*/ 1317625 w 1641475"/>
                <a:gd name="connsiteY158" fmla="*/ 111125 h 1334168"/>
                <a:gd name="connsiteX159" fmla="*/ 1301750 w 1641475"/>
                <a:gd name="connsiteY159" fmla="*/ 85725 h 1334168"/>
                <a:gd name="connsiteX160" fmla="*/ 1279525 w 1641475"/>
                <a:gd name="connsiteY160" fmla="*/ 82550 h 1334168"/>
                <a:gd name="connsiteX161" fmla="*/ 1254125 w 1641475"/>
                <a:gd name="connsiteY161" fmla="*/ 69850 h 1334168"/>
                <a:gd name="connsiteX162" fmla="*/ 1244600 w 1641475"/>
                <a:gd name="connsiteY162" fmla="*/ 63500 h 1334168"/>
                <a:gd name="connsiteX163" fmla="*/ 1225550 w 1641475"/>
                <a:gd name="connsiteY163" fmla="*/ 57150 h 1334168"/>
                <a:gd name="connsiteX164" fmla="*/ 1216025 w 1641475"/>
                <a:gd name="connsiteY164" fmla="*/ 53975 h 1334168"/>
                <a:gd name="connsiteX165" fmla="*/ 1117600 w 1641475"/>
                <a:gd name="connsiteY165" fmla="*/ 57150 h 1334168"/>
                <a:gd name="connsiteX166" fmla="*/ 1098550 w 1641475"/>
                <a:gd name="connsiteY166" fmla="*/ 66675 h 1334168"/>
                <a:gd name="connsiteX167" fmla="*/ 1085850 w 1641475"/>
                <a:gd name="connsiteY167" fmla="*/ 73025 h 1334168"/>
                <a:gd name="connsiteX168" fmla="*/ 1050925 w 1641475"/>
                <a:gd name="connsiteY168" fmla="*/ 82550 h 1334168"/>
                <a:gd name="connsiteX169" fmla="*/ 898525 w 1641475"/>
                <a:gd name="connsiteY169" fmla="*/ 79375 h 1334168"/>
                <a:gd name="connsiteX170" fmla="*/ 885825 w 1641475"/>
                <a:gd name="connsiteY170" fmla="*/ 73025 h 1334168"/>
                <a:gd name="connsiteX171" fmla="*/ 787400 w 1641475"/>
                <a:gd name="connsiteY171" fmla="*/ 66675 h 1334168"/>
                <a:gd name="connsiteX172" fmla="*/ 768350 w 1641475"/>
                <a:gd name="connsiteY172" fmla="*/ 63500 h 1334168"/>
                <a:gd name="connsiteX173" fmla="*/ 758825 w 1641475"/>
                <a:gd name="connsiteY173" fmla="*/ 57150 h 1334168"/>
                <a:gd name="connsiteX174" fmla="*/ 695325 w 1641475"/>
                <a:gd name="connsiteY174" fmla="*/ 53975 h 1334168"/>
                <a:gd name="connsiteX175" fmla="*/ 650875 w 1641475"/>
                <a:gd name="connsiteY175" fmla="*/ 47625 h 1334168"/>
                <a:gd name="connsiteX176" fmla="*/ 581025 w 1641475"/>
                <a:gd name="connsiteY176" fmla="*/ 41275 h 1334168"/>
                <a:gd name="connsiteX177" fmla="*/ 469900 w 1641475"/>
                <a:gd name="connsiteY177" fmla="*/ 34925 h 1334168"/>
                <a:gd name="connsiteX178" fmla="*/ 431800 w 1641475"/>
                <a:gd name="connsiteY178" fmla="*/ 28575 h 1334168"/>
                <a:gd name="connsiteX179" fmla="*/ 396875 w 1641475"/>
                <a:gd name="connsiteY179" fmla="*/ 22225 h 1334168"/>
                <a:gd name="connsiteX180" fmla="*/ 346075 w 1641475"/>
                <a:gd name="connsiteY180" fmla="*/ 15875 h 1334168"/>
                <a:gd name="connsiteX181" fmla="*/ 161925 w 1641475"/>
                <a:gd name="connsiteY181" fmla="*/ 15875 h 1334168"/>
                <a:gd name="connsiteX182" fmla="*/ 66675 w 1641475"/>
                <a:gd name="connsiteY182" fmla="*/ 15875 h 1334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1641475" h="1334168">
                  <a:moveTo>
                    <a:pt x="66675" y="15875"/>
                  </a:moveTo>
                  <a:cubicBezTo>
                    <a:pt x="48683" y="31750"/>
                    <a:pt x="61121" y="22990"/>
                    <a:pt x="53975" y="111125"/>
                  </a:cubicBezTo>
                  <a:cubicBezTo>
                    <a:pt x="50978" y="148094"/>
                    <a:pt x="52785" y="136125"/>
                    <a:pt x="47625" y="161925"/>
                  </a:cubicBezTo>
                  <a:cubicBezTo>
                    <a:pt x="38565" y="261590"/>
                    <a:pt x="51447" y="102371"/>
                    <a:pt x="47625" y="266700"/>
                  </a:cubicBezTo>
                  <a:cubicBezTo>
                    <a:pt x="45223" y="369975"/>
                    <a:pt x="43631" y="302648"/>
                    <a:pt x="38100" y="352425"/>
                  </a:cubicBezTo>
                  <a:cubicBezTo>
                    <a:pt x="32440" y="403363"/>
                    <a:pt x="38743" y="375255"/>
                    <a:pt x="31750" y="403225"/>
                  </a:cubicBezTo>
                  <a:cubicBezTo>
                    <a:pt x="30692" y="450850"/>
                    <a:pt x="30111" y="498488"/>
                    <a:pt x="28575" y="546100"/>
                  </a:cubicBezTo>
                  <a:cubicBezTo>
                    <a:pt x="26923" y="597314"/>
                    <a:pt x="29340" y="584313"/>
                    <a:pt x="22225" y="612775"/>
                  </a:cubicBezTo>
                  <a:cubicBezTo>
                    <a:pt x="21167" y="630767"/>
                    <a:pt x="21285" y="648866"/>
                    <a:pt x="19050" y="666750"/>
                  </a:cubicBezTo>
                  <a:cubicBezTo>
                    <a:pt x="16537" y="686855"/>
                    <a:pt x="12990" y="686182"/>
                    <a:pt x="6350" y="701675"/>
                  </a:cubicBezTo>
                  <a:cubicBezTo>
                    <a:pt x="3617" y="708052"/>
                    <a:pt x="1611" y="717455"/>
                    <a:pt x="0" y="723900"/>
                  </a:cubicBezTo>
                  <a:cubicBezTo>
                    <a:pt x="1058" y="727075"/>
                    <a:pt x="1084" y="730812"/>
                    <a:pt x="3175" y="733425"/>
                  </a:cubicBezTo>
                  <a:cubicBezTo>
                    <a:pt x="5559" y="736405"/>
                    <a:pt x="9287" y="738068"/>
                    <a:pt x="12700" y="739775"/>
                  </a:cubicBezTo>
                  <a:cubicBezTo>
                    <a:pt x="21566" y="744208"/>
                    <a:pt x="36260" y="744955"/>
                    <a:pt x="44450" y="746125"/>
                  </a:cubicBezTo>
                  <a:cubicBezTo>
                    <a:pt x="47625" y="747183"/>
                    <a:pt x="51190" y="747444"/>
                    <a:pt x="53975" y="749300"/>
                  </a:cubicBezTo>
                  <a:cubicBezTo>
                    <a:pt x="57711" y="751791"/>
                    <a:pt x="60051" y="755950"/>
                    <a:pt x="63500" y="758825"/>
                  </a:cubicBezTo>
                  <a:cubicBezTo>
                    <a:pt x="66431" y="761268"/>
                    <a:pt x="69850" y="763058"/>
                    <a:pt x="73025" y="765175"/>
                  </a:cubicBezTo>
                  <a:cubicBezTo>
                    <a:pt x="88900" y="764117"/>
                    <a:pt x="105938" y="768058"/>
                    <a:pt x="120650" y="762000"/>
                  </a:cubicBezTo>
                  <a:cubicBezTo>
                    <a:pt x="126839" y="759451"/>
                    <a:pt x="127000" y="742950"/>
                    <a:pt x="127000" y="742950"/>
                  </a:cubicBezTo>
                  <a:cubicBezTo>
                    <a:pt x="134408" y="744008"/>
                    <a:pt x="142386" y="743086"/>
                    <a:pt x="149225" y="746125"/>
                  </a:cubicBezTo>
                  <a:cubicBezTo>
                    <a:pt x="152712" y="747675"/>
                    <a:pt x="152877" y="752952"/>
                    <a:pt x="155575" y="755650"/>
                  </a:cubicBezTo>
                  <a:cubicBezTo>
                    <a:pt x="158273" y="758348"/>
                    <a:pt x="161925" y="759883"/>
                    <a:pt x="165100" y="762000"/>
                  </a:cubicBezTo>
                  <a:cubicBezTo>
                    <a:pt x="167217" y="768350"/>
                    <a:pt x="170137" y="774486"/>
                    <a:pt x="171450" y="781050"/>
                  </a:cubicBezTo>
                  <a:cubicBezTo>
                    <a:pt x="173567" y="791633"/>
                    <a:pt x="174387" y="802561"/>
                    <a:pt x="177800" y="812800"/>
                  </a:cubicBezTo>
                  <a:cubicBezTo>
                    <a:pt x="178858" y="815975"/>
                    <a:pt x="179478" y="819332"/>
                    <a:pt x="180975" y="822325"/>
                  </a:cubicBezTo>
                  <a:cubicBezTo>
                    <a:pt x="182682" y="825738"/>
                    <a:pt x="184627" y="829152"/>
                    <a:pt x="187325" y="831850"/>
                  </a:cubicBezTo>
                  <a:cubicBezTo>
                    <a:pt x="190023" y="834548"/>
                    <a:pt x="193675" y="836083"/>
                    <a:pt x="196850" y="838200"/>
                  </a:cubicBezTo>
                  <a:cubicBezTo>
                    <a:pt x="198967" y="841375"/>
                    <a:pt x="199964" y="845703"/>
                    <a:pt x="203200" y="847725"/>
                  </a:cubicBezTo>
                  <a:cubicBezTo>
                    <a:pt x="208876" y="851273"/>
                    <a:pt x="215900" y="851958"/>
                    <a:pt x="222250" y="854075"/>
                  </a:cubicBezTo>
                  <a:cubicBezTo>
                    <a:pt x="231443" y="857139"/>
                    <a:pt x="237283" y="859524"/>
                    <a:pt x="247650" y="860425"/>
                  </a:cubicBezTo>
                  <a:cubicBezTo>
                    <a:pt x="266658" y="862078"/>
                    <a:pt x="285750" y="862542"/>
                    <a:pt x="304800" y="863600"/>
                  </a:cubicBezTo>
                  <a:cubicBezTo>
                    <a:pt x="305858" y="887942"/>
                    <a:pt x="306106" y="912332"/>
                    <a:pt x="307975" y="936625"/>
                  </a:cubicBezTo>
                  <a:cubicBezTo>
                    <a:pt x="308232" y="939962"/>
                    <a:pt x="309059" y="943537"/>
                    <a:pt x="311150" y="946150"/>
                  </a:cubicBezTo>
                  <a:cubicBezTo>
                    <a:pt x="316632" y="953002"/>
                    <a:pt x="325749" y="953768"/>
                    <a:pt x="333375" y="955675"/>
                  </a:cubicBezTo>
                  <a:cubicBezTo>
                    <a:pt x="334433" y="960967"/>
                    <a:pt x="334655" y="966497"/>
                    <a:pt x="336550" y="971550"/>
                  </a:cubicBezTo>
                  <a:cubicBezTo>
                    <a:pt x="339090" y="978323"/>
                    <a:pt x="345652" y="984885"/>
                    <a:pt x="352425" y="987425"/>
                  </a:cubicBezTo>
                  <a:cubicBezTo>
                    <a:pt x="357478" y="989320"/>
                    <a:pt x="363008" y="989542"/>
                    <a:pt x="368300" y="990600"/>
                  </a:cubicBezTo>
                  <a:cubicBezTo>
                    <a:pt x="382856" y="1012435"/>
                    <a:pt x="373760" y="1007237"/>
                    <a:pt x="390525" y="1012825"/>
                  </a:cubicBezTo>
                  <a:cubicBezTo>
                    <a:pt x="392790" y="1019619"/>
                    <a:pt x="394257" y="1026806"/>
                    <a:pt x="400050" y="1031875"/>
                  </a:cubicBezTo>
                  <a:cubicBezTo>
                    <a:pt x="413487" y="1043632"/>
                    <a:pt x="415543" y="1043389"/>
                    <a:pt x="428625" y="1047750"/>
                  </a:cubicBezTo>
                  <a:cubicBezTo>
                    <a:pt x="439208" y="1046692"/>
                    <a:pt x="450223" y="1047747"/>
                    <a:pt x="460375" y="1044575"/>
                  </a:cubicBezTo>
                  <a:cubicBezTo>
                    <a:pt x="467659" y="1042299"/>
                    <a:pt x="473075" y="1036108"/>
                    <a:pt x="479425" y="1031875"/>
                  </a:cubicBezTo>
                  <a:lnTo>
                    <a:pt x="488950" y="1025525"/>
                  </a:lnTo>
                  <a:cubicBezTo>
                    <a:pt x="497417" y="1026583"/>
                    <a:pt x="506428" y="1025531"/>
                    <a:pt x="514350" y="1028700"/>
                  </a:cubicBezTo>
                  <a:cubicBezTo>
                    <a:pt x="517893" y="1030117"/>
                    <a:pt x="518257" y="1035294"/>
                    <a:pt x="520700" y="1038225"/>
                  </a:cubicBezTo>
                  <a:cubicBezTo>
                    <a:pt x="523575" y="1041674"/>
                    <a:pt x="527350" y="1044301"/>
                    <a:pt x="530225" y="1047750"/>
                  </a:cubicBezTo>
                  <a:cubicBezTo>
                    <a:pt x="532668" y="1050681"/>
                    <a:pt x="533400" y="1055158"/>
                    <a:pt x="536575" y="1057275"/>
                  </a:cubicBezTo>
                  <a:cubicBezTo>
                    <a:pt x="540206" y="1059696"/>
                    <a:pt x="545189" y="1058918"/>
                    <a:pt x="549275" y="1060450"/>
                  </a:cubicBezTo>
                  <a:cubicBezTo>
                    <a:pt x="553707" y="1062112"/>
                    <a:pt x="557543" y="1065138"/>
                    <a:pt x="561975" y="1066800"/>
                  </a:cubicBezTo>
                  <a:cubicBezTo>
                    <a:pt x="566061" y="1068332"/>
                    <a:pt x="570495" y="1068721"/>
                    <a:pt x="574675" y="1069975"/>
                  </a:cubicBezTo>
                  <a:cubicBezTo>
                    <a:pt x="581086" y="1071898"/>
                    <a:pt x="587375" y="1074208"/>
                    <a:pt x="593725" y="1076325"/>
                  </a:cubicBezTo>
                  <a:cubicBezTo>
                    <a:pt x="596900" y="1077383"/>
                    <a:pt x="599929" y="1079085"/>
                    <a:pt x="603250" y="1079500"/>
                  </a:cubicBezTo>
                  <a:cubicBezTo>
                    <a:pt x="611717" y="1080558"/>
                    <a:pt x="620149" y="1081946"/>
                    <a:pt x="628650" y="1082675"/>
                  </a:cubicBezTo>
                  <a:cubicBezTo>
                    <a:pt x="657199" y="1085122"/>
                    <a:pt x="714375" y="1089025"/>
                    <a:pt x="714375" y="1089025"/>
                  </a:cubicBezTo>
                  <a:cubicBezTo>
                    <a:pt x="728195" y="1087873"/>
                    <a:pt x="761779" y="1085602"/>
                    <a:pt x="777875" y="1082675"/>
                  </a:cubicBezTo>
                  <a:cubicBezTo>
                    <a:pt x="781168" y="1082076"/>
                    <a:pt x="784225" y="1080558"/>
                    <a:pt x="787400" y="1079500"/>
                  </a:cubicBezTo>
                  <a:cubicBezTo>
                    <a:pt x="794808" y="1080558"/>
                    <a:pt x="802287" y="1081207"/>
                    <a:pt x="809625" y="1082675"/>
                  </a:cubicBezTo>
                  <a:cubicBezTo>
                    <a:pt x="812907" y="1083331"/>
                    <a:pt x="816783" y="1083483"/>
                    <a:pt x="819150" y="1085850"/>
                  </a:cubicBezTo>
                  <a:cubicBezTo>
                    <a:pt x="821517" y="1088217"/>
                    <a:pt x="821267" y="1092200"/>
                    <a:pt x="822325" y="1095375"/>
                  </a:cubicBezTo>
                  <a:cubicBezTo>
                    <a:pt x="823383" y="1126067"/>
                    <a:pt x="822634" y="1156874"/>
                    <a:pt x="825500" y="1187450"/>
                  </a:cubicBezTo>
                  <a:cubicBezTo>
                    <a:pt x="825856" y="1191249"/>
                    <a:pt x="828870" y="1194591"/>
                    <a:pt x="831850" y="1196975"/>
                  </a:cubicBezTo>
                  <a:cubicBezTo>
                    <a:pt x="834463" y="1199066"/>
                    <a:pt x="838200" y="1199092"/>
                    <a:pt x="841375" y="1200150"/>
                  </a:cubicBezTo>
                  <a:cubicBezTo>
                    <a:pt x="849842" y="1225550"/>
                    <a:pt x="837142" y="1195917"/>
                    <a:pt x="854075" y="1212850"/>
                  </a:cubicBezTo>
                  <a:cubicBezTo>
                    <a:pt x="859471" y="1218246"/>
                    <a:pt x="859535" y="1229487"/>
                    <a:pt x="866775" y="1231900"/>
                  </a:cubicBezTo>
                  <a:cubicBezTo>
                    <a:pt x="889965" y="1239630"/>
                    <a:pt x="879331" y="1236627"/>
                    <a:pt x="898525" y="1241425"/>
                  </a:cubicBezTo>
                  <a:lnTo>
                    <a:pt x="927100" y="1260475"/>
                  </a:lnTo>
                  <a:cubicBezTo>
                    <a:pt x="930275" y="1262592"/>
                    <a:pt x="933005" y="1265618"/>
                    <a:pt x="936625" y="1266825"/>
                  </a:cubicBezTo>
                  <a:lnTo>
                    <a:pt x="946150" y="1270000"/>
                  </a:lnTo>
                  <a:cubicBezTo>
                    <a:pt x="954368" y="1278218"/>
                    <a:pt x="963332" y="1288427"/>
                    <a:pt x="974725" y="1292225"/>
                  </a:cubicBezTo>
                  <a:cubicBezTo>
                    <a:pt x="977900" y="1293283"/>
                    <a:pt x="981324" y="1293775"/>
                    <a:pt x="984250" y="1295400"/>
                  </a:cubicBezTo>
                  <a:cubicBezTo>
                    <a:pt x="990921" y="1299106"/>
                    <a:pt x="996060" y="1305687"/>
                    <a:pt x="1003300" y="1308100"/>
                  </a:cubicBezTo>
                  <a:lnTo>
                    <a:pt x="1022350" y="1314450"/>
                  </a:lnTo>
                  <a:cubicBezTo>
                    <a:pt x="1025561" y="1319266"/>
                    <a:pt x="1031875" y="1334168"/>
                    <a:pt x="1031875" y="1314450"/>
                  </a:cubicBezTo>
                  <a:cubicBezTo>
                    <a:pt x="1031875" y="1273084"/>
                    <a:pt x="1031928" y="1276563"/>
                    <a:pt x="1025525" y="1250950"/>
                  </a:cubicBezTo>
                  <a:cubicBezTo>
                    <a:pt x="1026583" y="1246717"/>
                    <a:pt x="1027446" y="1242430"/>
                    <a:pt x="1028700" y="1238250"/>
                  </a:cubicBezTo>
                  <a:lnTo>
                    <a:pt x="1038225" y="1209675"/>
                  </a:lnTo>
                  <a:lnTo>
                    <a:pt x="1041400" y="1200150"/>
                  </a:lnTo>
                  <a:cubicBezTo>
                    <a:pt x="1042458" y="1196975"/>
                    <a:pt x="1042719" y="1193410"/>
                    <a:pt x="1044575" y="1190625"/>
                  </a:cubicBezTo>
                  <a:lnTo>
                    <a:pt x="1057275" y="1171575"/>
                  </a:lnTo>
                  <a:lnTo>
                    <a:pt x="1063625" y="1162050"/>
                  </a:lnTo>
                  <a:cubicBezTo>
                    <a:pt x="1064683" y="1148292"/>
                    <a:pt x="1065088" y="1134467"/>
                    <a:pt x="1066800" y="1120775"/>
                  </a:cubicBezTo>
                  <a:cubicBezTo>
                    <a:pt x="1067215" y="1117454"/>
                    <a:pt x="1069376" y="1114543"/>
                    <a:pt x="1069975" y="1111250"/>
                  </a:cubicBezTo>
                  <a:cubicBezTo>
                    <a:pt x="1077985" y="1067193"/>
                    <a:pt x="1067310" y="1103371"/>
                    <a:pt x="1079500" y="1066800"/>
                  </a:cubicBezTo>
                  <a:cubicBezTo>
                    <a:pt x="1080558" y="1063625"/>
                    <a:pt x="1079682" y="1058772"/>
                    <a:pt x="1082675" y="1057275"/>
                  </a:cubicBezTo>
                  <a:lnTo>
                    <a:pt x="1095375" y="1050925"/>
                  </a:lnTo>
                  <a:cubicBezTo>
                    <a:pt x="1097492" y="1047750"/>
                    <a:pt x="1100018" y="1044813"/>
                    <a:pt x="1101725" y="1041400"/>
                  </a:cubicBezTo>
                  <a:cubicBezTo>
                    <a:pt x="1106890" y="1031071"/>
                    <a:pt x="1102151" y="1031449"/>
                    <a:pt x="1111250" y="1022350"/>
                  </a:cubicBezTo>
                  <a:cubicBezTo>
                    <a:pt x="1117405" y="1016195"/>
                    <a:pt x="1122553" y="1015407"/>
                    <a:pt x="1130300" y="1012825"/>
                  </a:cubicBezTo>
                  <a:cubicBezTo>
                    <a:pt x="1135888" y="996060"/>
                    <a:pt x="1130690" y="1005156"/>
                    <a:pt x="1152525" y="990600"/>
                  </a:cubicBezTo>
                  <a:lnTo>
                    <a:pt x="1162050" y="984250"/>
                  </a:lnTo>
                  <a:lnTo>
                    <a:pt x="1171575" y="977900"/>
                  </a:lnTo>
                  <a:cubicBezTo>
                    <a:pt x="1179909" y="936232"/>
                    <a:pt x="1170544" y="987098"/>
                    <a:pt x="1177925" y="898525"/>
                  </a:cubicBezTo>
                  <a:cubicBezTo>
                    <a:pt x="1178479" y="891879"/>
                    <a:pt x="1183237" y="878181"/>
                    <a:pt x="1187450" y="873125"/>
                  </a:cubicBezTo>
                  <a:cubicBezTo>
                    <a:pt x="1189893" y="870194"/>
                    <a:pt x="1193800" y="868892"/>
                    <a:pt x="1196975" y="866775"/>
                  </a:cubicBezTo>
                  <a:lnTo>
                    <a:pt x="1209675" y="847725"/>
                  </a:lnTo>
                  <a:cubicBezTo>
                    <a:pt x="1211792" y="844550"/>
                    <a:pt x="1212850" y="840317"/>
                    <a:pt x="1216025" y="838200"/>
                  </a:cubicBezTo>
                  <a:cubicBezTo>
                    <a:pt x="1224492" y="832556"/>
                    <a:pt x="1228493" y="830787"/>
                    <a:pt x="1235075" y="822325"/>
                  </a:cubicBezTo>
                  <a:cubicBezTo>
                    <a:pt x="1255021" y="796681"/>
                    <a:pt x="1238861" y="809218"/>
                    <a:pt x="1257300" y="796925"/>
                  </a:cubicBezTo>
                  <a:cubicBezTo>
                    <a:pt x="1261533" y="790575"/>
                    <a:pt x="1267587" y="785115"/>
                    <a:pt x="1270000" y="777875"/>
                  </a:cubicBezTo>
                  <a:cubicBezTo>
                    <a:pt x="1272942" y="769048"/>
                    <a:pt x="1272960" y="766211"/>
                    <a:pt x="1279525" y="758825"/>
                  </a:cubicBezTo>
                  <a:cubicBezTo>
                    <a:pt x="1285491" y="752113"/>
                    <a:pt x="1293594" y="747247"/>
                    <a:pt x="1298575" y="739775"/>
                  </a:cubicBezTo>
                  <a:cubicBezTo>
                    <a:pt x="1302181" y="734367"/>
                    <a:pt x="1310512" y="721488"/>
                    <a:pt x="1314450" y="717550"/>
                  </a:cubicBezTo>
                  <a:cubicBezTo>
                    <a:pt x="1317148" y="714852"/>
                    <a:pt x="1320800" y="713317"/>
                    <a:pt x="1323975" y="711200"/>
                  </a:cubicBezTo>
                  <a:cubicBezTo>
                    <a:pt x="1330156" y="692657"/>
                    <a:pt x="1322314" y="709686"/>
                    <a:pt x="1336675" y="695325"/>
                  </a:cubicBezTo>
                  <a:cubicBezTo>
                    <a:pt x="1339373" y="692627"/>
                    <a:pt x="1340327" y="688498"/>
                    <a:pt x="1343025" y="685800"/>
                  </a:cubicBezTo>
                  <a:cubicBezTo>
                    <a:pt x="1345723" y="683102"/>
                    <a:pt x="1349619" y="681893"/>
                    <a:pt x="1352550" y="679450"/>
                  </a:cubicBezTo>
                  <a:cubicBezTo>
                    <a:pt x="1355999" y="676575"/>
                    <a:pt x="1358626" y="672800"/>
                    <a:pt x="1362075" y="669925"/>
                  </a:cubicBezTo>
                  <a:cubicBezTo>
                    <a:pt x="1365006" y="667482"/>
                    <a:pt x="1368669" y="666018"/>
                    <a:pt x="1371600" y="663575"/>
                  </a:cubicBezTo>
                  <a:cubicBezTo>
                    <a:pt x="1375049" y="660700"/>
                    <a:pt x="1377676" y="656925"/>
                    <a:pt x="1381125" y="654050"/>
                  </a:cubicBezTo>
                  <a:cubicBezTo>
                    <a:pt x="1389331" y="647211"/>
                    <a:pt x="1390629" y="647707"/>
                    <a:pt x="1400175" y="644525"/>
                  </a:cubicBezTo>
                  <a:lnTo>
                    <a:pt x="1419225" y="615950"/>
                  </a:lnTo>
                  <a:cubicBezTo>
                    <a:pt x="1421342" y="612775"/>
                    <a:pt x="1422877" y="609123"/>
                    <a:pt x="1425575" y="606425"/>
                  </a:cubicBezTo>
                  <a:cubicBezTo>
                    <a:pt x="1434234" y="597766"/>
                    <a:pt x="1437837" y="595061"/>
                    <a:pt x="1444625" y="584200"/>
                  </a:cubicBezTo>
                  <a:cubicBezTo>
                    <a:pt x="1447133" y="580186"/>
                    <a:pt x="1449111" y="575850"/>
                    <a:pt x="1450975" y="571500"/>
                  </a:cubicBezTo>
                  <a:cubicBezTo>
                    <a:pt x="1452293" y="568424"/>
                    <a:pt x="1452525" y="564901"/>
                    <a:pt x="1454150" y="561975"/>
                  </a:cubicBezTo>
                  <a:cubicBezTo>
                    <a:pt x="1457856" y="555304"/>
                    <a:pt x="1464437" y="550165"/>
                    <a:pt x="1466850" y="542925"/>
                  </a:cubicBezTo>
                  <a:cubicBezTo>
                    <a:pt x="1468967" y="536575"/>
                    <a:pt x="1469487" y="529444"/>
                    <a:pt x="1473200" y="523875"/>
                  </a:cubicBezTo>
                  <a:lnTo>
                    <a:pt x="1485900" y="504825"/>
                  </a:lnTo>
                  <a:cubicBezTo>
                    <a:pt x="1488017" y="501650"/>
                    <a:pt x="1491043" y="498920"/>
                    <a:pt x="1492250" y="495300"/>
                  </a:cubicBezTo>
                  <a:cubicBezTo>
                    <a:pt x="1493308" y="492125"/>
                    <a:pt x="1494506" y="488993"/>
                    <a:pt x="1495425" y="485775"/>
                  </a:cubicBezTo>
                  <a:cubicBezTo>
                    <a:pt x="1497406" y="478842"/>
                    <a:pt x="1500840" y="463747"/>
                    <a:pt x="1501775" y="457200"/>
                  </a:cubicBezTo>
                  <a:cubicBezTo>
                    <a:pt x="1505796" y="429052"/>
                    <a:pt x="1502460" y="435753"/>
                    <a:pt x="1508125" y="415925"/>
                  </a:cubicBezTo>
                  <a:cubicBezTo>
                    <a:pt x="1509044" y="412707"/>
                    <a:pt x="1509675" y="409326"/>
                    <a:pt x="1511300" y="406400"/>
                  </a:cubicBezTo>
                  <a:cubicBezTo>
                    <a:pt x="1515006" y="399729"/>
                    <a:pt x="1524000" y="387350"/>
                    <a:pt x="1524000" y="387350"/>
                  </a:cubicBezTo>
                  <a:cubicBezTo>
                    <a:pt x="1530608" y="360919"/>
                    <a:pt x="1522562" y="387051"/>
                    <a:pt x="1533525" y="365125"/>
                  </a:cubicBezTo>
                  <a:cubicBezTo>
                    <a:pt x="1535022" y="362132"/>
                    <a:pt x="1535203" y="358593"/>
                    <a:pt x="1536700" y="355600"/>
                  </a:cubicBezTo>
                  <a:cubicBezTo>
                    <a:pt x="1540058" y="348883"/>
                    <a:pt x="1548980" y="339128"/>
                    <a:pt x="1552575" y="333375"/>
                  </a:cubicBezTo>
                  <a:cubicBezTo>
                    <a:pt x="1555083" y="329361"/>
                    <a:pt x="1556577" y="324784"/>
                    <a:pt x="1558925" y="320675"/>
                  </a:cubicBezTo>
                  <a:cubicBezTo>
                    <a:pt x="1560818" y="317362"/>
                    <a:pt x="1563725" y="314637"/>
                    <a:pt x="1565275" y="311150"/>
                  </a:cubicBezTo>
                  <a:cubicBezTo>
                    <a:pt x="1573999" y="291521"/>
                    <a:pt x="1573790" y="276321"/>
                    <a:pt x="1577975" y="254000"/>
                  </a:cubicBezTo>
                  <a:cubicBezTo>
                    <a:pt x="1578779" y="249711"/>
                    <a:pt x="1579472" y="245328"/>
                    <a:pt x="1581150" y="241300"/>
                  </a:cubicBezTo>
                  <a:cubicBezTo>
                    <a:pt x="1584791" y="232562"/>
                    <a:pt x="1588599" y="223776"/>
                    <a:pt x="1593850" y="215900"/>
                  </a:cubicBezTo>
                  <a:cubicBezTo>
                    <a:pt x="1595967" y="212725"/>
                    <a:pt x="1598650" y="209862"/>
                    <a:pt x="1600200" y="206375"/>
                  </a:cubicBezTo>
                  <a:cubicBezTo>
                    <a:pt x="1602918" y="200258"/>
                    <a:pt x="1604433" y="193675"/>
                    <a:pt x="1606550" y="187325"/>
                  </a:cubicBezTo>
                  <a:lnTo>
                    <a:pt x="1619250" y="149225"/>
                  </a:lnTo>
                  <a:lnTo>
                    <a:pt x="1622425" y="139700"/>
                  </a:lnTo>
                  <a:cubicBezTo>
                    <a:pt x="1623483" y="136525"/>
                    <a:pt x="1623744" y="132960"/>
                    <a:pt x="1625600" y="130175"/>
                  </a:cubicBezTo>
                  <a:cubicBezTo>
                    <a:pt x="1627717" y="127000"/>
                    <a:pt x="1630243" y="124063"/>
                    <a:pt x="1631950" y="120650"/>
                  </a:cubicBezTo>
                  <a:cubicBezTo>
                    <a:pt x="1633447" y="117657"/>
                    <a:pt x="1633950" y="114259"/>
                    <a:pt x="1635125" y="111125"/>
                  </a:cubicBezTo>
                  <a:cubicBezTo>
                    <a:pt x="1637126" y="105789"/>
                    <a:pt x="1639358" y="100542"/>
                    <a:pt x="1641475" y="95250"/>
                  </a:cubicBezTo>
                  <a:cubicBezTo>
                    <a:pt x="1640417" y="89958"/>
                    <a:pt x="1640977" y="84060"/>
                    <a:pt x="1638300" y="79375"/>
                  </a:cubicBezTo>
                  <a:cubicBezTo>
                    <a:pt x="1631563" y="67586"/>
                    <a:pt x="1614872" y="75011"/>
                    <a:pt x="1606550" y="76200"/>
                  </a:cubicBezTo>
                  <a:cubicBezTo>
                    <a:pt x="1584325" y="83608"/>
                    <a:pt x="1593850" y="84667"/>
                    <a:pt x="1577975" y="79375"/>
                  </a:cubicBezTo>
                  <a:cubicBezTo>
                    <a:pt x="1575858" y="75142"/>
                    <a:pt x="1574655" y="70311"/>
                    <a:pt x="1571625" y="66675"/>
                  </a:cubicBezTo>
                  <a:cubicBezTo>
                    <a:pt x="1564939" y="58652"/>
                    <a:pt x="1555476" y="59206"/>
                    <a:pt x="1546225" y="57150"/>
                  </a:cubicBezTo>
                  <a:cubicBezTo>
                    <a:pt x="1519279" y="51162"/>
                    <a:pt x="1549826" y="56304"/>
                    <a:pt x="1511300" y="50800"/>
                  </a:cubicBezTo>
                  <a:cubicBezTo>
                    <a:pt x="1506654" y="51110"/>
                    <a:pt x="1465692" y="45898"/>
                    <a:pt x="1454150" y="60325"/>
                  </a:cubicBezTo>
                  <a:cubicBezTo>
                    <a:pt x="1452059" y="62938"/>
                    <a:pt x="1452600" y="66924"/>
                    <a:pt x="1450975" y="69850"/>
                  </a:cubicBezTo>
                  <a:cubicBezTo>
                    <a:pt x="1447269" y="76521"/>
                    <a:pt x="1438275" y="88900"/>
                    <a:pt x="1438275" y="88900"/>
                  </a:cubicBezTo>
                  <a:cubicBezTo>
                    <a:pt x="1437217" y="99483"/>
                    <a:pt x="1436717" y="110138"/>
                    <a:pt x="1435100" y="120650"/>
                  </a:cubicBezTo>
                  <a:cubicBezTo>
                    <a:pt x="1434591" y="123958"/>
                    <a:pt x="1435172" y="129363"/>
                    <a:pt x="1431925" y="130175"/>
                  </a:cubicBezTo>
                  <a:cubicBezTo>
                    <a:pt x="1428223" y="131100"/>
                    <a:pt x="1425813" y="125532"/>
                    <a:pt x="1422400" y="123825"/>
                  </a:cubicBezTo>
                  <a:cubicBezTo>
                    <a:pt x="1419407" y="122328"/>
                    <a:pt x="1416050" y="121708"/>
                    <a:pt x="1412875" y="120650"/>
                  </a:cubicBezTo>
                  <a:cubicBezTo>
                    <a:pt x="1406525" y="121708"/>
                    <a:pt x="1398670" y="119586"/>
                    <a:pt x="1393825" y="123825"/>
                  </a:cubicBezTo>
                  <a:cubicBezTo>
                    <a:pt x="1388788" y="128233"/>
                    <a:pt x="1393825" y="140758"/>
                    <a:pt x="1387475" y="142875"/>
                  </a:cubicBezTo>
                  <a:lnTo>
                    <a:pt x="1377950" y="146050"/>
                  </a:lnTo>
                  <a:cubicBezTo>
                    <a:pt x="1368899" y="145044"/>
                    <a:pt x="1345981" y="145831"/>
                    <a:pt x="1336675" y="136525"/>
                  </a:cubicBezTo>
                  <a:cubicBezTo>
                    <a:pt x="1334308" y="134158"/>
                    <a:pt x="1334997" y="129993"/>
                    <a:pt x="1333500" y="127000"/>
                  </a:cubicBezTo>
                  <a:cubicBezTo>
                    <a:pt x="1328208" y="116417"/>
                    <a:pt x="1327150" y="117475"/>
                    <a:pt x="1317625" y="111125"/>
                  </a:cubicBezTo>
                  <a:cubicBezTo>
                    <a:pt x="1313664" y="99242"/>
                    <a:pt x="1314794" y="89638"/>
                    <a:pt x="1301750" y="85725"/>
                  </a:cubicBezTo>
                  <a:cubicBezTo>
                    <a:pt x="1294582" y="83575"/>
                    <a:pt x="1286933" y="83608"/>
                    <a:pt x="1279525" y="82550"/>
                  </a:cubicBezTo>
                  <a:cubicBezTo>
                    <a:pt x="1271058" y="78317"/>
                    <a:pt x="1262001" y="75101"/>
                    <a:pt x="1254125" y="69850"/>
                  </a:cubicBezTo>
                  <a:cubicBezTo>
                    <a:pt x="1250950" y="67733"/>
                    <a:pt x="1248087" y="65050"/>
                    <a:pt x="1244600" y="63500"/>
                  </a:cubicBezTo>
                  <a:cubicBezTo>
                    <a:pt x="1238483" y="60782"/>
                    <a:pt x="1231900" y="59267"/>
                    <a:pt x="1225550" y="57150"/>
                  </a:cubicBezTo>
                  <a:lnTo>
                    <a:pt x="1216025" y="53975"/>
                  </a:lnTo>
                  <a:cubicBezTo>
                    <a:pt x="1183217" y="55033"/>
                    <a:pt x="1150369" y="55222"/>
                    <a:pt x="1117600" y="57150"/>
                  </a:cubicBezTo>
                  <a:cubicBezTo>
                    <a:pt x="1109489" y="57627"/>
                    <a:pt x="1105121" y="62920"/>
                    <a:pt x="1098550" y="66675"/>
                  </a:cubicBezTo>
                  <a:cubicBezTo>
                    <a:pt x="1094441" y="69023"/>
                    <a:pt x="1090244" y="71267"/>
                    <a:pt x="1085850" y="73025"/>
                  </a:cubicBezTo>
                  <a:cubicBezTo>
                    <a:pt x="1069737" y="79470"/>
                    <a:pt x="1066868" y="79361"/>
                    <a:pt x="1050925" y="82550"/>
                  </a:cubicBezTo>
                  <a:cubicBezTo>
                    <a:pt x="1000125" y="81492"/>
                    <a:pt x="949252" y="82302"/>
                    <a:pt x="898525" y="79375"/>
                  </a:cubicBezTo>
                  <a:cubicBezTo>
                    <a:pt x="893800" y="79102"/>
                    <a:pt x="890466" y="73953"/>
                    <a:pt x="885825" y="73025"/>
                  </a:cubicBezTo>
                  <a:cubicBezTo>
                    <a:pt x="870544" y="69969"/>
                    <a:pt x="788697" y="66740"/>
                    <a:pt x="787400" y="66675"/>
                  </a:cubicBezTo>
                  <a:cubicBezTo>
                    <a:pt x="781050" y="65617"/>
                    <a:pt x="774457" y="65536"/>
                    <a:pt x="768350" y="63500"/>
                  </a:cubicBezTo>
                  <a:cubicBezTo>
                    <a:pt x="764730" y="62293"/>
                    <a:pt x="762609" y="57644"/>
                    <a:pt x="758825" y="57150"/>
                  </a:cubicBezTo>
                  <a:cubicBezTo>
                    <a:pt x="737810" y="54409"/>
                    <a:pt x="716492" y="55033"/>
                    <a:pt x="695325" y="53975"/>
                  </a:cubicBezTo>
                  <a:lnTo>
                    <a:pt x="650875" y="47625"/>
                  </a:lnTo>
                  <a:cubicBezTo>
                    <a:pt x="634967" y="45637"/>
                    <a:pt x="595548" y="42392"/>
                    <a:pt x="581025" y="41275"/>
                  </a:cubicBezTo>
                  <a:cubicBezTo>
                    <a:pt x="526877" y="37110"/>
                    <a:pt x="532696" y="37915"/>
                    <a:pt x="469900" y="34925"/>
                  </a:cubicBezTo>
                  <a:cubicBezTo>
                    <a:pt x="432487" y="27442"/>
                    <a:pt x="479058" y="36451"/>
                    <a:pt x="431800" y="28575"/>
                  </a:cubicBezTo>
                  <a:cubicBezTo>
                    <a:pt x="412294" y="25324"/>
                    <a:pt x="418050" y="24872"/>
                    <a:pt x="396875" y="22225"/>
                  </a:cubicBezTo>
                  <a:lnTo>
                    <a:pt x="346075" y="15875"/>
                  </a:lnTo>
                  <a:cubicBezTo>
                    <a:pt x="229049" y="23189"/>
                    <a:pt x="369498" y="15875"/>
                    <a:pt x="161925" y="15875"/>
                  </a:cubicBezTo>
                  <a:cubicBezTo>
                    <a:pt x="128042" y="15875"/>
                    <a:pt x="84667" y="0"/>
                    <a:pt x="66675" y="15875"/>
                  </a:cubicBezTo>
                  <a:close/>
                </a:path>
              </a:pathLst>
            </a:cu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reeform 6"/>
            <p:cNvSpPr/>
            <p:nvPr/>
          </p:nvSpPr>
          <p:spPr>
            <a:xfrm>
              <a:off x="5126985" y="1372968"/>
              <a:ext cx="2003893" cy="2783760"/>
            </a:xfrm>
            <a:custGeom>
              <a:avLst/>
              <a:gdLst>
                <a:gd name="connsiteX0" fmla="*/ 809161 w 2003730"/>
                <a:gd name="connsiteY0" fmla="*/ 19050 h 2782668"/>
                <a:gd name="connsiteX1" fmla="*/ 821861 w 2003730"/>
                <a:gd name="connsiteY1" fmla="*/ 69850 h 2782668"/>
                <a:gd name="connsiteX2" fmla="*/ 828211 w 2003730"/>
                <a:gd name="connsiteY2" fmla="*/ 95250 h 2782668"/>
                <a:gd name="connsiteX3" fmla="*/ 834561 w 2003730"/>
                <a:gd name="connsiteY3" fmla="*/ 114300 h 2782668"/>
                <a:gd name="connsiteX4" fmla="*/ 853611 w 2003730"/>
                <a:gd name="connsiteY4" fmla="*/ 190500 h 2782668"/>
                <a:gd name="connsiteX5" fmla="*/ 872661 w 2003730"/>
                <a:gd name="connsiteY5" fmla="*/ 203200 h 2782668"/>
                <a:gd name="connsiteX6" fmla="*/ 859961 w 2003730"/>
                <a:gd name="connsiteY6" fmla="*/ 222250 h 2782668"/>
                <a:gd name="connsiteX7" fmla="*/ 859961 w 2003730"/>
                <a:gd name="connsiteY7" fmla="*/ 241300 h 2782668"/>
                <a:gd name="connsiteX8" fmla="*/ 872661 w 2003730"/>
                <a:gd name="connsiteY8" fmla="*/ 260350 h 2782668"/>
                <a:gd name="connsiteX9" fmla="*/ 885361 w 2003730"/>
                <a:gd name="connsiteY9" fmla="*/ 298450 h 2782668"/>
                <a:gd name="connsiteX10" fmla="*/ 898061 w 2003730"/>
                <a:gd name="connsiteY10" fmla="*/ 317500 h 2782668"/>
                <a:gd name="connsiteX11" fmla="*/ 904411 w 2003730"/>
                <a:gd name="connsiteY11" fmla="*/ 552450 h 2782668"/>
                <a:gd name="connsiteX12" fmla="*/ 910761 w 2003730"/>
                <a:gd name="connsiteY12" fmla="*/ 571500 h 2782668"/>
                <a:gd name="connsiteX13" fmla="*/ 929811 w 2003730"/>
                <a:gd name="connsiteY13" fmla="*/ 584200 h 2782668"/>
                <a:gd name="connsiteX14" fmla="*/ 1006011 w 2003730"/>
                <a:gd name="connsiteY14" fmla="*/ 577850 h 2782668"/>
                <a:gd name="connsiteX15" fmla="*/ 1031411 w 2003730"/>
                <a:gd name="connsiteY15" fmla="*/ 539750 h 2782668"/>
                <a:gd name="connsiteX16" fmla="*/ 1050461 w 2003730"/>
                <a:gd name="connsiteY16" fmla="*/ 533400 h 2782668"/>
                <a:gd name="connsiteX17" fmla="*/ 1056811 w 2003730"/>
                <a:gd name="connsiteY17" fmla="*/ 552450 h 2782668"/>
                <a:gd name="connsiteX18" fmla="*/ 1075861 w 2003730"/>
                <a:gd name="connsiteY18" fmla="*/ 596900 h 2782668"/>
                <a:gd name="connsiteX19" fmla="*/ 1094911 w 2003730"/>
                <a:gd name="connsiteY19" fmla="*/ 609600 h 2782668"/>
                <a:gd name="connsiteX20" fmla="*/ 1120311 w 2003730"/>
                <a:gd name="connsiteY20" fmla="*/ 647700 h 2782668"/>
                <a:gd name="connsiteX21" fmla="*/ 1139361 w 2003730"/>
                <a:gd name="connsiteY21" fmla="*/ 685800 h 2782668"/>
                <a:gd name="connsiteX22" fmla="*/ 1133011 w 2003730"/>
                <a:gd name="connsiteY22" fmla="*/ 742950 h 2782668"/>
                <a:gd name="connsiteX23" fmla="*/ 1145711 w 2003730"/>
                <a:gd name="connsiteY23" fmla="*/ 844550 h 2782668"/>
                <a:gd name="connsiteX24" fmla="*/ 1152061 w 2003730"/>
                <a:gd name="connsiteY24" fmla="*/ 933450 h 2782668"/>
                <a:gd name="connsiteX25" fmla="*/ 1158411 w 2003730"/>
                <a:gd name="connsiteY25" fmla="*/ 952500 h 2782668"/>
                <a:gd name="connsiteX26" fmla="*/ 1164761 w 2003730"/>
                <a:gd name="connsiteY26" fmla="*/ 977900 h 2782668"/>
                <a:gd name="connsiteX27" fmla="*/ 1177461 w 2003730"/>
                <a:gd name="connsiteY27" fmla="*/ 1016000 h 2782668"/>
                <a:gd name="connsiteX28" fmla="*/ 1190161 w 2003730"/>
                <a:gd name="connsiteY28" fmla="*/ 1035050 h 2782668"/>
                <a:gd name="connsiteX29" fmla="*/ 1228261 w 2003730"/>
                <a:gd name="connsiteY29" fmla="*/ 1060450 h 2782668"/>
                <a:gd name="connsiteX30" fmla="*/ 1234611 w 2003730"/>
                <a:gd name="connsiteY30" fmla="*/ 1079500 h 2782668"/>
                <a:gd name="connsiteX31" fmla="*/ 1209211 w 2003730"/>
                <a:gd name="connsiteY31" fmla="*/ 1111250 h 2782668"/>
                <a:gd name="connsiteX32" fmla="*/ 1196511 w 2003730"/>
                <a:gd name="connsiteY32" fmla="*/ 1130300 h 2782668"/>
                <a:gd name="connsiteX33" fmla="*/ 1215561 w 2003730"/>
                <a:gd name="connsiteY33" fmla="*/ 1200150 h 2782668"/>
                <a:gd name="connsiteX34" fmla="*/ 1209211 w 2003730"/>
                <a:gd name="connsiteY34" fmla="*/ 1250950 h 2782668"/>
                <a:gd name="connsiteX35" fmla="*/ 1266361 w 2003730"/>
                <a:gd name="connsiteY35" fmla="*/ 1282700 h 2782668"/>
                <a:gd name="connsiteX36" fmla="*/ 1304461 w 2003730"/>
                <a:gd name="connsiteY36" fmla="*/ 1308100 h 2782668"/>
                <a:gd name="connsiteX37" fmla="*/ 1323511 w 2003730"/>
                <a:gd name="connsiteY37" fmla="*/ 1320800 h 2782668"/>
                <a:gd name="connsiteX38" fmla="*/ 1348911 w 2003730"/>
                <a:gd name="connsiteY38" fmla="*/ 1358900 h 2782668"/>
                <a:gd name="connsiteX39" fmla="*/ 1374311 w 2003730"/>
                <a:gd name="connsiteY39" fmla="*/ 1422400 h 2782668"/>
                <a:gd name="connsiteX40" fmla="*/ 1393361 w 2003730"/>
                <a:gd name="connsiteY40" fmla="*/ 1435100 h 2782668"/>
                <a:gd name="connsiteX41" fmla="*/ 1444161 w 2003730"/>
                <a:gd name="connsiteY41" fmla="*/ 1441450 h 2782668"/>
                <a:gd name="connsiteX42" fmla="*/ 1501311 w 2003730"/>
                <a:gd name="connsiteY42" fmla="*/ 1485900 h 2782668"/>
                <a:gd name="connsiteX43" fmla="*/ 1514011 w 2003730"/>
                <a:gd name="connsiteY43" fmla="*/ 1524000 h 2782668"/>
                <a:gd name="connsiteX44" fmla="*/ 1520361 w 2003730"/>
                <a:gd name="connsiteY44" fmla="*/ 1543050 h 2782668"/>
                <a:gd name="connsiteX45" fmla="*/ 1545761 w 2003730"/>
                <a:gd name="connsiteY45" fmla="*/ 1581150 h 2782668"/>
                <a:gd name="connsiteX46" fmla="*/ 1558461 w 2003730"/>
                <a:gd name="connsiteY46" fmla="*/ 1600200 h 2782668"/>
                <a:gd name="connsiteX47" fmla="*/ 1571161 w 2003730"/>
                <a:gd name="connsiteY47" fmla="*/ 1638300 h 2782668"/>
                <a:gd name="connsiteX48" fmla="*/ 1577511 w 2003730"/>
                <a:gd name="connsiteY48" fmla="*/ 1657350 h 2782668"/>
                <a:gd name="connsiteX49" fmla="*/ 1583861 w 2003730"/>
                <a:gd name="connsiteY49" fmla="*/ 1701800 h 2782668"/>
                <a:gd name="connsiteX50" fmla="*/ 1596561 w 2003730"/>
                <a:gd name="connsiteY50" fmla="*/ 1746250 h 2782668"/>
                <a:gd name="connsiteX51" fmla="*/ 1609261 w 2003730"/>
                <a:gd name="connsiteY51" fmla="*/ 1797050 h 2782668"/>
                <a:gd name="connsiteX52" fmla="*/ 1615611 w 2003730"/>
                <a:gd name="connsiteY52" fmla="*/ 1816100 h 2782668"/>
                <a:gd name="connsiteX53" fmla="*/ 1634661 w 2003730"/>
                <a:gd name="connsiteY53" fmla="*/ 1828800 h 2782668"/>
                <a:gd name="connsiteX54" fmla="*/ 1660061 w 2003730"/>
                <a:gd name="connsiteY54" fmla="*/ 1809750 h 2782668"/>
                <a:gd name="connsiteX55" fmla="*/ 1679111 w 2003730"/>
                <a:gd name="connsiteY55" fmla="*/ 1797050 h 2782668"/>
                <a:gd name="connsiteX56" fmla="*/ 1691811 w 2003730"/>
                <a:gd name="connsiteY56" fmla="*/ 1816100 h 2782668"/>
                <a:gd name="connsiteX57" fmla="*/ 1698161 w 2003730"/>
                <a:gd name="connsiteY57" fmla="*/ 1835150 h 2782668"/>
                <a:gd name="connsiteX58" fmla="*/ 1736261 w 2003730"/>
                <a:gd name="connsiteY58" fmla="*/ 1816100 h 2782668"/>
                <a:gd name="connsiteX59" fmla="*/ 1748961 w 2003730"/>
                <a:gd name="connsiteY59" fmla="*/ 1835150 h 2782668"/>
                <a:gd name="connsiteX60" fmla="*/ 1736261 w 2003730"/>
                <a:gd name="connsiteY60" fmla="*/ 1866900 h 2782668"/>
                <a:gd name="connsiteX61" fmla="*/ 1729911 w 2003730"/>
                <a:gd name="connsiteY61" fmla="*/ 1911350 h 2782668"/>
                <a:gd name="connsiteX62" fmla="*/ 1736261 w 2003730"/>
                <a:gd name="connsiteY62" fmla="*/ 1974850 h 2782668"/>
                <a:gd name="connsiteX63" fmla="*/ 1755311 w 2003730"/>
                <a:gd name="connsiteY63" fmla="*/ 1981200 h 2782668"/>
                <a:gd name="connsiteX64" fmla="*/ 1774361 w 2003730"/>
                <a:gd name="connsiteY64" fmla="*/ 1993900 h 2782668"/>
                <a:gd name="connsiteX65" fmla="*/ 1787061 w 2003730"/>
                <a:gd name="connsiteY65" fmla="*/ 2032000 h 2782668"/>
                <a:gd name="connsiteX66" fmla="*/ 1793411 w 2003730"/>
                <a:gd name="connsiteY66" fmla="*/ 2057400 h 2782668"/>
                <a:gd name="connsiteX67" fmla="*/ 1844211 w 2003730"/>
                <a:gd name="connsiteY67" fmla="*/ 2070100 h 2782668"/>
                <a:gd name="connsiteX68" fmla="*/ 1856911 w 2003730"/>
                <a:gd name="connsiteY68" fmla="*/ 2089150 h 2782668"/>
                <a:gd name="connsiteX69" fmla="*/ 1882311 w 2003730"/>
                <a:gd name="connsiteY69" fmla="*/ 2095500 h 2782668"/>
                <a:gd name="connsiteX70" fmla="*/ 1888661 w 2003730"/>
                <a:gd name="connsiteY70" fmla="*/ 2139950 h 2782668"/>
                <a:gd name="connsiteX71" fmla="*/ 1907711 w 2003730"/>
                <a:gd name="connsiteY71" fmla="*/ 2178050 h 2782668"/>
                <a:gd name="connsiteX72" fmla="*/ 1926761 w 2003730"/>
                <a:gd name="connsiteY72" fmla="*/ 2241550 h 2782668"/>
                <a:gd name="connsiteX73" fmla="*/ 1933111 w 2003730"/>
                <a:gd name="connsiteY73" fmla="*/ 2260600 h 2782668"/>
                <a:gd name="connsiteX74" fmla="*/ 1958511 w 2003730"/>
                <a:gd name="connsiteY74" fmla="*/ 2266950 h 2782668"/>
                <a:gd name="connsiteX75" fmla="*/ 1977561 w 2003730"/>
                <a:gd name="connsiteY75" fmla="*/ 2311400 h 2782668"/>
                <a:gd name="connsiteX76" fmla="*/ 2002961 w 2003730"/>
                <a:gd name="connsiteY76" fmla="*/ 2355850 h 2782668"/>
                <a:gd name="connsiteX77" fmla="*/ 1996611 w 2003730"/>
                <a:gd name="connsiteY77" fmla="*/ 2413000 h 2782668"/>
                <a:gd name="connsiteX78" fmla="*/ 1977561 w 2003730"/>
                <a:gd name="connsiteY78" fmla="*/ 2419350 h 2782668"/>
                <a:gd name="connsiteX79" fmla="*/ 1971211 w 2003730"/>
                <a:gd name="connsiteY79" fmla="*/ 2438400 h 2782668"/>
                <a:gd name="connsiteX80" fmla="*/ 1977561 w 2003730"/>
                <a:gd name="connsiteY80" fmla="*/ 2495550 h 2782668"/>
                <a:gd name="connsiteX81" fmla="*/ 1964861 w 2003730"/>
                <a:gd name="connsiteY81" fmla="*/ 2571750 h 2782668"/>
                <a:gd name="connsiteX82" fmla="*/ 1977561 w 2003730"/>
                <a:gd name="connsiteY82" fmla="*/ 2603500 h 2782668"/>
                <a:gd name="connsiteX83" fmla="*/ 1977561 w 2003730"/>
                <a:gd name="connsiteY83" fmla="*/ 2711450 h 2782668"/>
                <a:gd name="connsiteX84" fmla="*/ 1958511 w 2003730"/>
                <a:gd name="connsiteY84" fmla="*/ 2717800 h 2782668"/>
                <a:gd name="connsiteX85" fmla="*/ 1939461 w 2003730"/>
                <a:gd name="connsiteY85" fmla="*/ 2711450 h 2782668"/>
                <a:gd name="connsiteX86" fmla="*/ 1920411 w 2003730"/>
                <a:gd name="connsiteY86" fmla="*/ 2692400 h 2782668"/>
                <a:gd name="connsiteX87" fmla="*/ 1825161 w 2003730"/>
                <a:gd name="connsiteY87" fmla="*/ 2698750 h 2782668"/>
                <a:gd name="connsiteX88" fmla="*/ 1787061 w 2003730"/>
                <a:gd name="connsiteY88" fmla="*/ 2711450 h 2782668"/>
                <a:gd name="connsiteX89" fmla="*/ 1768011 w 2003730"/>
                <a:gd name="connsiteY89" fmla="*/ 2781300 h 2782668"/>
                <a:gd name="connsiteX90" fmla="*/ 1672761 w 2003730"/>
                <a:gd name="connsiteY90" fmla="*/ 2774950 h 2782668"/>
                <a:gd name="connsiteX91" fmla="*/ 1666411 w 2003730"/>
                <a:gd name="connsiteY91" fmla="*/ 2755900 h 2782668"/>
                <a:gd name="connsiteX92" fmla="*/ 1641011 w 2003730"/>
                <a:gd name="connsiteY92" fmla="*/ 2717800 h 2782668"/>
                <a:gd name="connsiteX93" fmla="*/ 1602911 w 2003730"/>
                <a:gd name="connsiteY93" fmla="*/ 2698750 h 2782668"/>
                <a:gd name="connsiteX94" fmla="*/ 1583861 w 2003730"/>
                <a:gd name="connsiteY94" fmla="*/ 2692400 h 2782668"/>
                <a:gd name="connsiteX95" fmla="*/ 1520361 w 2003730"/>
                <a:gd name="connsiteY95" fmla="*/ 2679700 h 2782668"/>
                <a:gd name="connsiteX96" fmla="*/ 1456861 w 2003730"/>
                <a:gd name="connsiteY96" fmla="*/ 2686050 h 2782668"/>
                <a:gd name="connsiteX97" fmla="*/ 1418761 w 2003730"/>
                <a:gd name="connsiteY97" fmla="*/ 2705100 h 2782668"/>
                <a:gd name="connsiteX98" fmla="*/ 1355261 w 2003730"/>
                <a:gd name="connsiteY98" fmla="*/ 2717800 h 2782668"/>
                <a:gd name="connsiteX99" fmla="*/ 1158411 w 2003730"/>
                <a:gd name="connsiteY99" fmla="*/ 2711450 h 2782668"/>
                <a:gd name="connsiteX100" fmla="*/ 1113961 w 2003730"/>
                <a:gd name="connsiteY100" fmla="*/ 2705100 h 2782668"/>
                <a:gd name="connsiteX101" fmla="*/ 1012361 w 2003730"/>
                <a:gd name="connsiteY101" fmla="*/ 2698750 h 2782668"/>
                <a:gd name="connsiteX102" fmla="*/ 967911 w 2003730"/>
                <a:gd name="connsiteY102" fmla="*/ 2692400 h 2782668"/>
                <a:gd name="connsiteX103" fmla="*/ 910761 w 2003730"/>
                <a:gd name="connsiteY103" fmla="*/ 2686050 h 2782668"/>
                <a:gd name="connsiteX104" fmla="*/ 840911 w 2003730"/>
                <a:gd name="connsiteY104" fmla="*/ 2673350 h 2782668"/>
                <a:gd name="connsiteX105" fmla="*/ 682161 w 2003730"/>
                <a:gd name="connsiteY105" fmla="*/ 2667000 h 2782668"/>
                <a:gd name="connsiteX106" fmla="*/ 599611 w 2003730"/>
                <a:gd name="connsiteY106" fmla="*/ 2654300 h 2782668"/>
                <a:gd name="connsiteX107" fmla="*/ 459911 w 2003730"/>
                <a:gd name="connsiteY107" fmla="*/ 2647950 h 2782668"/>
                <a:gd name="connsiteX108" fmla="*/ 396411 w 2003730"/>
                <a:gd name="connsiteY108" fmla="*/ 2628900 h 2782668"/>
                <a:gd name="connsiteX109" fmla="*/ 409111 w 2003730"/>
                <a:gd name="connsiteY109" fmla="*/ 2609850 h 2782668"/>
                <a:gd name="connsiteX110" fmla="*/ 409111 w 2003730"/>
                <a:gd name="connsiteY110" fmla="*/ 2197100 h 2782668"/>
                <a:gd name="connsiteX111" fmla="*/ 390061 w 2003730"/>
                <a:gd name="connsiteY111" fmla="*/ 2184400 h 2782668"/>
                <a:gd name="connsiteX112" fmla="*/ 345611 w 2003730"/>
                <a:gd name="connsiteY112" fmla="*/ 2197100 h 2782668"/>
                <a:gd name="connsiteX113" fmla="*/ 320211 w 2003730"/>
                <a:gd name="connsiteY113" fmla="*/ 2203450 h 2782668"/>
                <a:gd name="connsiteX114" fmla="*/ 301161 w 2003730"/>
                <a:gd name="connsiteY114" fmla="*/ 2209800 h 2782668"/>
                <a:gd name="connsiteX115" fmla="*/ 244011 w 2003730"/>
                <a:gd name="connsiteY115" fmla="*/ 2222500 h 2782668"/>
                <a:gd name="connsiteX116" fmla="*/ 155111 w 2003730"/>
                <a:gd name="connsiteY116" fmla="*/ 2216150 h 2782668"/>
                <a:gd name="connsiteX117" fmla="*/ 136061 w 2003730"/>
                <a:gd name="connsiteY117" fmla="*/ 2203450 h 2782668"/>
                <a:gd name="connsiteX118" fmla="*/ 97961 w 2003730"/>
                <a:gd name="connsiteY118" fmla="*/ 2190750 h 2782668"/>
                <a:gd name="connsiteX119" fmla="*/ 53511 w 2003730"/>
                <a:gd name="connsiteY119" fmla="*/ 2178050 h 2782668"/>
                <a:gd name="connsiteX120" fmla="*/ 47161 w 2003730"/>
                <a:gd name="connsiteY120" fmla="*/ 2120900 h 2782668"/>
                <a:gd name="connsiteX121" fmla="*/ 66211 w 2003730"/>
                <a:gd name="connsiteY121" fmla="*/ 1809750 h 2782668"/>
                <a:gd name="connsiteX122" fmla="*/ 72561 w 2003730"/>
                <a:gd name="connsiteY122" fmla="*/ 1708150 h 2782668"/>
                <a:gd name="connsiteX123" fmla="*/ 66211 w 2003730"/>
                <a:gd name="connsiteY123" fmla="*/ 1689100 h 2782668"/>
                <a:gd name="connsiteX124" fmla="*/ 53511 w 2003730"/>
                <a:gd name="connsiteY124" fmla="*/ 1600200 h 2782668"/>
                <a:gd name="connsiteX125" fmla="*/ 66211 w 2003730"/>
                <a:gd name="connsiteY125" fmla="*/ 1041400 h 2782668"/>
                <a:gd name="connsiteX126" fmla="*/ 72561 w 2003730"/>
                <a:gd name="connsiteY126" fmla="*/ 946150 h 2782668"/>
                <a:gd name="connsiteX127" fmla="*/ 78911 w 2003730"/>
                <a:gd name="connsiteY127" fmla="*/ 876300 h 2782668"/>
                <a:gd name="connsiteX128" fmla="*/ 104311 w 2003730"/>
                <a:gd name="connsiteY128" fmla="*/ 838200 h 2782668"/>
                <a:gd name="connsiteX129" fmla="*/ 155111 w 2003730"/>
                <a:gd name="connsiteY129" fmla="*/ 850900 h 2782668"/>
                <a:gd name="connsiteX130" fmla="*/ 174161 w 2003730"/>
                <a:gd name="connsiteY130" fmla="*/ 863600 h 2782668"/>
                <a:gd name="connsiteX131" fmla="*/ 193211 w 2003730"/>
                <a:gd name="connsiteY131" fmla="*/ 869950 h 2782668"/>
                <a:gd name="connsiteX132" fmla="*/ 231311 w 2003730"/>
                <a:gd name="connsiteY132" fmla="*/ 889000 h 2782668"/>
                <a:gd name="connsiteX133" fmla="*/ 263061 w 2003730"/>
                <a:gd name="connsiteY133" fmla="*/ 927100 h 2782668"/>
                <a:gd name="connsiteX134" fmla="*/ 275761 w 2003730"/>
                <a:gd name="connsiteY134" fmla="*/ 946150 h 2782668"/>
                <a:gd name="connsiteX135" fmla="*/ 294811 w 2003730"/>
                <a:gd name="connsiteY135" fmla="*/ 952500 h 2782668"/>
                <a:gd name="connsiteX136" fmla="*/ 339261 w 2003730"/>
                <a:gd name="connsiteY136" fmla="*/ 1009650 h 2782668"/>
                <a:gd name="connsiteX137" fmla="*/ 364661 w 2003730"/>
                <a:gd name="connsiteY137" fmla="*/ 1016000 h 2782668"/>
                <a:gd name="connsiteX138" fmla="*/ 459911 w 2003730"/>
                <a:gd name="connsiteY138" fmla="*/ 1009650 h 2782668"/>
                <a:gd name="connsiteX139" fmla="*/ 472611 w 2003730"/>
                <a:gd name="connsiteY139" fmla="*/ 990600 h 2782668"/>
                <a:gd name="connsiteX140" fmla="*/ 498011 w 2003730"/>
                <a:gd name="connsiteY140" fmla="*/ 977900 h 2782668"/>
                <a:gd name="connsiteX141" fmla="*/ 510711 w 2003730"/>
                <a:gd name="connsiteY141" fmla="*/ 952500 h 2782668"/>
                <a:gd name="connsiteX142" fmla="*/ 542461 w 2003730"/>
                <a:gd name="connsiteY142" fmla="*/ 895350 h 2782668"/>
                <a:gd name="connsiteX143" fmla="*/ 548811 w 2003730"/>
                <a:gd name="connsiteY143" fmla="*/ 774700 h 2782668"/>
                <a:gd name="connsiteX144" fmla="*/ 567861 w 2003730"/>
                <a:gd name="connsiteY144" fmla="*/ 762000 h 2782668"/>
                <a:gd name="connsiteX145" fmla="*/ 580561 w 2003730"/>
                <a:gd name="connsiteY145" fmla="*/ 742950 h 2782668"/>
                <a:gd name="connsiteX146" fmla="*/ 593261 w 2003730"/>
                <a:gd name="connsiteY146" fmla="*/ 704850 h 2782668"/>
                <a:gd name="connsiteX147" fmla="*/ 599611 w 2003730"/>
                <a:gd name="connsiteY147" fmla="*/ 679450 h 2782668"/>
                <a:gd name="connsiteX148" fmla="*/ 612311 w 2003730"/>
                <a:gd name="connsiteY148" fmla="*/ 660400 h 2782668"/>
                <a:gd name="connsiteX149" fmla="*/ 631361 w 2003730"/>
                <a:gd name="connsiteY149" fmla="*/ 622300 h 2782668"/>
                <a:gd name="connsiteX150" fmla="*/ 612311 w 2003730"/>
                <a:gd name="connsiteY150" fmla="*/ 603250 h 2782668"/>
                <a:gd name="connsiteX151" fmla="*/ 605961 w 2003730"/>
                <a:gd name="connsiteY151" fmla="*/ 584200 h 2782668"/>
                <a:gd name="connsiteX152" fmla="*/ 618661 w 2003730"/>
                <a:gd name="connsiteY152" fmla="*/ 508000 h 2782668"/>
                <a:gd name="connsiteX153" fmla="*/ 612311 w 2003730"/>
                <a:gd name="connsiteY153" fmla="*/ 482600 h 2782668"/>
                <a:gd name="connsiteX154" fmla="*/ 605961 w 2003730"/>
                <a:gd name="connsiteY154" fmla="*/ 444500 h 2782668"/>
                <a:gd name="connsiteX155" fmla="*/ 618661 w 2003730"/>
                <a:gd name="connsiteY155" fmla="*/ 425450 h 2782668"/>
                <a:gd name="connsiteX156" fmla="*/ 631361 w 2003730"/>
                <a:gd name="connsiteY156" fmla="*/ 387350 h 2782668"/>
                <a:gd name="connsiteX157" fmla="*/ 637711 w 2003730"/>
                <a:gd name="connsiteY157" fmla="*/ 311150 h 2782668"/>
                <a:gd name="connsiteX158" fmla="*/ 644061 w 2003730"/>
                <a:gd name="connsiteY158" fmla="*/ 292100 h 2782668"/>
                <a:gd name="connsiteX159" fmla="*/ 682161 w 2003730"/>
                <a:gd name="connsiteY159" fmla="*/ 279400 h 2782668"/>
                <a:gd name="connsiteX160" fmla="*/ 669461 w 2003730"/>
                <a:gd name="connsiteY160" fmla="*/ 203200 h 2782668"/>
                <a:gd name="connsiteX161" fmla="*/ 707561 w 2003730"/>
                <a:gd name="connsiteY161" fmla="*/ 177800 h 2782668"/>
                <a:gd name="connsiteX162" fmla="*/ 726611 w 2003730"/>
                <a:gd name="connsiteY162" fmla="*/ 139700 h 2782668"/>
                <a:gd name="connsiteX163" fmla="*/ 732961 w 2003730"/>
                <a:gd name="connsiteY163" fmla="*/ 120650 h 2782668"/>
                <a:gd name="connsiteX164" fmla="*/ 732961 w 2003730"/>
                <a:gd name="connsiteY164" fmla="*/ 31750 h 2782668"/>
                <a:gd name="connsiteX165" fmla="*/ 752011 w 2003730"/>
                <a:gd name="connsiteY165" fmla="*/ 25400 h 2782668"/>
                <a:gd name="connsiteX166" fmla="*/ 777411 w 2003730"/>
                <a:gd name="connsiteY166" fmla="*/ 19050 h 2782668"/>
                <a:gd name="connsiteX167" fmla="*/ 796461 w 2003730"/>
                <a:gd name="connsiteY167" fmla="*/ 0 h 2782668"/>
                <a:gd name="connsiteX168" fmla="*/ 809161 w 2003730"/>
                <a:gd name="connsiteY168" fmla="*/ 19050 h 2782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2003730" h="2782668">
                  <a:moveTo>
                    <a:pt x="809161" y="19050"/>
                  </a:moveTo>
                  <a:cubicBezTo>
                    <a:pt x="813394" y="30692"/>
                    <a:pt x="817628" y="52917"/>
                    <a:pt x="821861" y="69850"/>
                  </a:cubicBezTo>
                  <a:cubicBezTo>
                    <a:pt x="823978" y="78317"/>
                    <a:pt x="825451" y="86971"/>
                    <a:pt x="828211" y="95250"/>
                  </a:cubicBezTo>
                  <a:cubicBezTo>
                    <a:pt x="830328" y="101600"/>
                    <a:pt x="833109" y="107766"/>
                    <a:pt x="834561" y="114300"/>
                  </a:cubicBezTo>
                  <a:cubicBezTo>
                    <a:pt x="836639" y="123652"/>
                    <a:pt x="843569" y="183806"/>
                    <a:pt x="853611" y="190500"/>
                  </a:cubicBezTo>
                  <a:lnTo>
                    <a:pt x="872661" y="203200"/>
                  </a:lnTo>
                  <a:cubicBezTo>
                    <a:pt x="868428" y="209550"/>
                    <a:pt x="865920" y="217482"/>
                    <a:pt x="859961" y="222250"/>
                  </a:cubicBezTo>
                  <a:cubicBezTo>
                    <a:pt x="842036" y="236590"/>
                    <a:pt x="825804" y="218529"/>
                    <a:pt x="859961" y="241300"/>
                  </a:cubicBezTo>
                  <a:cubicBezTo>
                    <a:pt x="864194" y="247650"/>
                    <a:pt x="869561" y="253376"/>
                    <a:pt x="872661" y="260350"/>
                  </a:cubicBezTo>
                  <a:cubicBezTo>
                    <a:pt x="878098" y="272583"/>
                    <a:pt x="877935" y="287311"/>
                    <a:pt x="885361" y="298450"/>
                  </a:cubicBezTo>
                  <a:lnTo>
                    <a:pt x="898061" y="317500"/>
                  </a:lnTo>
                  <a:cubicBezTo>
                    <a:pt x="900178" y="395817"/>
                    <a:pt x="900499" y="474202"/>
                    <a:pt x="904411" y="552450"/>
                  </a:cubicBezTo>
                  <a:cubicBezTo>
                    <a:pt x="904745" y="559135"/>
                    <a:pt x="906580" y="566273"/>
                    <a:pt x="910761" y="571500"/>
                  </a:cubicBezTo>
                  <a:cubicBezTo>
                    <a:pt x="915529" y="577459"/>
                    <a:pt x="923461" y="579967"/>
                    <a:pt x="929811" y="584200"/>
                  </a:cubicBezTo>
                  <a:cubicBezTo>
                    <a:pt x="955211" y="582083"/>
                    <a:pt x="982660" y="588066"/>
                    <a:pt x="1006011" y="577850"/>
                  </a:cubicBezTo>
                  <a:cubicBezTo>
                    <a:pt x="1019995" y="571732"/>
                    <a:pt x="1016931" y="544577"/>
                    <a:pt x="1031411" y="539750"/>
                  </a:cubicBezTo>
                  <a:lnTo>
                    <a:pt x="1050461" y="533400"/>
                  </a:lnTo>
                  <a:cubicBezTo>
                    <a:pt x="1052578" y="539750"/>
                    <a:pt x="1054972" y="546014"/>
                    <a:pt x="1056811" y="552450"/>
                  </a:cubicBezTo>
                  <a:cubicBezTo>
                    <a:pt x="1062640" y="572853"/>
                    <a:pt x="1060394" y="581433"/>
                    <a:pt x="1075861" y="596900"/>
                  </a:cubicBezTo>
                  <a:cubicBezTo>
                    <a:pt x="1081257" y="602296"/>
                    <a:pt x="1088561" y="605367"/>
                    <a:pt x="1094911" y="609600"/>
                  </a:cubicBezTo>
                  <a:cubicBezTo>
                    <a:pt x="1103378" y="622300"/>
                    <a:pt x="1115484" y="633220"/>
                    <a:pt x="1120311" y="647700"/>
                  </a:cubicBezTo>
                  <a:cubicBezTo>
                    <a:pt x="1129074" y="673990"/>
                    <a:pt x="1122948" y="661181"/>
                    <a:pt x="1139361" y="685800"/>
                  </a:cubicBezTo>
                  <a:cubicBezTo>
                    <a:pt x="1137244" y="704850"/>
                    <a:pt x="1133011" y="723783"/>
                    <a:pt x="1133011" y="742950"/>
                  </a:cubicBezTo>
                  <a:cubicBezTo>
                    <a:pt x="1133011" y="811584"/>
                    <a:pt x="1132298" y="804312"/>
                    <a:pt x="1145711" y="844550"/>
                  </a:cubicBezTo>
                  <a:cubicBezTo>
                    <a:pt x="1147828" y="874183"/>
                    <a:pt x="1148590" y="903945"/>
                    <a:pt x="1152061" y="933450"/>
                  </a:cubicBezTo>
                  <a:cubicBezTo>
                    <a:pt x="1152843" y="940098"/>
                    <a:pt x="1156572" y="946064"/>
                    <a:pt x="1158411" y="952500"/>
                  </a:cubicBezTo>
                  <a:cubicBezTo>
                    <a:pt x="1160809" y="960891"/>
                    <a:pt x="1162253" y="969541"/>
                    <a:pt x="1164761" y="977900"/>
                  </a:cubicBezTo>
                  <a:cubicBezTo>
                    <a:pt x="1168608" y="990722"/>
                    <a:pt x="1170035" y="1004861"/>
                    <a:pt x="1177461" y="1016000"/>
                  </a:cubicBezTo>
                  <a:cubicBezTo>
                    <a:pt x="1181694" y="1022350"/>
                    <a:pt x="1184418" y="1030024"/>
                    <a:pt x="1190161" y="1035050"/>
                  </a:cubicBezTo>
                  <a:cubicBezTo>
                    <a:pt x="1201648" y="1045101"/>
                    <a:pt x="1228261" y="1060450"/>
                    <a:pt x="1228261" y="1060450"/>
                  </a:cubicBezTo>
                  <a:cubicBezTo>
                    <a:pt x="1230378" y="1066800"/>
                    <a:pt x="1234611" y="1072807"/>
                    <a:pt x="1234611" y="1079500"/>
                  </a:cubicBezTo>
                  <a:cubicBezTo>
                    <a:pt x="1234611" y="1099948"/>
                    <a:pt x="1223839" y="1101498"/>
                    <a:pt x="1209211" y="1111250"/>
                  </a:cubicBezTo>
                  <a:cubicBezTo>
                    <a:pt x="1204978" y="1117600"/>
                    <a:pt x="1197202" y="1122700"/>
                    <a:pt x="1196511" y="1130300"/>
                  </a:cubicBezTo>
                  <a:cubicBezTo>
                    <a:pt x="1192717" y="1172037"/>
                    <a:pt x="1198355" y="1174341"/>
                    <a:pt x="1215561" y="1200150"/>
                  </a:cubicBezTo>
                  <a:cubicBezTo>
                    <a:pt x="1213444" y="1217083"/>
                    <a:pt x="1202647" y="1235198"/>
                    <a:pt x="1209211" y="1250950"/>
                  </a:cubicBezTo>
                  <a:cubicBezTo>
                    <a:pt x="1221054" y="1279373"/>
                    <a:pt x="1246788" y="1271826"/>
                    <a:pt x="1266361" y="1282700"/>
                  </a:cubicBezTo>
                  <a:cubicBezTo>
                    <a:pt x="1279704" y="1290113"/>
                    <a:pt x="1291761" y="1299633"/>
                    <a:pt x="1304461" y="1308100"/>
                  </a:cubicBezTo>
                  <a:lnTo>
                    <a:pt x="1323511" y="1320800"/>
                  </a:lnTo>
                  <a:cubicBezTo>
                    <a:pt x="1343413" y="1400408"/>
                    <a:pt x="1312367" y="1300430"/>
                    <a:pt x="1348911" y="1358900"/>
                  </a:cubicBezTo>
                  <a:cubicBezTo>
                    <a:pt x="1366677" y="1387326"/>
                    <a:pt x="1354159" y="1398217"/>
                    <a:pt x="1374311" y="1422400"/>
                  </a:cubicBezTo>
                  <a:cubicBezTo>
                    <a:pt x="1379197" y="1428263"/>
                    <a:pt x="1385998" y="1433092"/>
                    <a:pt x="1393361" y="1435100"/>
                  </a:cubicBezTo>
                  <a:cubicBezTo>
                    <a:pt x="1409825" y="1439590"/>
                    <a:pt x="1427228" y="1439333"/>
                    <a:pt x="1444161" y="1441450"/>
                  </a:cubicBezTo>
                  <a:cubicBezTo>
                    <a:pt x="1486994" y="1484283"/>
                    <a:pt x="1465222" y="1473870"/>
                    <a:pt x="1501311" y="1485900"/>
                  </a:cubicBezTo>
                  <a:lnTo>
                    <a:pt x="1514011" y="1524000"/>
                  </a:lnTo>
                  <a:cubicBezTo>
                    <a:pt x="1516128" y="1530350"/>
                    <a:pt x="1516648" y="1537481"/>
                    <a:pt x="1520361" y="1543050"/>
                  </a:cubicBezTo>
                  <a:lnTo>
                    <a:pt x="1545761" y="1581150"/>
                  </a:lnTo>
                  <a:cubicBezTo>
                    <a:pt x="1549994" y="1587500"/>
                    <a:pt x="1556048" y="1592960"/>
                    <a:pt x="1558461" y="1600200"/>
                  </a:cubicBezTo>
                  <a:lnTo>
                    <a:pt x="1571161" y="1638300"/>
                  </a:lnTo>
                  <a:lnTo>
                    <a:pt x="1577511" y="1657350"/>
                  </a:lnTo>
                  <a:cubicBezTo>
                    <a:pt x="1579628" y="1672167"/>
                    <a:pt x="1581184" y="1687074"/>
                    <a:pt x="1583861" y="1701800"/>
                  </a:cubicBezTo>
                  <a:cubicBezTo>
                    <a:pt x="1589630" y="1733529"/>
                    <a:pt x="1589142" y="1719047"/>
                    <a:pt x="1596561" y="1746250"/>
                  </a:cubicBezTo>
                  <a:cubicBezTo>
                    <a:pt x="1601154" y="1763089"/>
                    <a:pt x="1603741" y="1780491"/>
                    <a:pt x="1609261" y="1797050"/>
                  </a:cubicBezTo>
                  <a:cubicBezTo>
                    <a:pt x="1611378" y="1803400"/>
                    <a:pt x="1611430" y="1810873"/>
                    <a:pt x="1615611" y="1816100"/>
                  </a:cubicBezTo>
                  <a:cubicBezTo>
                    <a:pt x="1620379" y="1822059"/>
                    <a:pt x="1628311" y="1824567"/>
                    <a:pt x="1634661" y="1828800"/>
                  </a:cubicBezTo>
                  <a:cubicBezTo>
                    <a:pt x="1664065" y="1872907"/>
                    <a:pt x="1628672" y="1830676"/>
                    <a:pt x="1660061" y="1809750"/>
                  </a:cubicBezTo>
                  <a:lnTo>
                    <a:pt x="1679111" y="1797050"/>
                  </a:lnTo>
                  <a:cubicBezTo>
                    <a:pt x="1683344" y="1803400"/>
                    <a:pt x="1688398" y="1809274"/>
                    <a:pt x="1691811" y="1816100"/>
                  </a:cubicBezTo>
                  <a:cubicBezTo>
                    <a:pt x="1694804" y="1822087"/>
                    <a:pt x="1692174" y="1832157"/>
                    <a:pt x="1698161" y="1835150"/>
                  </a:cubicBezTo>
                  <a:cubicBezTo>
                    <a:pt x="1705672" y="1838906"/>
                    <a:pt x="1733053" y="1818239"/>
                    <a:pt x="1736261" y="1816100"/>
                  </a:cubicBezTo>
                  <a:cubicBezTo>
                    <a:pt x="1740494" y="1822450"/>
                    <a:pt x="1748961" y="1827518"/>
                    <a:pt x="1748961" y="1835150"/>
                  </a:cubicBezTo>
                  <a:cubicBezTo>
                    <a:pt x="1748961" y="1846549"/>
                    <a:pt x="1739026" y="1855842"/>
                    <a:pt x="1736261" y="1866900"/>
                  </a:cubicBezTo>
                  <a:cubicBezTo>
                    <a:pt x="1732631" y="1881420"/>
                    <a:pt x="1732028" y="1896533"/>
                    <a:pt x="1729911" y="1911350"/>
                  </a:cubicBezTo>
                  <a:cubicBezTo>
                    <a:pt x="1732028" y="1932517"/>
                    <a:pt x="1728991" y="1954858"/>
                    <a:pt x="1736261" y="1974850"/>
                  </a:cubicBezTo>
                  <a:cubicBezTo>
                    <a:pt x="1738548" y="1981140"/>
                    <a:pt x="1749324" y="1978207"/>
                    <a:pt x="1755311" y="1981200"/>
                  </a:cubicBezTo>
                  <a:cubicBezTo>
                    <a:pt x="1762137" y="1984613"/>
                    <a:pt x="1768011" y="1989667"/>
                    <a:pt x="1774361" y="1993900"/>
                  </a:cubicBezTo>
                  <a:cubicBezTo>
                    <a:pt x="1778594" y="2006600"/>
                    <a:pt x="1783814" y="2019013"/>
                    <a:pt x="1787061" y="2032000"/>
                  </a:cubicBezTo>
                  <a:cubicBezTo>
                    <a:pt x="1789178" y="2040467"/>
                    <a:pt x="1786149" y="2052559"/>
                    <a:pt x="1793411" y="2057400"/>
                  </a:cubicBezTo>
                  <a:cubicBezTo>
                    <a:pt x="1807934" y="2067082"/>
                    <a:pt x="1844211" y="2070100"/>
                    <a:pt x="1844211" y="2070100"/>
                  </a:cubicBezTo>
                  <a:cubicBezTo>
                    <a:pt x="1848444" y="2076450"/>
                    <a:pt x="1850561" y="2084917"/>
                    <a:pt x="1856911" y="2089150"/>
                  </a:cubicBezTo>
                  <a:cubicBezTo>
                    <a:pt x="1864173" y="2093991"/>
                    <a:pt x="1877686" y="2088099"/>
                    <a:pt x="1882311" y="2095500"/>
                  </a:cubicBezTo>
                  <a:cubicBezTo>
                    <a:pt x="1890244" y="2108192"/>
                    <a:pt x="1885726" y="2125274"/>
                    <a:pt x="1888661" y="2139950"/>
                  </a:cubicBezTo>
                  <a:cubicBezTo>
                    <a:pt x="1892417" y="2158729"/>
                    <a:pt x="1897008" y="2161995"/>
                    <a:pt x="1907711" y="2178050"/>
                  </a:cubicBezTo>
                  <a:cubicBezTo>
                    <a:pt x="1917308" y="2216437"/>
                    <a:pt x="1911301" y="2195171"/>
                    <a:pt x="1926761" y="2241550"/>
                  </a:cubicBezTo>
                  <a:cubicBezTo>
                    <a:pt x="1928878" y="2247900"/>
                    <a:pt x="1926617" y="2258977"/>
                    <a:pt x="1933111" y="2260600"/>
                  </a:cubicBezTo>
                  <a:lnTo>
                    <a:pt x="1958511" y="2266950"/>
                  </a:lnTo>
                  <a:cubicBezTo>
                    <a:pt x="2000632" y="2351191"/>
                    <a:pt x="1949531" y="2245996"/>
                    <a:pt x="1977561" y="2311400"/>
                  </a:cubicBezTo>
                  <a:cubicBezTo>
                    <a:pt x="1987229" y="2333958"/>
                    <a:pt x="1990206" y="2336718"/>
                    <a:pt x="2002961" y="2355850"/>
                  </a:cubicBezTo>
                  <a:cubicBezTo>
                    <a:pt x="2000844" y="2374900"/>
                    <a:pt x="2003730" y="2395204"/>
                    <a:pt x="1996611" y="2413000"/>
                  </a:cubicBezTo>
                  <a:cubicBezTo>
                    <a:pt x="1994125" y="2419215"/>
                    <a:pt x="1982294" y="2414617"/>
                    <a:pt x="1977561" y="2419350"/>
                  </a:cubicBezTo>
                  <a:cubicBezTo>
                    <a:pt x="1972828" y="2424083"/>
                    <a:pt x="1973328" y="2432050"/>
                    <a:pt x="1971211" y="2438400"/>
                  </a:cubicBezTo>
                  <a:cubicBezTo>
                    <a:pt x="1973328" y="2457450"/>
                    <a:pt x="1977561" y="2476383"/>
                    <a:pt x="1977561" y="2495550"/>
                  </a:cubicBezTo>
                  <a:cubicBezTo>
                    <a:pt x="1977561" y="2538085"/>
                    <a:pt x="1974797" y="2541943"/>
                    <a:pt x="1964861" y="2571750"/>
                  </a:cubicBezTo>
                  <a:cubicBezTo>
                    <a:pt x="1969094" y="2582333"/>
                    <a:pt x="1974998" y="2592393"/>
                    <a:pt x="1977561" y="2603500"/>
                  </a:cubicBezTo>
                  <a:cubicBezTo>
                    <a:pt x="1983998" y="2631392"/>
                    <a:pt x="1988369" y="2684431"/>
                    <a:pt x="1977561" y="2711450"/>
                  </a:cubicBezTo>
                  <a:cubicBezTo>
                    <a:pt x="1975075" y="2717665"/>
                    <a:pt x="1964861" y="2715683"/>
                    <a:pt x="1958511" y="2717800"/>
                  </a:cubicBezTo>
                  <a:cubicBezTo>
                    <a:pt x="1952161" y="2715683"/>
                    <a:pt x="1945030" y="2715163"/>
                    <a:pt x="1939461" y="2711450"/>
                  </a:cubicBezTo>
                  <a:cubicBezTo>
                    <a:pt x="1931989" y="2706469"/>
                    <a:pt x="1929336" y="2693392"/>
                    <a:pt x="1920411" y="2692400"/>
                  </a:cubicBezTo>
                  <a:cubicBezTo>
                    <a:pt x="1888785" y="2688886"/>
                    <a:pt x="1856911" y="2696633"/>
                    <a:pt x="1825161" y="2698750"/>
                  </a:cubicBezTo>
                  <a:cubicBezTo>
                    <a:pt x="1812461" y="2702983"/>
                    <a:pt x="1791294" y="2698750"/>
                    <a:pt x="1787061" y="2711450"/>
                  </a:cubicBezTo>
                  <a:cubicBezTo>
                    <a:pt x="1770948" y="2759789"/>
                    <a:pt x="1776986" y="2736423"/>
                    <a:pt x="1768011" y="2781300"/>
                  </a:cubicBezTo>
                  <a:cubicBezTo>
                    <a:pt x="1736261" y="2779183"/>
                    <a:pt x="1703631" y="2782668"/>
                    <a:pt x="1672761" y="2774950"/>
                  </a:cubicBezTo>
                  <a:cubicBezTo>
                    <a:pt x="1666267" y="2773327"/>
                    <a:pt x="1669662" y="2761751"/>
                    <a:pt x="1666411" y="2755900"/>
                  </a:cubicBezTo>
                  <a:cubicBezTo>
                    <a:pt x="1658998" y="2742557"/>
                    <a:pt x="1655491" y="2722627"/>
                    <a:pt x="1641011" y="2717800"/>
                  </a:cubicBezTo>
                  <a:cubicBezTo>
                    <a:pt x="1593128" y="2701839"/>
                    <a:pt x="1652150" y="2723369"/>
                    <a:pt x="1602911" y="2698750"/>
                  </a:cubicBezTo>
                  <a:cubicBezTo>
                    <a:pt x="1596924" y="2695757"/>
                    <a:pt x="1590297" y="2694239"/>
                    <a:pt x="1583861" y="2692400"/>
                  </a:cubicBezTo>
                  <a:cubicBezTo>
                    <a:pt x="1557337" y="2684822"/>
                    <a:pt x="1550300" y="2684690"/>
                    <a:pt x="1520361" y="2679700"/>
                  </a:cubicBezTo>
                  <a:cubicBezTo>
                    <a:pt x="1499194" y="2681817"/>
                    <a:pt x="1477886" y="2682815"/>
                    <a:pt x="1456861" y="2686050"/>
                  </a:cubicBezTo>
                  <a:cubicBezTo>
                    <a:pt x="1433806" y="2689597"/>
                    <a:pt x="1439691" y="2694635"/>
                    <a:pt x="1418761" y="2705100"/>
                  </a:cubicBezTo>
                  <a:cubicBezTo>
                    <a:pt x="1401028" y="2713966"/>
                    <a:pt x="1371642" y="2715460"/>
                    <a:pt x="1355261" y="2717800"/>
                  </a:cubicBezTo>
                  <a:cubicBezTo>
                    <a:pt x="1289644" y="2715683"/>
                    <a:pt x="1223971" y="2714901"/>
                    <a:pt x="1158411" y="2711450"/>
                  </a:cubicBezTo>
                  <a:cubicBezTo>
                    <a:pt x="1143465" y="2710663"/>
                    <a:pt x="1128872" y="2706397"/>
                    <a:pt x="1113961" y="2705100"/>
                  </a:cubicBezTo>
                  <a:cubicBezTo>
                    <a:pt x="1080156" y="2702160"/>
                    <a:pt x="1046228" y="2700867"/>
                    <a:pt x="1012361" y="2698750"/>
                  </a:cubicBezTo>
                  <a:lnTo>
                    <a:pt x="967911" y="2692400"/>
                  </a:lnTo>
                  <a:cubicBezTo>
                    <a:pt x="948892" y="2690023"/>
                    <a:pt x="929736" y="2688761"/>
                    <a:pt x="910761" y="2686050"/>
                  </a:cubicBezTo>
                  <a:cubicBezTo>
                    <a:pt x="887300" y="2682698"/>
                    <a:pt x="864708" y="2674885"/>
                    <a:pt x="840911" y="2673350"/>
                  </a:cubicBezTo>
                  <a:cubicBezTo>
                    <a:pt x="788062" y="2669940"/>
                    <a:pt x="735078" y="2669117"/>
                    <a:pt x="682161" y="2667000"/>
                  </a:cubicBezTo>
                  <a:cubicBezTo>
                    <a:pt x="666509" y="2664391"/>
                    <a:pt x="613549" y="2655261"/>
                    <a:pt x="599611" y="2654300"/>
                  </a:cubicBezTo>
                  <a:cubicBezTo>
                    <a:pt x="553107" y="2651093"/>
                    <a:pt x="506478" y="2650067"/>
                    <a:pt x="459911" y="2647950"/>
                  </a:cubicBezTo>
                  <a:cubicBezTo>
                    <a:pt x="413532" y="2632490"/>
                    <a:pt x="434798" y="2638497"/>
                    <a:pt x="396411" y="2628900"/>
                  </a:cubicBezTo>
                  <a:cubicBezTo>
                    <a:pt x="400644" y="2622550"/>
                    <a:pt x="408164" y="2617423"/>
                    <a:pt x="409111" y="2609850"/>
                  </a:cubicBezTo>
                  <a:cubicBezTo>
                    <a:pt x="421219" y="2512987"/>
                    <a:pt x="413695" y="2249811"/>
                    <a:pt x="409111" y="2197100"/>
                  </a:cubicBezTo>
                  <a:cubicBezTo>
                    <a:pt x="408450" y="2189497"/>
                    <a:pt x="396411" y="2188633"/>
                    <a:pt x="390061" y="2184400"/>
                  </a:cubicBezTo>
                  <a:cubicBezTo>
                    <a:pt x="310656" y="2204251"/>
                    <a:pt x="409380" y="2178880"/>
                    <a:pt x="345611" y="2197100"/>
                  </a:cubicBezTo>
                  <a:cubicBezTo>
                    <a:pt x="337220" y="2199498"/>
                    <a:pt x="328602" y="2201052"/>
                    <a:pt x="320211" y="2203450"/>
                  </a:cubicBezTo>
                  <a:cubicBezTo>
                    <a:pt x="313775" y="2205289"/>
                    <a:pt x="307655" y="2208177"/>
                    <a:pt x="301161" y="2209800"/>
                  </a:cubicBezTo>
                  <a:cubicBezTo>
                    <a:pt x="282229" y="2214533"/>
                    <a:pt x="263061" y="2218267"/>
                    <a:pt x="244011" y="2222500"/>
                  </a:cubicBezTo>
                  <a:cubicBezTo>
                    <a:pt x="214378" y="2220383"/>
                    <a:pt x="184368" y="2221313"/>
                    <a:pt x="155111" y="2216150"/>
                  </a:cubicBezTo>
                  <a:cubicBezTo>
                    <a:pt x="147595" y="2214824"/>
                    <a:pt x="143035" y="2206550"/>
                    <a:pt x="136061" y="2203450"/>
                  </a:cubicBezTo>
                  <a:cubicBezTo>
                    <a:pt x="123828" y="2198013"/>
                    <a:pt x="110661" y="2194983"/>
                    <a:pt x="97961" y="2190750"/>
                  </a:cubicBezTo>
                  <a:cubicBezTo>
                    <a:pt x="70632" y="2181640"/>
                    <a:pt x="85405" y="2186023"/>
                    <a:pt x="53511" y="2178050"/>
                  </a:cubicBezTo>
                  <a:cubicBezTo>
                    <a:pt x="51394" y="2159000"/>
                    <a:pt x="47161" y="2140067"/>
                    <a:pt x="47161" y="2120900"/>
                  </a:cubicBezTo>
                  <a:cubicBezTo>
                    <a:pt x="47161" y="1830944"/>
                    <a:pt x="0" y="1909067"/>
                    <a:pt x="66211" y="1809750"/>
                  </a:cubicBezTo>
                  <a:cubicBezTo>
                    <a:pt x="68328" y="1775883"/>
                    <a:pt x="72561" y="1742083"/>
                    <a:pt x="72561" y="1708150"/>
                  </a:cubicBezTo>
                  <a:cubicBezTo>
                    <a:pt x="72561" y="1701457"/>
                    <a:pt x="67374" y="1695692"/>
                    <a:pt x="66211" y="1689100"/>
                  </a:cubicBezTo>
                  <a:cubicBezTo>
                    <a:pt x="61009" y="1659621"/>
                    <a:pt x="53511" y="1600200"/>
                    <a:pt x="53511" y="1600200"/>
                  </a:cubicBezTo>
                  <a:cubicBezTo>
                    <a:pt x="57744" y="1413933"/>
                    <a:pt x="53818" y="1227302"/>
                    <a:pt x="66211" y="1041400"/>
                  </a:cubicBezTo>
                  <a:cubicBezTo>
                    <a:pt x="68328" y="1009650"/>
                    <a:pt x="70120" y="977877"/>
                    <a:pt x="72561" y="946150"/>
                  </a:cubicBezTo>
                  <a:cubicBezTo>
                    <a:pt x="74354" y="922840"/>
                    <a:pt x="72314" y="898729"/>
                    <a:pt x="78911" y="876300"/>
                  </a:cubicBezTo>
                  <a:cubicBezTo>
                    <a:pt x="83218" y="861657"/>
                    <a:pt x="104311" y="838200"/>
                    <a:pt x="104311" y="838200"/>
                  </a:cubicBezTo>
                  <a:cubicBezTo>
                    <a:pt x="116387" y="840615"/>
                    <a:pt x="142094" y="844391"/>
                    <a:pt x="155111" y="850900"/>
                  </a:cubicBezTo>
                  <a:cubicBezTo>
                    <a:pt x="161937" y="854313"/>
                    <a:pt x="167335" y="860187"/>
                    <a:pt x="174161" y="863600"/>
                  </a:cubicBezTo>
                  <a:cubicBezTo>
                    <a:pt x="180148" y="866593"/>
                    <a:pt x="187224" y="866957"/>
                    <a:pt x="193211" y="869950"/>
                  </a:cubicBezTo>
                  <a:cubicBezTo>
                    <a:pt x="242450" y="894569"/>
                    <a:pt x="183428" y="873039"/>
                    <a:pt x="231311" y="889000"/>
                  </a:cubicBezTo>
                  <a:cubicBezTo>
                    <a:pt x="262843" y="936298"/>
                    <a:pt x="222317" y="878207"/>
                    <a:pt x="263061" y="927100"/>
                  </a:cubicBezTo>
                  <a:cubicBezTo>
                    <a:pt x="267947" y="932963"/>
                    <a:pt x="269802" y="941382"/>
                    <a:pt x="275761" y="946150"/>
                  </a:cubicBezTo>
                  <a:cubicBezTo>
                    <a:pt x="280988" y="950331"/>
                    <a:pt x="288461" y="950383"/>
                    <a:pt x="294811" y="952500"/>
                  </a:cubicBezTo>
                  <a:cubicBezTo>
                    <a:pt x="301782" y="962956"/>
                    <a:pt x="323192" y="1000468"/>
                    <a:pt x="339261" y="1009650"/>
                  </a:cubicBezTo>
                  <a:cubicBezTo>
                    <a:pt x="346838" y="1013980"/>
                    <a:pt x="356194" y="1013883"/>
                    <a:pt x="364661" y="1016000"/>
                  </a:cubicBezTo>
                  <a:cubicBezTo>
                    <a:pt x="396411" y="1013883"/>
                    <a:pt x="428936" y="1016938"/>
                    <a:pt x="459911" y="1009650"/>
                  </a:cubicBezTo>
                  <a:cubicBezTo>
                    <a:pt x="467340" y="1007902"/>
                    <a:pt x="466748" y="995486"/>
                    <a:pt x="472611" y="990600"/>
                  </a:cubicBezTo>
                  <a:cubicBezTo>
                    <a:pt x="479883" y="984540"/>
                    <a:pt x="489544" y="982133"/>
                    <a:pt x="498011" y="977900"/>
                  </a:cubicBezTo>
                  <a:cubicBezTo>
                    <a:pt x="502244" y="969433"/>
                    <a:pt x="505841" y="960617"/>
                    <a:pt x="510711" y="952500"/>
                  </a:cubicBezTo>
                  <a:cubicBezTo>
                    <a:pt x="543463" y="897913"/>
                    <a:pt x="529688" y="933668"/>
                    <a:pt x="542461" y="895350"/>
                  </a:cubicBezTo>
                  <a:cubicBezTo>
                    <a:pt x="544578" y="855133"/>
                    <a:pt x="541276" y="814261"/>
                    <a:pt x="548811" y="774700"/>
                  </a:cubicBezTo>
                  <a:cubicBezTo>
                    <a:pt x="550239" y="767203"/>
                    <a:pt x="562465" y="767396"/>
                    <a:pt x="567861" y="762000"/>
                  </a:cubicBezTo>
                  <a:cubicBezTo>
                    <a:pt x="573257" y="756604"/>
                    <a:pt x="577461" y="749924"/>
                    <a:pt x="580561" y="742950"/>
                  </a:cubicBezTo>
                  <a:cubicBezTo>
                    <a:pt x="585998" y="730717"/>
                    <a:pt x="590014" y="717837"/>
                    <a:pt x="593261" y="704850"/>
                  </a:cubicBezTo>
                  <a:cubicBezTo>
                    <a:pt x="595378" y="696383"/>
                    <a:pt x="596173" y="687472"/>
                    <a:pt x="599611" y="679450"/>
                  </a:cubicBezTo>
                  <a:cubicBezTo>
                    <a:pt x="602617" y="672435"/>
                    <a:pt x="608898" y="667226"/>
                    <a:pt x="612311" y="660400"/>
                  </a:cubicBezTo>
                  <a:cubicBezTo>
                    <a:pt x="638601" y="607820"/>
                    <a:pt x="594965" y="676895"/>
                    <a:pt x="631361" y="622300"/>
                  </a:cubicBezTo>
                  <a:cubicBezTo>
                    <a:pt x="625011" y="615950"/>
                    <a:pt x="617292" y="610722"/>
                    <a:pt x="612311" y="603250"/>
                  </a:cubicBezTo>
                  <a:cubicBezTo>
                    <a:pt x="608598" y="597681"/>
                    <a:pt x="605961" y="590893"/>
                    <a:pt x="605961" y="584200"/>
                  </a:cubicBezTo>
                  <a:cubicBezTo>
                    <a:pt x="605961" y="554470"/>
                    <a:pt x="611973" y="534751"/>
                    <a:pt x="618661" y="508000"/>
                  </a:cubicBezTo>
                  <a:cubicBezTo>
                    <a:pt x="616544" y="499533"/>
                    <a:pt x="615749" y="490622"/>
                    <a:pt x="612311" y="482600"/>
                  </a:cubicBezTo>
                  <a:cubicBezTo>
                    <a:pt x="601360" y="457048"/>
                    <a:pt x="592407" y="471608"/>
                    <a:pt x="605961" y="444500"/>
                  </a:cubicBezTo>
                  <a:cubicBezTo>
                    <a:pt x="609374" y="437674"/>
                    <a:pt x="615561" y="432424"/>
                    <a:pt x="618661" y="425450"/>
                  </a:cubicBezTo>
                  <a:cubicBezTo>
                    <a:pt x="624098" y="413217"/>
                    <a:pt x="631361" y="387350"/>
                    <a:pt x="631361" y="387350"/>
                  </a:cubicBezTo>
                  <a:cubicBezTo>
                    <a:pt x="633478" y="361950"/>
                    <a:pt x="634342" y="336414"/>
                    <a:pt x="637711" y="311150"/>
                  </a:cubicBezTo>
                  <a:cubicBezTo>
                    <a:pt x="638596" y="304515"/>
                    <a:pt x="638614" y="295991"/>
                    <a:pt x="644061" y="292100"/>
                  </a:cubicBezTo>
                  <a:cubicBezTo>
                    <a:pt x="654954" y="284319"/>
                    <a:pt x="682161" y="279400"/>
                    <a:pt x="682161" y="279400"/>
                  </a:cubicBezTo>
                  <a:cubicBezTo>
                    <a:pt x="670856" y="262443"/>
                    <a:pt x="633059" y="227468"/>
                    <a:pt x="669461" y="203200"/>
                  </a:cubicBezTo>
                  <a:lnTo>
                    <a:pt x="707561" y="177800"/>
                  </a:lnTo>
                  <a:cubicBezTo>
                    <a:pt x="723522" y="129917"/>
                    <a:pt x="701992" y="188939"/>
                    <a:pt x="726611" y="139700"/>
                  </a:cubicBezTo>
                  <a:cubicBezTo>
                    <a:pt x="729604" y="133713"/>
                    <a:pt x="730844" y="127000"/>
                    <a:pt x="732961" y="120650"/>
                  </a:cubicBezTo>
                  <a:cubicBezTo>
                    <a:pt x="726533" y="88508"/>
                    <a:pt x="718883" y="66945"/>
                    <a:pt x="732961" y="31750"/>
                  </a:cubicBezTo>
                  <a:cubicBezTo>
                    <a:pt x="735447" y="25535"/>
                    <a:pt x="745575" y="27239"/>
                    <a:pt x="752011" y="25400"/>
                  </a:cubicBezTo>
                  <a:cubicBezTo>
                    <a:pt x="760402" y="23002"/>
                    <a:pt x="768944" y="21167"/>
                    <a:pt x="777411" y="19050"/>
                  </a:cubicBezTo>
                  <a:cubicBezTo>
                    <a:pt x="783761" y="12700"/>
                    <a:pt x="787481" y="0"/>
                    <a:pt x="796461" y="0"/>
                  </a:cubicBezTo>
                  <a:cubicBezTo>
                    <a:pt x="811509" y="0"/>
                    <a:pt x="804928" y="7408"/>
                    <a:pt x="809161" y="19050"/>
                  </a:cubicBezTo>
                  <a:close/>
                </a:path>
              </a:pathLst>
            </a:custGeom>
            <a:solidFill>
              <a:schemeClr val="accent4">
                <a:lumMod val="40000"/>
                <a:lumOff val="6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Freeform 7"/>
            <p:cNvSpPr/>
            <p:nvPr/>
          </p:nvSpPr>
          <p:spPr>
            <a:xfrm>
              <a:off x="3928329" y="1387016"/>
              <a:ext cx="1295284" cy="2214833"/>
            </a:xfrm>
            <a:custGeom>
              <a:avLst/>
              <a:gdLst>
                <a:gd name="connsiteX0" fmla="*/ 20010 w 1294590"/>
                <a:gd name="connsiteY0" fmla="*/ 589769 h 2215369"/>
                <a:gd name="connsiteX1" fmla="*/ 51760 w 1294590"/>
                <a:gd name="connsiteY1" fmla="*/ 608819 h 2215369"/>
                <a:gd name="connsiteX2" fmla="*/ 58110 w 1294590"/>
                <a:gd name="connsiteY2" fmla="*/ 589769 h 2215369"/>
                <a:gd name="connsiteX3" fmla="*/ 83510 w 1294590"/>
                <a:gd name="connsiteY3" fmla="*/ 583419 h 2215369"/>
                <a:gd name="connsiteX4" fmla="*/ 121610 w 1294590"/>
                <a:gd name="connsiteY4" fmla="*/ 570719 h 2215369"/>
                <a:gd name="connsiteX5" fmla="*/ 127960 w 1294590"/>
                <a:gd name="connsiteY5" fmla="*/ 551669 h 2215369"/>
                <a:gd name="connsiteX6" fmla="*/ 108910 w 1294590"/>
                <a:gd name="connsiteY6" fmla="*/ 538969 h 2215369"/>
                <a:gd name="connsiteX7" fmla="*/ 83510 w 1294590"/>
                <a:gd name="connsiteY7" fmla="*/ 532619 h 2215369"/>
                <a:gd name="connsiteX8" fmla="*/ 64460 w 1294590"/>
                <a:gd name="connsiteY8" fmla="*/ 526269 h 2215369"/>
                <a:gd name="connsiteX9" fmla="*/ 58110 w 1294590"/>
                <a:gd name="connsiteY9" fmla="*/ 500869 h 2215369"/>
                <a:gd name="connsiteX10" fmla="*/ 89860 w 1294590"/>
                <a:gd name="connsiteY10" fmla="*/ 462769 h 2215369"/>
                <a:gd name="connsiteX11" fmla="*/ 115260 w 1294590"/>
                <a:gd name="connsiteY11" fmla="*/ 450069 h 2215369"/>
                <a:gd name="connsiteX12" fmla="*/ 147010 w 1294590"/>
                <a:gd name="connsiteY12" fmla="*/ 354819 h 2215369"/>
                <a:gd name="connsiteX13" fmla="*/ 153360 w 1294590"/>
                <a:gd name="connsiteY13" fmla="*/ 335769 h 2215369"/>
                <a:gd name="connsiteX14" fmla="*/ 197810 w 1294590"/>
                <a:gd name="connsiteY14" fmla="*/ 316719 h 2215369"/>
                <a:gd name="connsiteX15" fmla="*/ 204160 w 1294590"/>
                <a:gd name="connsiteY15" fmla="*/ 278619 h 2215369"/>
                <a:gd name="connsiteX16" fmla="*/ 185110 w 1294590"/>
                <a:gd name="connsiteY16" fmla="*/ 240519 h 2215369"/>
                <a:gd name="connsiteX17" fmla="*/ 223210 w 1294590"/>
                <a:gd name="connsiteY17" fmla="*/ 215119 h 2215369"/>
                <a:gd name="connsiteX18" fmla="*/ 242260 w 1294590"/>
                <a:gd name="connsiteY18" fmla="*/ 202419 h 2215369"/>
                <a:gd name="connsiteX19" fmla="*/ 254960 w 1294590"/>
                <a:gd name="connsiteY19" fmla="*/ 183369 h 2215369"/>
                <a:gd name="connsiteX20" fmla="*/ 274010 w 1294590"/>
                <a:gd name="connsiteY20" fmla="*/ 177019 h 2215369"/>
                <a:gd name="connsiteX21" fmla="*/ 324810 w 1294590"/>
                <a:gd name="connsiteY21" fmla="*/ 164319 h 2215369"/>
                <a:gd name="connsiteX22" fmla="*/ 515310 w 1294590"/>
                <a:gd name="connsiteY22" fmla="*/ 151619 h 2215369"/>
                <a:gd name="connsiteX23" fmla="*/ 572460 w 1294590"/>
                <a:gd name="connsiteY23" fmla="*/ 119869 h 2215369"/>
                <a:gd name="connsiteX24" fmla="*/ 566110 w 1294590"/>
                <a:gd name="connsiteY24" fmla="*/ 88119 h 2215369"/>
                <a:gd name="connsiteX25" fmla="*/ 547060 w 1294590"/>
                <a:gd name="connsiteY25" fmla="*/ 81769 h 2215369"/>
                <a:gd name="connsiteX26" fmla="*/ 528010 w 1294590"/>
                <a:gd name="connsiteY26" fmla="*/ 69069 h 2215369"/>
                <a:gd name="connsiteX27" fmla="*/ 489910 w 1294590"/>
                <a:gd name="connsiteY27" fmla="*/ 50019 h 2215369"/>
                <a:gd name="connsiteX28" fmla="*/ 496260 w 1294590"/>
                <a:gd name="connsiteY28" fmla="*/ 5569 h 2215369"/>
                <a:gd name="connsiteX29" fmla="*/ 515310 w 1294590"/>
                <a:gd name="connsiteY29" fmla="*/ 11919 h 2215369"/>
                <a:gd name="connsiteX30" fmla="*/ 572460 w 1294590"/>
                <a:gd name="connsiteY30" fmla="*/ 43669 h 2215369"/>
                <a:gd name="connsiteX31" fmla="*/ 623260 w 1294590"/>
                <a:gd name="connsiteY31" fmla="*/ 88119 h 2215369"/>
                <a:gd name="connsiteX32" fmla="*/ 642310 w 1294590"/>
                <a:gd name="connsiteY32" fmla="*/ 100819 h 2215369"/>
                <a:gd name="connsiteX33" fmla="*/ 661360 w 1294590"/>
                <a:gd name="connsiteY33" fmla="*/ 107169 h 2215369"/>
                <a:gd name="connsiteX34" fmla="*/ 680410 w 1294590"/>
                <a:gd name="connsiteY34" fmla="*/ 119869 h 2215369"/>
                <a:gd name="connsiteX35" fmla="*/ 699460 w 1294590"/>
                <a:gd name="connsiteY35" fmla="*/ 126219 h 2215369"/>
                <a:gd name="connsiteX36" fmla="*/ 718510 w 1294590"/>
                <a:gd name="connsiteY36" fmla="*/ 138919 h 2215369"/>
                <a:gd name="connsiteX37" fmla="*/ 750260 w 1294590"/>
                <a:gd name="connsiteY37" fmla="*/ 145269 h 2215369"/>
                <a:gd name="connsiteX38" fmla="*/ 775660 w 1294590"/>
                <a:gd name="connsiteY38" fmla="*/ 151619 h 2215369"/>
                <a:gd name="connsiteX39" fmla="*/ 813760 w 1294590"/>
                <a:gd name="connsiteY39" fmla="*/ 164319 h 2215369"/>
                <a:gd name="connsiteX40" fmla="*/ 934410 w 1294590"/>
                <a:gd name="connsiteY40" fmla="*/ 157969 h 2215369"/>
                <a:gd name="connsiteX41" fmla="*/ 991560 w 1294590"/>
                <a:gd name="connsiteY41" fmla="*/ 151619 h 2215369"/>
                <a:gd name="connsiteX42" fmla="*/ 1029660 w 1294590"/>
                <a:gd name="connsiteY42" fmla="*/ 177019 h 2215369"/>
                <a:gd name="connsiteX43" fmla="*/ 1061410 w 1294590"/>
                <a:gd name="connsiteY43" fmla="*/ 170669 h 2215369"/>
                <a:gd name="connsiteX44" fmla="*/ 1080460 w 1294590"/>
                <a:gd name="connsiteY44" fmla="*/ 164319 h 2215369"/>
                <a:gd name="connsiteX45" fmla="*/ 1105860 w 1294590"/>
                <a:gd name="connsiteY45" fmla="*/ 157969 h 2215369"/>
                <a:gd name="connsiteX46" fmla="*/ 1124910 w 1294590"/>
                <a:gd name="connsiteY46" fmla="*/ 145269 h 2215369"/>
                <a:gd name="connsiteX47" fmla="*/ 1137610 w 1294590"/>
                <a:gd name="connsiteY47" fmla="*/ 183369 h 2215369"/>
                <a:gd name="connsiteX48" fmla="*/ 1156660 w 1294590"/>
                <a:gd name="connsiteY48" fmla="*/ 196069 h 2215369"/>
                <a:gd name="connsiteX49" fmla="*/ 1131260 w 1294590"/>
                <a:gd name="connsiteY49" fmla="*/ 227819 h 2215369"/>
                <a:gd name="connsiteX50" fmla="*/ 1105860 w 1294590"/>
                <a:gd name="connsiteY50" fmla="*/ 265919 h 2215369"/>
                <a:gd name="connsiteX51" fmla="*/ 1099510 w 1294590"/>
                <a:gd name="connsiteY51" fmla="*/ 329419 h 2215369"/>
                <a:gd name="connsiteX52" fmla="*/ 1074110 w 1294590"/>
                <a:gd name="connsiteY52" fmla="*/ 335769 h 2215369"/>
                <a:gd name="connsiteX53" fmla="*/ 1036010 w 1294590"/>
                <a:gd name="connsiteY53" fmla="*/ 342119 h 2215369"/>
                <a:gd name="connsiteX54" fmla="*/ 1016960 w 1294590"/>
                <a:gd name="connsiteY54" fmla="*/ 380219 h 2215369"/>
                <a:gd name="connsiteX55" fmla="*/ 1010610 w 1294590"/>
                <a:gd name="connsiteY55" fmla="*/ 437369 h 2215369"/>
                <a:gd name="connsiteX56" fmla="*/ 1004260 w 1294590"/>
                <a:gd name="connsiteY56" fmla="*/ 469119 h 2215369"/>
                <a:gd name="connsiteX57" fmla="*/ 985210 w 1294590"/>
                <a:gd name="connsiteY57" fmla="*/ 481819 h 2215369"/>
                <a:gd name="connsiteX58" fmla="*/ 959810 w 1294590"/>
                <a:gd name="connsiteY58" fmla="*/ 519919 h 2215369"/>
                <a:gd name="connsiteX59" fmla="*/ 947110 w 1294590"/>
                <a:gd name="connsiteY59" fmla="*/ 538969 h 2215369"/>
                <a:gd name="connsiteX60" fmla="*/ 940760 w 1294590"/>
                <a:gd name="connsiteY60" fmla="*/ 558019 h 2215369"/>
                <a:gd name="connsiteX61" fmla="*/ 959810 w 1294590"/>
                <a:gd name="connsiteY61" fmla="*/ 596119 h 2215369"/>
                <a:gd name="connsiteX62" fmla="*/ 978860 w 1294590"/>
                <a:gd name="connsiteY62" fmla="*/ 608819 h 2215369"/>
                <a:gd name="connsiteX63" fmla="*/ 985210 w 1294590"/>
                <a:gd name="connsiteY63" fmla="*/ 627869 h 2215369"/>
                <a:gd name="connsiteX64" fmla="*/ 1010610 w 1294590"/>
                <a:gd name="connsiteY64" fmla="*/ 634219 h 2215369"/>
                <a:gd name="connsiteX65" fmla="*/ 1048710 w 1294590"/>
                <a:gd name="connsiteY65" fmla="*/ 653269 h 2215369"/>
                <a:gd name="connsiteX66" fmla="*/ 1086810 w 1294590"/>
                <a:gd name="connsiteY66" fmla="*/ 691369 h 2215369"/>
                <a:gd name="connsiteX67" fmla="*/ 1105860 w 1294590"/>
                <a:gd name="connsiteY67" fmla="*/ 704069 h 2215369"/>
                <a:gd name="connsiteX68" fmla="*/ 1143960 w 1294590"/>
                <a:gd name="connsiteY68" fmla="*/ 716769 h 2215369"/>
                <a:gd name="connsiteX69" fmla="*/ 1175710 w 1294590"/>
                <a:gd name="connsiteY69" fmla="*/ 748519 h 2215369"/>
                <a:gd name="connsiteX70" fmla="*/ 1213810 w 1294590"/>
                <a:gd name="connsiteY70" fmla="*/ 761219 h 2215369"/>
                <a:gd name="connsiteX71" fmla="*/ 1232860 w 1294590"/>
                <a:gd name="connsiteY71" fmla="*/ 767569 h 2215369"/>
                <a:gd name="connsiteX72" fmla="*/ 1270960 w 1294590"/>
                <a:gd name="connsiteY72" fmla="*/ 792969 h 2215369"/>
                <a:gd name="connsiteX73" fmla="*/ 1277310 w 1294590"/>
                <a:gd name="connsiteY73" fmla="*/ 812019 h 2215369"/>
                <a:gd name="connsiteX74" fmla="*/ 1290010 w 1294590"/>
                <a:gd name="connsiteY74" fmla="*/ 1110469 h 2215369"/>
                <a:gd name="connsiteX75" fmla="*/ 1283660 w 1294590"/>
                <a:gd name="connsiteY75" fmla="*/ 1262869 h 2215369"/>
                <a:gd name="connsiteX76" fmla="*/ 1277310 w 1294590"/>
                <a:gd name="connsiteY76" fmla="*/ 1656569 h 2215369"/>
                <a:gd name="connsiteX77" fmla="*/ 1270960 w 1294590"/>
                <a:gd name="connsiteY77" fmla="*/ 1701019 h 2215369"/>
                <a:gd name="connsiteX78" fmla="*/ 1264610 w 1294590"/>
                <a:gd name="connsiteY78" fmla="*/ 1770869 h 2215369"/>
                <a:gd name="connsiteX79" fmla="*/ 1239210 w 1294590"/>
                <a:gd name="connsiteY79" fmla="*/ 1828019 h 2215369"/>
                <a:gd name="connsiteX80" fmla="*/ 1239210 w 1294590"/>
                <a:gd name="connsiteY80" fmla="*/ 2037569 h 2215369"/>
                <a:gd name="connsiteX81" fmla="*/ 1258260 w 1294590"/>
                <a:gd name="connsiteY81" fmla="*/ 2126469 h 2215369"/>
                <a:gd name="connsiteX82" fmla="*/ 1264610 w 1294590"/>
                <a:gd name="connsiteY82" fmla="*/ 2158219 h 2215369"/>
                <a:gd name="connsiteX83" fmla="*/ 1258260 w 1294590"/>
                <a:gd name="connsiteY83" fmla="*/ 2196319 h 2215369"/>
                <a:gd name="connsiteX84" fmla="*/ 1239210 w 1294590"/>
                <a:gd name="connsiteY84" fmla="*/ 2202669 h 2215369"/>
                <a:gd name="connsiteX85" fmla="*/ 1175710 w 1294590"/>
                <a:gd name="connsiteY85" fmla="*/ 2215369 h 2215369"/>
                <a:gd name="connsiteX86" fmla="*/ 1023310 w 1294590"/>
                <a:gd name="connsiteY86" fmla="*/ 2209019 h 2215369"/>
                <a:gd name="connsiteX87" fmla="*/ 1004260 w 1294590"/>
                <a:gd name="connsiteY87" fmla="*/ 2196319 h 2215369"/>
                <a:gd name="connsiteX88" fmla="*/ 877260 w 1294590"/>
                <a:gd name="connsiteY88" fmla="*/ 2202669 h 2215369"/>
                <a:gd name="connsiteX89" fmla="*/ 699460 w 1294590"/>
                <a:gd name="connsiteY89" fmla="*/ 2196319 h 2215369"/>
                <a:gd name="connsiteX90" fmla="*/ 604210 w 1294590"/>
                <a:gd name="connsiteY90" fmla="*/ 2189969 h 2215369"/>
                <a:gd name="connsiteX91" fmla="*/ 64460 w 1294590"/>
                <a:gd name="connsiteY91" fmla="*/ 2183619 h 2215369"/>
                <a:gd name="connsiteX92" fmla="*/ 77160 w 1294590"/>
                <a:gd name="connsiteY92" fmla="*/ 2113769 h 2215369"/>
                <a:gd name="connsiteX93" fmla="*/ 70810 w 1294590"/>
                <a:gd name="connsiteY93" fmla="*/ 1796269 h 2215369"/>
                <a:gd name="connsiteX94" fmla="*/ 51760 w 1294590"/>
                <a:gd name="connsiteY94" fmla="*/ 1739119 h 2215369"/>
                <a:gd name="connsiteX95" fmla="*/ 39060 w 1294590"/>
                <a:gd name="connsiteY95" fmla="*/ 1681969 h 2215369"/>
                <a:gd name="connsiteX96" fmla="*/ 32710 w 1294590"/>
                <a:gd name="connsiteY96" fmla="*/ 1364469 h 2215369"/>
                <a:gd name="connsiteX97" fmla="*/ 26360 w 1294590"/>
                <a:gd name="connsiteY97" fmla="*/ 1288269 h 2215369"/>
                <a:gd name="connsiteX98" fmla="*/ 13660 w 1294590"/>
                <a:gd name="connsiteY98" fmla="*/ 1040619 h 2215369"/>
                <a:gd name="connsiteX99" fmla="*/ 960 w 1294590"/>
                <a:gd name="connsiteY99" fmla="*/ 945369 h 2215369"/>
                <a:gd name="connsiteX100" fmla="*/ 13660 w 1294590"/>
                <a:gd name="connsiteY100" fmla="*/ 678669 h 2215369"/>
                <a:gd name="connsiteX101" fmla="*/ 20010 w 1294590"/>
                <a:gd name="connsiteY101" fmla="*/ 589769 h 2215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94590" h="2215369">
                  <a:moveTo>
                    <a:pt x="20010" y="589769"/>
                  </a:moveTo>
                  <a:cubicBezTo>
                    <a:pt x="26360" y="578127"/>
                    <a:pt x="21774" y="632808"/>
                    <a:pt x="51760" y="608819"/>
                  </a:cubicBezTo>
                  <a:cubicBezTo>
                    <a:pt x="56987" y="604638"/>
                    <a:pt x="52883" y="593950"/>
                    <a:pt x="58110" y="589769"/>
                  </a:cubicBezTo>
                  <a:cubicBezTo>
                    <a:pt x="64925" y="584317"/>
                    <a:pt x="75151" y="585927"/>
                    <a:pt x="83510" y="583419"/>
                  </a:cubicBezTo>
                  <a:cubicBezTo>
                    <a:pt x="96332" y="579572"/>
                    <a:pt x="121610" y="570719"/>
                    <a:pt x="121610" y="570719"/>
                  </a:cubicBezTo>
                  <a:cubicBezTo>
                    <a:pt x="123727" y="564369"/>
                    <a:pt x="130446" y="557884"/>
                    <a:pt x="127960" y="551669"/>
                  </a:cubicBezTo>
                  <a:cubicBezTo>
                    <a:pt x="125126" y="544583"/>
                    <a:pt x="115925" y="541975"/>
                    <a:pt x="108910" y="538969"/>
                  </a:cubicBezTo>
                  <a:cubicBezTo>
                    <a:pt x="100888" y="535531"/>
                    <a:pt x="91901" y="535017"/>
                    <a:pt x="83510" y="532619"/>
                  </a:cubicBezTo>
                  <a:cubicBezTo>
                    <a:pt x="77074" y="530780"/>
                    <a:pt x="70810" y="528386"/>
                    <a:pt x="64460" y="526269"/>
                  </a:cubicBezTo>
                  <a:cubicBezTo>
                    <a:pt x="62343" y="517802"/>
                    <a:pt x="57146" y="509543"/>
                    <a:pt x="58110" y="500869"/>
                  </a:cubicBezTo>
                  <a:cubicBezTo>
                    <a:pt x="62345" y="462754"/>
                    <a:pt x="66427" y="472812"/>
                    <a:pt x="89860" y="462769"/>
                  </a:cubicBezTo>
                  <a:cubicBezTo>
                    <a:pt x="98561" y="459040"/>
                    <a:pt x="106793" y="454302"/>
                    <a:pt x="115260" y="450069"/>
                  </a:cubicBezTo>
                  <a:lnTo>
                    <a:pt x="147010" y="354819"/>
                  </a:lnTo>
                  <a:cubicBezTo>
                    <a:pt x="149127" y="348469"/>
                    <a:pt x="147010" y="337886"/>
                    <a:pt x="153360" y="335769"/>
                  </a:cubicBezTo>
                  <a:cubicBezTo>
                    <a:pt x="181390" y="326426"/>
                    <a:pt x="166423" y="332412"/>
                    <a:pt x="197810" y="316719"/>
                  </a:cubicBezTo>
                  <a:cubicBezTo>
                    <a:pt x="199927" y="304019"/>
                    <a:pt x="204160" y="291494"/>
                    <a:pt x="204160" y="278619"/>
                  </a:cubicBezTo>
                  <a:cubicBezTo>
                    <a:pt x="204160" y="265474"/>
                    <a:pt x="191531" y="250151"/>
                    <a:pt x="185110" y="240519"/>
                  </a:cubicBezTo>
                  <a:lnTo>
                    <a:pt x="223210" y="215119"/>
                  </a:lnTo>
                  <a:lnTo>
                    <a:pt x="242260" y="202419"/>
                  </a:lnTo>
                  <a:cubicBezTo>
                    <a:pt x="246493" y="196069"/>
                    <a:pt x="249001" y="188137"/>
                    <a:pt x="254960" y="183369"/>
                  </a:cubicBezTo>
                  <a:cubicBezTo>
                    <a:pt x="260187" y="179188"/>
                    <a:pt x="267552" y="178780"/>
                    <a:pt x="274010" y="177019"/>
                  </a:cubicBezTo>
                  <a:cubicBezTo>
                    <a:pt x="290849" y="172426"/>
                    <a:pt x="307593" y="167188"/>
                    <a:pt x="324810" y="164319"/>
                  </a:cubicBezTo>
                  <a:cubicBezTo>
                    <a:pt x="370100" y="156771"/>
                    <a:pt x="487387" y="153015"/>
                    <a:pt x="515310" y="151619"/>
                  </a:cubicBezTo>
                  <a:cubicBezTo>
                    <a:pt x="558979" y="122506"/>
                    <a:pt x="538930" y="131046"/>
                    <a:pt x="572460" y="119869"/>
                  </a:cubicBezTo>
                  <a:cubicBezTo>
                    <a:pt x="570343" y="109286"/>
                    <a:pt x="572097" y="97099"/>
                    <a:pt x="566110" y="88119"/>
                  </a:cubicBezTo>
                  <a:cubicBezTo>
                    <a:pt x="562397" y="82550"/>
                    <a:pt x="553047" y="84762"/>
                    <a:pt x="547060" y="81769"/>
                  </a:cubicBezTo>
                  <a:cubicBezTo>
                    <a:pt x="540234" y="78356"/>
                    <a:pt x="534836" y="72482"/>
                    <a:pt x="528010" y="69069"/>
                  </a:cubicBezTo>
                  <a:cubicBezTo>
                    <a:pt x="475430" y="42779"/>
                    <a:pt x="544505" y="86415"/>
                    <a:pt x="489910" y="50019"/>
                  </a:cubicBezTo>
                  <a:cubicBezTo>
                    <a:pt x="492027" y="35202"/>
                    <a:pt x="487958" y="18022"/>
                    <a:pt x="496260" y="5569"/>
                  </a:cubicBezTo>
                  <a:cubicBezTo>
                    <a:pt x="499973" y="0"/>
                    <a:pt x="509459" y="8668"/>
                    <a:pt x="515310" y="11919"/>
                  </a:cubicBezTo>
                  <a:cubicBezTo>
                    <a:pt x="580814" y="48310"/>
                    <a:pt x="529355" y="29301"/>
                    <a:pt x="572460" y="43669"/>
                  </a:cubicBezTo>
                  <a:cubicBezTo>
                    <a:pt x="593627" y="75419"/>
                    <a:pt x="578810" y="58486"/>
                    <a:pt x="623260" y="88119"/>
                  </a:cubicBezTo>
                  <a:cubicBezTo>
                    <a:pt x="629610" y="92352"/>
                    <a:pt x="635070" y="98406"/>
                    <a:pt x="642310" y="100819"/>
                  </a:cubicBezTo>
                  <a:cubicBezTo>
                    <a:pt x="648660" y="102936"/>
                    <a:pt x="655373" y="104176"/>
                    <a:pt x="661360" y="107169"/>
                  </a:cubicBezTo>
                  <a:cubicBezTo>
                    <a:pt x="668186" y="110582"/>
                    <a:pt x="673584" y="116456"/>
                    <a:pt x="680410" y="119869"/>
                  </a:cubicBezTo>
                  <a:cubicBezTo>
                    <a:pt x="686397" y="122862"/>
                    <a:pt x="693473" y="123226"/>
                    <a:pt x="699460" y="126219"/>
                  </a:cubicBezTo>
                  <a:cubicBezTo>
                    <a:pt x="706286" y="129632"/>
                    <a:pt x="711364" y="136239"/>
                    <a:pt x="718510" y="138919"/>
                  </a:cubicBezTo>
                  <a:cubicBezTo>
                    <a:pt x="728616" y="142709"/>
                    <a:pt x="739724" y="142928"/>
                    <a:pt x="750260" y="145269"/>
                  </a:cubicBezTo>
                  <a:cubicBezTo>
                    <a:pt x="758779" y="147162"/>
                    <a:pt x="767301" y="149111"/>
                    <a:pt x="775660" y="151619"/>
                  </a:cubicBezTo>
                  <a:cubicBezTo>
                    <a:pt x="788482" y="155466"/>
                    <a:pt x="813760" y="164319"/>
                    <a:pt x="813760" y="164319"/>
                  </a:cubicBezTo>
                  <a:cubicBezTo>
                    <a:pt x="853977" y="162202"/>
                    <a:pt x="894507" y="163410"/>
                    <a:pt x="934410" y="157969"/>
                  </a:cubicBezTo>
                  <a:cubicBezTo>
                    <a:pt x="1016258" y="146808"/>
                    <a:pt x="858062" y="129369"/>
                    <a:pt x="991560" y="151619"/>
                  </a:cubicBezTo>
                  <a:cubicBezTo>
                    <a:pt x="1004260" y="160086"/>
                    <a:pt x="1014693" y="180012"/>
                    <a:pt x="1029660" y="177019"/>
                  </a:cubicBezTo>
                  <a:cubicBezTo>
                    <a:pt x="1040243" y="174902"/>
                    <a:pt x="1050939" y="173287"/>
                    <a:pt x="1061410" y="170669"/>
                  </a:cubicBezTo>
                  <a:cubicBezTo>
                    <a:pt x="1067904" y="169046"/>
                    <a:pt x="1074024" y="166158"/>
                    <a:pt x="1080460" y="164319"/>
                  </a:cubicBezTo>
                  <a:cubicBezTo>
                    <a:pt x="1088851" y="161921"/>
                    <a:pt x="1097393" y="160086"/>
                    <a:pt x="1105860" y="157969"/>
                  </a:cubicBezTo>
                  <a:cubicBezTo>
                    <a:pt x="1112210" y="153736"/>
                    <a:pt x="1118951" y="140501"/>
                    <a:pt x="1124910" y="145269"/>
                  </a:cubicBezTo>
                  <a:cubicBezTo>
                    <a:pt x="1135363" y="153632"/>
                    <a:pt x="1126471" y="175943"/>
                    <a:pt x="1137610" y="183369"/>
                  </a:cubicBezTo>
                  <a:lnTo>
                    <a:pt x="1156660" y="196069"/>
                  </a:lnTo>
                  <a:cubicBezTo>
                    <a:pt x="1142360" y="238969"/>
                    <a:pt x="1162192" y="192468"/>
                    <a:pt x="1131260" y="227819"/>
                  </a:cubicBezTo>
                  <a:cubicBezTo>
                    <a:pt x="1121209" y="239306"/>
                    <a:pt x="1105860" y="265919"/>
                    <a:pt x="1105860" y="265919"/>
                  </a:cubicBezTo>
                  <a:cubicBezTo>
                    <a:pt x="1103743" y="287086"/>
                    <a:pt x="1108313" y="310053"/>
                    <a:pt x="1099510" y="329419"/>
                  </a:cubicBezTo>
                  <a:cubicBezTo>
                    <a:pt x="1095899" y="337364"/>
                    <a:pt x="1082668" y="334057"/>
                    <a:pt x="1074110" y="335769"/>
                  </a:cubicBezTo>
                  <a:cubicBezTo>
                    <a:pt x="1061485" y="338294"/>
                    <a:pt x="1048710" y="340002"/>
                    <a:pt x="1036010" y="342119"/>
                  </a:cubicBezTo>
                  <a:cubicBezTo>
                    <a:pt x="1026258" y="356747"/>
                    <a:pt x="1019881" y="362692"/>
                    <a:pt x="1016960" y="380219"/>
                  </a:cubicBezTo>
                  <a:cubicBezTo>
                    <a:pt x="1013809" y="399125"/>
                    <a:pt x="1013321" y="418394"/>
                    <a:pt x="1010610" y="437369"/>
                  </a:cubicBezTo>
                  <a:cubicBezTo>
                    <a:pt x="1009084" y="448053"/>
                    <a:pt x="1009615" y="459748"/>
                    <a:pt x="1004260" y="469119"/>
                  </a:cubicBezTo>
                  <a:cubicBezTo>
                    <a:pt x="1000474" y="475745"/>
                    <a:pt x="991560" y="477586"/>
                    <a:pt x="985210" y="481819"/>
                  </a:cubicBezTo>
                  <a:lnTo>
                    <a:pt x="959810" y="519919"/>
                  </a:lnTo>
                  <a:cubicBezTo>
                    <a:pt x="955577" y="526269"/>
                    <a:pt x="949523" y="531729"/>
                    <a:pt x="947110" y="538969"/>
                  </a:cubicBezTo>
                  <a:lnTo>
                    <a:pt x="940760" y="558019"/>
                  </a:lnTo>
                  <a:cubicBezTo>
                    <a:pt x="945925" y="573513"/>
                    <a:pt x="947500" y="583809"/>
                    <a:pt x="959810" y="596119"/>
                  </a:cubicBezTo>
                  <a:cubicBezTo>
                    <a:pt x="965206" y="601515"/>
                    <a:pt x="972510" y="604586"/>
                    <a:pt x="978860" y="608819"/>
                  </a:cubicBezTo>
                  <a:cubicBezTo>
                    <a:pt x="980977" y="615169"/>
                    <a:pt x="979983" y="623688"/>
                    <a:pt x="985210" y="627869"/>
                  </a:cubicBezTo>
                  <a:cubicBezTo>
                    <a:pt x="992025" y="633321"/>
                    <a:pt x="1002219" y="631821"/>
                    <a:pt x="1010610" y="634219"/>
                  </a:cubicBezTo>
                  <a:cubicBezTo>
                    <a:pt x="1026869" y="638865"/>
                    <a:pt x="1035527" y="641551"/>
                    <a:pt x="1048710" y="653269"/>
                  </a:cubicBezTo>
                  <a:cubicBezTo>
                    <a:pt x="1062134" y="665201"/>
                    <a:pt x="1071866" y="681406"/>
                    <a:pt x="1086810" y="691369"/>
                  </a:cubicBezTo>
                  <a:cubicBezTo>
                    <a:pt x="1093160" y="695602"/>
                    <a:pt x="1098886" y="700969"/>
                    <a:pt x="1105860" y="704069"/>
                  </a:cubicBezTo>
                  <a:cubicBezTo>
                    <a:pt x="1118093" y="709506"/>
                    <a:pt x="1143960" y="716769"/>
                    <a:pt x="1143960" y="716769"/>
                  </a:cubicBezTo>
                  <a:cubicBezTo>
                    <a:pt x="1155546" y="734148"/>
                    <a:pt x="1155657" y="739607"/>
                    <a:pt x="1175710" y="748519"/>
                  </a:cubicBezTo>
                  <a:cubicBezTo>
                    <a:pt x="1187943" y="753956"/>
                    <a:pt x="1201110" y="756986"/>
                    <a:pt x="1213810" y="761219"/>
                  </a:cubicBezTo>
                  <a:cubicBezTo>
                    <a:pt x="1220160" y="763336"/>
                    <a:pt x="1227291" y="763856"/>
                    <a:pt x="1232860" y="767569"/>
                  </a:cubicBezTo>
                  <a:lnTo>
                    <a:pt x="1270960" y="792969"/>
                  </a:lnTo>
                  <a:cubicBezTo>
                    <a:pt x="1273077" y="799319"/>
                    <a:pt x="1275997" y="805455"/>
                    <a:pt x="1277310" y="812019"/>
                  </a:cubicBezTo>
                  <a:cubicBezTo>
                    <a:pt x="1294590" y="898420"/>
                    <a:pt x="1289212" y="1078553"/>
                    <a:pt x="1290010" y="1110469"/>
                  </a:cubicBezTo>
                  <a:cubicBezTo>
                    <a:pt x="1287893" y="1161269"/>
                    <a:pt x="1284842" y="1212039"/>
                    <a:pt x="1283660" y="1262869"/>
                  </a:cubicBezTo>
                  <a:cubicBezTo>
                    <a:pt x="1280608" y="1394084"/>
                    <a:pt x="1281113" y="1525374"/>
                    <a:pt x="1277310" y="1656569"/>
                  </a:cubicBezTo>
                  <a:cubicBezTo>
                    <a:pt x="1276876" y="1671530"/>
                    <a:pt x="1272613" y="1686143"/>
                    <a:pt x="1270960" y="1701019"/>
                  </a:cubicBezTo>
                  <a:cubicBezTo>
                    <a:pt x="1268378" y="1724255"/>
                    <a:pt x="1268673" y="1747845"/>
                    <a:pt x="1264610" y="1770869"/>
                  </a:cubicBezTo>
                  <a:cubicBezTo>
                    <a:pt x="1259169" y="1801700"/>
                    <a:pt x="1253822" y="1806102"/>
                    <a:pt x="1239210" y="1828019"/>
                  </a:cubicBezTo>
                  <a:cubicBezTo>
                    <a:pt x="1228790" y="1932218"/>
                    <a:pt x="1230152" y="1888109"/>
                    <a:pt x="1239210" y="2037569"/>
                  </a:cubicBezTo>
                  <a:cubicBezTo>
                    <a:pt x="1243233" y="2103950"/>
                    <a:pt x="1237501" y="2084952"/>
                    <a:pt x="1258260" y="2126469"/>
                  </a:cubicBezTo>
                  <a:cubicBezTo>
                    <a:pt x="1260377" y="2137052"/>
                    <a:pt x="1264610" y="2147426"/>
                    <a:pt x="1264610" y="2158219"/>
                  </a:cubicBezTo>
                  <a:cubicBezTo>
                    <a:pt x="1264610" y="2171094"/>
                    <a:pt x="1264648" y="2185140"/>
                    <a:pt x="1258260" y="2196319"/>
                  </a:cubicBezTo>
                  <a:cubicBezTo>
                    <a:pt x="1254939" y="2202131"/>
                    <a:pt x="1245732" y="2201164"/>
                    <a:pt x="1239210" y="2202669"/>
                  </a:cubicBezTo>
                  <a:cubicBezTo>
                    <a:pt x="1218177" y="2207523"/>
                    <a:pt x="1196877" y="2211136"/>
                    <a:pt x="1175710" y="2215369"/>
                  </a:cubicBezTo>
                  <a:cubicBezTo>
                    <a:pt x="1124910" y="2213252"/>
                    <a:pt x="1073843" y="2214634"/>
                    <a:pt x="1023310" y="2209019"/>
                  </a:cubicBezTo>
                  <a:cubicBezTo>
                    <a:pt x="1015725" y="2208176"/>
                    <a:pt x="1011885" y="2196651"/>
                    <a:pt x="1004260" y="2196319"/>
                  </a:cubicBezTo>
                  <a:lnTo>
                    <a:pt x="877260" y="2202669"/>
                  </a:lnTo>
                  <a:lnTo>
                    <a:pt x="699460" y="2196319"/>
                  </a:lnTo>
                  <a:cubicBezTo>
                    <a:pt x="667674" y="2194841"/>
                    <a:pt x="636024" y="2190605"/>
                    <a:pt x="604210" y="2189969"/>
                  </a:cubicBezTo>
                  <a:lnTo>
                    <a:pt x="64460" y="2183619"/>
                  </a:lnTo>
                  <a:cubicBezTo>
                    <a:pt x="66525" y="2173296"/>
                    <a:pt x="77160" y="2121893"/>
                    <a:pt x="77160" y="2113769"/>
                  </a:cubicBezTo>
                  <a:cubicBezTo>
                    <a:pt x="77160" y="2007915"/>
                    <a:pt x="74588" y="1902056"/>
                    <a:pt x="70810" y="1796269"/>
                  </a:cubicBezTo>
                  <a:cubicBezTo>
                    <a:pt x="68996" y="1745486"/>
                    <a:pt x="68169" y="1771938"/>
                    <a:pt x="51760" y="1739119"/>
                  </a:cubicBezTo>
                  <a:cubicBezTo>
                    <a:pt x="43944" y="1723487"/>
                    <a:pt x="41499" y="1696602"/>
                    <a:pt x="39060" y="1681969"/>
                  </a:cubicBezTo>
                  <a:cubicBezTo>
                    <a:pt x="36943" y="1576136"/>
                    <a:pt x="36123" y="1470268"/>
                    <a:pt x="32710" y="1364469"/>
                  </a:cubicBezTo>
                  <a:cubicBezTo>
                    <a:pt x="31888" y="1338994"/>
                    <a:pt x="27902" y="1313710"/>
                    <a:pt x="26360" y="1288269"/>
                  </a:cubicBezTo>
                  <a:cubicBezTo>
                    <a:pt x="21373" y="1205990"/>
                    <a:pt x="19753" y="1122874"/>
                    <a:pt x="13660" y="1040619"/>
                  </a:cubicBezTo>
                  <a:cubicBezTo>
                    <a:pt x="10551" y="998651"/>
                    <a:pt x="7329" y="983581"/>
                    <a:pt x="960" y="945369"/>
                  </a:cubicBezTo>
                  <a:cubicBezTo>
                    <a:pt x="11900" y="606244"/>
                    <a:pt x="0" y="856245"/>
                    <a:pt x="13660" y="678669"/>
                  </a:cubicBezTo>
                  <a:cubicBezTo>
                    <a:pt x="21145" y="581368"/>
                    <a:pt x="13660" y="601411"/>
                    <a:pt x="20010" y="589769"/>
                  </a:cubicBezTo>
                  <a:close/>
                </a:path>
              </a:pathLst>
            </a:cu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Freeform 9"/>
            <p:cNvSpPr/>
            <p:nvPr/>
          </p:nvSpPr>
          <p:spPr>
            <a:xfrm>
              <a:off x="4001951" y="3538635"/>
              <a:ext cx="1541457" cy="1809794"/>
            </a:xfrm>
            <a:custGeom>
              <a:avLst/>
              <a:gdLst>
                <a:gd name="connsiteX0" fmla="*/ 1458162 w 1540712"/>
                <a:gd name="connsiteY0" fmla="*/ 1796096 h 1808796"/>
                <a:gd name="connsiteX1" fmla="*/ 1439112 w 1540712"/>
                <a:gd name="connsiteY1" fmla="*/ 1783396 h 1808796"/>
                <a:gd name="connsiteX2" fmla="*/ 1407362 w 1540712"/>
                <a:gd name="connsiteY2" fmla="*/ 1751646 h 1808796"/>
                <a:gd name="connsiteX3" fmla="*/ 1362912 w 1540712"/>
                <a:gd name="connsiteY3" fmla="*/ 1707196 h 1808796"/>
                <a:gd name="connsiteX4" fmla="*/ 1343862 w 1540712"/>
                <a:gd name="connsiteY4" fmla="*/ 1669096 h 1808796"/>
                <a:gd name="connsiteX5" fmla="*/ 1331162 w 1540712"/>
                <a:gd name="connsiteY5" fmla="*/ 1650046 h 1808796"/>
                <a:gd name="connsiteX6" fmla="*/ 1324812 w 1540712"/>
                <a:gd name="connsiteY6" fmla="*/ 1605596 h 1808796"/>
                <a:gd name="connsiteX7" fmla="*/ 1318462 w 1540712"/>
                <a:gd name="connsiteY7" fmla="*/ 1491296 h 1808796"/>
                <a:gd name="connsiteX8" fmla="*/ 1305762 w 1540712"/>
                <a:gd name="connsiteY8" fmla="*/ 1472246 h 1808796"/>
                <a:gd name="connsiteX9" fmla="*/ 1280362 w 1540712"/>
                <a:gd name="connsiteY9" fmla="*/ 1434146 h 1808796"/>
                <a:gd name="connsiteX10" fmla="*/ 1274012 w 1540712"/>
                <a:gd name="connsiteY10" fmla="*/ 1415096 h 1808796"/>
                <a:gd name="connsiteX11" fmla="*/ 1267662 w 1540712"/>
                <a:gd name="connsiteY11" fmla="*/ 1376996 h 1808796"/>
                <a:gd name="connsiteX12" fmla="*/ 1248612 w 1540712"/>
                <a:gd name="connsiteY12" fmla="*/ 1383346 h 1808796"/>
                <a:gd name="connsiteX13" fmla="*/ 1185112 w 1540712"/>
                <a:gd name="connsiteY13" fmla="*/ 1396046 h 1808796"/>
                <a:gd name="connsiteX14" fmla="*/ 1134312 w 1540712"/>
                <a:gd name="connsiteY14" fmla="*/ 1408746 h 1808796"/>
                <a:gd name="connsiteX15" fmla="*/ 1166062 w 1540712"/>
                <a:gd name="connsiteY15" fmla="*/ 1376996 h 1808796"/>
                <a:gd name="connsiteX16" fmla="*/ 1178762 w 1540712"/>
                <a:gd name="connsiteY16" fmla="*/ 1326196 h 1808796"/>
                <a:gd name="connsiteX17" fmla="*/ 1191462 w 1540712"/>
                <a:gd name="connsiteY17" fmla="*/ 1307146 h 1808796"/>
                <a:gd name="connsiteX18" fmla="*/ 1185112 w 1540712"/>
                <a:gd name="connsiteY18" fmla="*/ 1269046 h 1808796"/>
                <a:gd name="connsiteX19" fmla="*/ 1166062 w 1540712"/>
                <a:gd name="connsiteY19" fmla="*/ 1256346 h 1808796"/>
                <a:gd name="connsiteX20" fmla="*/ 1153362 w 1540712"/>
                <a:gd name="connsiteY20" fmla="*/ 1218246 h 1808796"/>
                <a:gd name="connsiteX21" fmla="*/ 1147012 w 1540712"/>
                <a:gd name="connsiteY21" fmla="*/ 1199196 h 1808796"/>
                <a:gd name="connsiteX22" fmla="*/ 1140662 w 1540712"/>
                <a:gd name="connsiteY22" fmla="*/ 1218246 h 1808796"/>
                <a:gd name="connsiteX23" fmla="*/ 1121612 w 1540712"/>
                <a:gd name="connsiteY23" fmla="*/ 1224596 h 1808796"/>
                <a:gd name="connsiteX24" fmla="*/ 1102562 w 1540712"/>
                <a:gd name="connsiteY24" fmla="*/ 1237296 h 1808796"/>
                <a:gd name="connsiteX25" fmla="*/ 1096212 w 1540712"/>
                <a:gd name="connsiteY25" fmla="*/ 1281746 h 1808796"/>
                <a:gd name="connsiteX26" fmla="*/ 1089862 w 1540712"/>
                <a:gd name="connsiteY26" fmla="*/ 1357946 h 1808796"/>
                <a:gd name="connsiteX27" fmla="*/ 1070812 w 1540712"/>
                <a:gd name="connsiteY27" fmla="*/ 1345246 h 1808796"/>
                <a:gd name="connsiteX28" fmla="*/ 1051762 w 1540712"/>
                <a:gd name="connsiteY28" fmla="*/ 1338896 h 1808796"/>
                <a:gd name="connsiteX29" fmla="*/ 1032712 w 1540712"/>
                <a:gd name="connsiteY29" fmla="*/ 1345246 h 1808796"/>
                <a:gd name="connsiteX30" fmla="*/ 1013662 w 1540712"/>
                <a:gd name="connsiteY30" fmla="*/ 1294446 h 1808796"/>
                <a:gd name="connsiteX31" fmla="*/ 1051762 w 1540712"/>
                <a:gd name="connsiteY31" fmla="*/ 1288096 h 1808796"/>
                <a:gd name="connsiteX32" fmla="*/ 1064462 w 1540712"/>
                <a:gd name="connsiteY32" fmla="*/ 1243646 h 1808796"/>
                <a:gd name="connsiteX33" fmla="*/ 1083512 w 1540712"/>
                <a:gd name="connsiteY33" fmla="*/ 1154746 h 1808796"/>
                <a:gd name="connsiteX34" fmla="*/ 1089862 w 1540712"/>
                <a:gd name="connsiteY34" fmla="*/ 1122996 h 1808796"/>
                <a:gd name="connsiteX35" fmla="*/ 1102562 w 1540712"/>
                <a:gd name="connsiteY35" fmla="*/ 1084896 h 1808796"/>
                <a:gd name="connsiteX36" fmla="*/ 1115262 w 1540712"/>
                <a:gd name="connsiteY36" fmla="*/ 1027746 h 1808796"/>
                <a:gd name="connsiteX37" fmla="*/ 1108912 w 1540712"/>
                <a:gd name="connsiteY37" fmla="*/ 964246 h 1808796"/>
                <a:gd name="connsiteX38" fmla="*/ 1102562 w 1540712"/>
                <a:gd name="connsiteY38" fmla="*/ 983296 h 1808796"/>
                <a:gd name="connsiteX39" fmla="*/ 1083512 w 1540712"/>
                <a:gd name="connsiteY39" fmla="*/ 989646 h 1808796"/>
                <a:gd name="connsiteX40" fmla="*/ 1064462 w 1540712"/>
                <a:gd name="connsiteY40" fmla="*/ 1008696 h 1808796"/>
                <a:gd name="connsiteX41" fmla="*/ 1045412 w 1540712"/>
                <a:gd name="connsiteY41" fmla="*/ 1021396 h 1808796"/>
                <a:gd name="connsiteX42" fmla="*/ 1026362 w 1540712"/>
                <a:gd name="connsiteY42" fmla="*/ 1110296 h 1808796"/>
                <a:gd name="connsiteX43" fmla="*/ 988262 w 1540712"/>
                <a:gd name="connsiteY43" fmla="*/ 1148396 h 1808796"/>
                <a:gd name="connsiteX44" fmla="*/ 950162 w 1540712"/>
                <a:gd name="connsiteY44" fmla="*/ 1167446 h 1808796"/>
                <a:gd name="connsiteX45" fmla="*/ 924762 w 1540712"/>
                <a:gd name="connsiteY45" fmla="*/ 1205546 h 1808796"/>
                <a:gd name="connsiteX46" fmla="*/ 861262 w 1540712"/>
                <a:gd name="connsiteY46" fmla="*/ 1237296 h 1808796"/>
                <a:gd name="connsiteX47" fmla="*/ 854912 w 1540712"/>
                <a:gd name="connsiteY47" fmla="*/ 1256346 h 1808796"/>
                <a:gd name="connsiteX48" fmla="*/ 848562 w 1540712"/>
                <a:gd name="connsiteY48" fmla="*/ 1275396 h 1808796"/>
                <a:gd name="connsiteX49" fmla="*/ 842212 w 1540712"/>
                <a:gd name="connsiteY49" fmla="*/ 1249996 h 1808796"/>
                <a:gd name="connsiteX50" fmla="*/ 823162 w 1540712"/>
                <a:gd name="connsiteY50" fmla="*/ 1237296 h 1808796"/>
                <a:gd name="connsiteX51" fmla="*/ 810462 w 1540712"/>
                <a:gd name="connsiteY51" fmla="*/ 1199196 h 1808796"/>
                <a:gd name="connsiteX52" fmla="*/ 772362 w 1540712"/>
                <a:gd name="connsiteY52" fmla="*/ 1186496 h 1808796"/>
                <a:gd name="connsiteX53" fmla="*/ 753312 w 1540712"/>
                <a:gd name="connsiteY53" fmla="*/ 1180146 h 1808796"/>
                <a:gd name="connsiteX54" fmla="*/ 746962 w 1540712"/>
                <a:gd name="connsiteY54" fmla="*/ 1154746 h 1808796"/>
                <a:gd name="connsiteX55" fmla="*/ 734262 w 1540712"/>
                <a:gd name="connsiteY55" fmla="*/ 1097596 h 1808796"/>
                <a:gd name="connsiteX56" fmla="*/ 721562 w 1540712"/>
                <a:gd name="connsiteY56" fmla="*/ 1078546 h 1808796"/>
                <a:gd name="connsiteX57" fmla="*/ 683462 w 1540712"/>
                <a:gd name="connsiteY57" fmla="*/ 1065846 h 1808796"/>
                <a:gd name="connsiteX58" fmla="*/ 651712 w 1540712"/>
                <a:gd name="connsiteY58" fmla="*/ 1027746 h 1808796"/>
                <a:gd name="connsiteX59" fmla="*/ 658062 w 1540712"/>
                <a:gd name="connsiteY59" fmla="*/ 1008696 h 1808796"/>
                <a:gd name="connsiteX60" fmla="*/ 677112 w 1540712"/>
                <a:gd name="connsiteY60" fmla="*/ 995996 h 1808796"/>
                <a:gd name="connsiteX61" fmla="*/ 664412 w 1540712"/>
                <a:gd name="connsiteY61" fmla="*/ 951546 h 1808796"/>
                <a:gd name="connsiteX62" fmla="*/ 626312 w 1540712"/>
                <a:gd name="connsiteY62" fmla="*/ 926146 h 1808796"/>
                <a:gd name="connsiteX63" fmla="*/ 607262 w 1540712"/>
                <a:gd name="connsiteY63" fmla="*/ 919796 h 1808796"/>
                <a:gd name="connsiteX64" fmla="*/ 524712 w 1540712"/>
                <a:gd name="connsiteY64" fmla="*/ 907096 h 1808796"/>
                <a:gd name="connsiteX65" fmla="*/ 492962 w 1540712"/>
                <a:gd name="connsiteY65" fmla="*/ 868996 h 1808796"/>
                <a:gd name="connsiteX66" fmla="*/ 442162 w 1540712"/>
                <a:gd name="connsiteY66" fmla="*/ 875346 h 1808796"/>
                <a:gd name="connsiteX67" fmla="*/ 404062 w 1540712"/>
                <a:gd name="connsiteY67" fmla="*/ 868996 h 1808796"/>
                <a:gd name="connsiteX68" fmla="*/ 385012 w 1540712"/>
                <a:gd name="connsiteY68" fmla="*/ 849946 h 1808796"/>
                <a:gd name="connsiteX69" fmla="*/ 359612 w 1540712"/>
                <a:gd name="connsiteY69" fmla="*/ 843596 h 1808796"/>
                <a:gd name="connsiteX70" fmla="*/ 245312 w 1540712"/>
                <a:gd name="connsiteY70" fmla="*/ 824546 h 1808796"/>
                <a:gd name="connsiteX71" fmla="*/ 86562 w 1540712"/>
                <a:gd name="connsiteY71" fmla="*/ 818196 h 1808796"/>
                <a:gd name="connsiteX72" fmla="*/ 61162 w 1540712"/>
                <a:gd name="connsiteY72" fmla="*/ 811846 h 1808796"/>
                <a:gd name="connsiteX73" fmla="*/ 29412 w 1540712"/>
                <a:gd name="connsiteY73" fmla="*/ 805496 h 1808796"/>
                <a:gd name="connsiteX74" fmla="*/ 29412 w 1540712"/>
                <a:gd name="connsiteY74" fmla="*/ 456246 h 1808796"/>
                <a:gd name="connsiteX75" fmla="*/ 16712 w 1540712"/>
                <a:gd name="connsiteY75" fmla="*/ 354646 h 1808796"/>
                <a:gd name="connsiteX76" fmla="*/ 4012 w 1540712"/>
                <a:gd name="connsiteY76" fmla="*/ 164146 h 1808796"/>
                <a:gd name="connsiteX77" fmla="*/ 10362 w 1540712"/>
                <a:gd name="connsiteY77" fmla="*/ 43496 h 1808796"/>
                <a:gd name="connsiteX78" fmla="*/ 16712 w 1540712"/>
                <a:gd name="connsiteY78" fmla="*/ 5396 h 1808796"/>
                <a:gd name="connsiteX79" fmla="*/ 35762 w 1540712"/>
                <a:gd name="connsiteY79" fmla="*/ 18096 h 1808796"/>
                <a:gd name="connsiteX80" fmla="*/ 169112 w 1540712"/>
                <a:gd name="connsiteY80" fmla="*/ 24446 h 1808796"/>
                <a:gd name="connsiteX81" fmla="*/ 213562 w 1540712"/>
                <a:gd name="connsiteY81" fmla="*/ 30796 h 1808796"/>
                <a:gd name="connsiteX82" fmla="*/ 258012 w 1540712"/>
                <a:gd name="connsiteY82" fmla="*/ 56196 h 1808796"/>
                <a:gd name="connsiteX83" fmla="*/ 277062 w 1540712"/>
                <a:gd name="connsiteY83" fmla="*/ 62546 h 1808796"/>
                <a:gd name="connsiteX84" fmla="*/ 315162 w 1540712"/>
                <a:gd name="connsiteY84" fmla="*/ 49846 h 1808796"/>
                <a:gd name="connsiteX85" fmla="*/ 334212 w 1540712"/>
                <a:gd name="connsiteY85" fmla="*/ 43496 h 1808796"/>
                <a:gd name="connsiteX86" fmla="*/ 372312 w 1540712"/>
                <a:gd name="connsiteY86" fmla="*/ 37146 h 1808796"/>
                <a:gd name="connsiteX87" fmla="*/ 537412 w 1540712"/>
                <a:gd name="connsiteY87" fmla="*/ 43496 h 1808796"/>
                <a:gd name="connsiteX88" fmla="*/ 1013662 w 1540712"/>
                <a:gd name="connsiteY88" fmla="*/ 56196 h 1808796"/>
                <a:gd name="connsiteX89" fmla="*/ 1147012 w 1540712"/>
                <a:gd name="connsiteY89" fmla="*/ 43496 h 1808796"/>
                <a:gd name="connsiteX90" fmla="*/ 1166062 w 1540712"/>
                <a:gd name="connsiteY90" fmla="*/ 37146 h 1808796"/>
                <a:gd name="connsiteX91" fmla="*/ 1210512 w 1540712"/>
                <a:gd name="connsiteY91" fmla="*/ 24446 h 1808796"/>
                <a:gd name="connsiteX92" fmla="*/ 1286712 w 1540712"/>
                <a:gd name="connsiteY92" fmla="*/ 37146 h 1808796"/>
                <a:gd name="connsiteX93" fmla="*/ 1477212 w 1540712"/>
                <a:gd name="connsiteY93" fmla="*/ 24446 h 1808796"/>
                <a:gd name="connsiteX94" fmla="*/ 1496262 w 1540712"/>
                <a:gd name="connsiteY94" fmla="*/ 18096 h 1808796"/>
                <a:gd name="connsiteX95" fmla="*/ 1521662 w 1540712"/>
                <a:gd name="connsiteY95" fmla="*/ 24446 h 1808796"/>
                <a:gd name="connsiteX96" fmla="*/ 1540712 w 1540712"/>
                <a:gd name="connsiteY96" fmla="*/ 100646 h 1808796"/>
                <a:gd name="connsiteX97" fmla="*/ 1534362 w 1540712"/>
                <a:gd name="connsiteY97" fmla="*/ 659446 h 1808796"/>
                <a:gd name="connsiteX98" fmla="*/ 1521662 w 1540712"/>
                <a:gd name="connsiteY98" fmla="*/ 678496 h 1808796"/>
                <a:gd name="connsiteX99" fmla="*/ 1508962 w 1540712"/>
                <a:gd name="connsiteY99" fmla="*/ 735646 h 1808796"/>
                <a:gd name="connsiteX100" fmla="*/ 1502612 w 1540712"/>
                <a:gd name="connsiteY100" fmla="*/ 945196 h 1808796"/>
                <a:gd name="connsiteX101" fmla="*/ 1496262 w 1540712"/>
                <a:gd name="connsiteY101" fmla="*/ 1002346 h 1808796"/>
                <a:gd name="connsiteX102" fmla="*/ 1489912 w 1540712"/>
                <a:gd name="connsiteY102" fmla="*/ 1072196 h 1808796"/>
                <a:gd name="connsiteX103" fmla="*/ 1477212 w 1540712"/>
                <a:gd name="connsiteY103" fmla="*/ 1237296 h 1808796"/>
                <a:gd name="connsiteX104" fmla="*/ 1458162 w 1540712"/>
                <a:gd name="connsiteY104" fmla="*/ 1275396 h 1808796"/>
                <a:gd name="connsiteX105" fmla="*/ 1451812 w 1540712"/>
                <a:gd name="connsiteY105" fmla="*/ 1294446 h 1808796"/>
                <a:gd name="connsiteX106" fmla="*/ 1458162 w 1540712"/>
                <a:gd name="connsiteY106" fmla="*/ 1465896 h 1808796"/>
                <a:gd name="connsiteX107" fmla="*/ 1464512 w 1540712"/>
                <a:gd name="connsiteY107" fmla="*/ 1808796 h 1808796"/>
                <a:gd name="connsiteX108" fmla="*/ 1451812 w 1540712"/>
                <a:gd name="connsiteY108" fmla="*/ 1789746 h 1808796"/>
                <a:gd name="connsiteX109" fmla="*/ 1458162 w 1540712"/>
                <a:gd name="connsiteY109" fmla="*/ 1796096 h 180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540712" h="1808796">
                  <a:moveTo>
                    <a:pt x="1458162" y="1796096"/>
                  </a:moveTo>
                  <a:cubicBezTo>
                    <a:pt x="1456045" y="1795038"/>
                    <a:pt x="1444508" y="1788792"/>
                    <a:pt x="1439112" y="1783396"/>
                  </a:cubicBezTo>
                  <a:cubicBezTo>
                    <a:pt x="1396779" y="1741063"/>
                    <a:pt x="1458162" y="1785513"/>
                    <a:pt x="1407362" y="1751646"/>
                  </a:cubicBezTo>
                  <a:cubicBezTo>
                    <a:pt x="1378249" y="1707977"/>
                    <a:pt x="1396442" y="1718373"/>
                    <a:pt x="1362912" y="1707196"/>
                  </a:cubicBezTo>
                  <a:cubicBezTo>
                    <a:pt x="1326516" y="1652601"/>
                    <a:pt x="1370152" y="1721676"/>
                    <a:pt x="1343862" y="1669096"/>
                  </a:cubicBezTo>
                  <a:cubicBezTo>
                    <a:pt x="1340449" y="1662270"/>
                    <a:pt x="1335395" y="1656396"/>
                    <a:pt x="1331162" y="1650046"/>
                  </a:cubicBezTo>
                  <a:cubicBezTo>
                    <a:pt x="1329045" y="1635229"/>
                    <a:pt x="1326006" y="1620515"/>
                    <a:pt x="1324812" y="1605596"/>
                  </a:cubicBezTo>
                  <a:cubicBezTo>
                    <a:pt x="1321769" y="1567559"/>
                    <a:pt x="1323858" y="1529071"/>
                    <a:pt x="1318462" y="1491296"/>
                  </a:cubicBezTo>
                  <a:cubicBezTo>
                    <a:pt x="1317383" y="1483741"/>
                    <a:pt x="1309175" y="1479072"/>
                    <a:pt x="1305762" y="1472246"/>
                  </a:cubicBezTo>
                  <a:cubicBezTo>
                    <a:pt x="1287382" y="1435487"/>
                    <a:pt x="1316474" y="1470258"/>
                    <a:pt x="1280362" y="1434146"/>
                  </a:cubicBezTo>
                  <a:cubicBezTo>
                    <a:pt x="1278245" y="1427796"/>
                    <a:pt x="1275464" y="1421630"/>
                    <a:pt x="1274012" y="1415096"/>
                  </a:cubicBezTo>
                  <a:cubicBezTo>
                    <a:pt x="1271219" y="1402527"/>
                    <a:pt x="1275705" y="1387050"/>
                    <a:pt x="1267662" y="1376996"/>
                  </a:cubicBezTo>
                  <a:cubicBezTo>
                    <a:pt x="1263481" y="1371769"/>
                    <a:pt x="1255134" y="1381841"/>
                    <a:pt x="1248612" y="1383346"/>
                  </a:cubicBezTo>
                  <a:cubicBezTo>
                    <a:pt x="1227579" y="1388200"/>
                    <a:pt x="1185112" y="1396046"/>
                    <a:pt x="1185112" y="1396046"/>
                  </a:cubicBezTo>
                  <a:cubicBezTo>
                    <a:pt x="1174285" y="1412286"/>
                    <a:pt x="1164731" y="1439165"/>
                    <a:pt x="1134312" y="1408746"/>
                  </a:cubicBezTo>
                  <a:lnTo>
                    <a:pt x="1166062" y="1376996"/>
                  </a:lnTo>
                  <a:cubicBezTo>
                    <a:pt x="1168477" y="1364920"/>
                    <a:pt x="1172253" y="1339213"/>
                    <a:pt x="1178762" y="1326196"/>
                  </a:cubicBezTo>
                  <a:cubicBezTo>
                    <a:pt x="1182175" y="1319370"/>
                    <a:pt x="1187229" y="1313496"/>
                    <a:pt x="1191462" y="1307146"/>
                  </a:cubicBezTo>
                  <a:cubicBezTo>
                    <a:pt x="1189345" y="1294446"/>
                    <a:pt x="1190870" y="1280562"/>
                    <a:pt x="1185112" y="1269046"/>
                  </a:cubicBezTo>
                  <a:cubicBezTo>
                    <a:pt x="1181699" y="1262220"/>
                    <a:pt x="1170107" y="1262818"/>
                    <a:pt x="1166062" y="1256346"/>
                  </a:cubicBezTo>
                  <a:cubicBezTo>
                    <a:pt x="1158967" y="1244994"/>
                    <a:pt x="1157595" y="1230946"/>
                    <a:pt x="1153362" y="1218246"/>
                  </a:cubicBezTo>
                  <a:lnTo>
                    <a:pt x="1147012" y="1199196"/>
                  </a:lnTo>
                  <a:cubicBezTo>
                    <a:pt x="1144895" y="1205546"/>
                    <a:pt x="1145395" y="1213513"/>
                    <a:pt x="1140662" y="1218246"/>
                  </a:cubicBezTo>
                  <a:cubicBezTo>
                    <a:pt x="1135929" y="1222979"/>
                    <a:pt x="1127599" y="1221603"/>
                    <a:pt x="1121612" y="1224596"/>
                  </a:cubicBezTo>
                  <a:cubicBezTo>
                    <a:pt x="1114786" y="1228009"/>
                    <a:pt x="1108912" y="1233063"/>
                    <a:pt x="1102562" y="1237296"/>
                  </a:cubicBezTo>
                  <a:cubicBezTo>
                    <a:pt x="1100445" y="1252113"/>
                    <a:pt x="1097779" y="1266861"/>
                    <a:pt x="1096212" y="1281746"/>
                  </a:cubicBezTo>
                  <a:cubicBezTo>
                    <a:pt x="1093544" y="1307094"/>
                    <a:pt x="1099328" y="1334281"/>
                    <a:pt x="1089862" y="1357946"/>
                  </a:cubicBezTo>
                  <a:cubicBezTo>
                    <a:pt x="1087028" y="1365032"/>
                    <a:pt x="1077638" y="1348659"/>
                    <a:pt x="1070812" y="1345246"/>
                  </a:cubicBezTo>
                  <a:cubicBezTo>
                    <a:pt x="1064825" y="1342253"/>
                    <a:pt x="1058112" y="1341013"/>
                    <a:pt x="1051762" y="1338896"/>
                  </a:cubicBezTo>
                  <a:cubicBezTo>
                    <a:pt x="1045412" y="1341013"/>
                    <a:pt x="1039405" y="1345246"/>
                    <a:pt x="1032712" y="1345246"/>
                  </a:cubicBezTo>
                  <a:cubicBezTo>
                    <a:pt x="1006724" y="1345246"/>
                    <a:pt x="982185" y="1330420"/>
                    <a:pt x="1013662" y="1294446"/>
                  </a:cubicBezTo>
                  <a:cubicBezTo>
                    <a:pt x="1022140" y="1284756"/>
                    <a:pt x="1039062" y="1290213"/>
                    <a:pt x="1051762" y="1288096"/>
                  </a:cubicBezTo>
                  <a:cubicBezTo>
                    <a:pt x="1056115" y="1275036"/>
                    <a:pt x="1062690" y="1256935"/>
                    <a:pt x="1064462" y="1243646"/>
                  </a:cubicBezTo>
                  <a:cubicBezTo>
                    <a:pt x="1075610" y="1160035"/>
                    <a:pt x="1056503" y="1195260"/>
                    <a:pt x="1083512" y="1154746"/>
                  </a:cubicBezTo>
                  <a:cubicBezTo>
                    <a:pt x="1085629" y="1144163"/>
                    <a:pt x="1087022" y="1133409"/>
                    <a:pt x="1089862" y="1122996"/>
                  </a:cubicBezTo>
                  <a:cubicBezTo>
                    <a:pt x="1093384" y="1110081"/>
                    <a:pt x="1099937" y="1098023"/>
                    <a:pt x="1102562" y="1084896"/>
                  </a:cubicBezTo>
                  <a:cubicBezTo>
                    <a:pt x="1110624" y="1044588"/>
                    <a:pt x="1106294" y="1063617"/>
                    <a:pt x="1115262" y="1027746"/>
                  </a:cubicBezTo>
                  <a:cubicBezTo>
                    <a:pt x="1113145" y="1006579"/>
                    <a:pt x="1114756" y="984700"/>
                    <a:pt x="1108912" y="964246"/>
                  </a:cubicBezTo>
                  <a:cubicBezTo>
                    <a:pt x="1107073" y="957810"/>
                    <a:pt x="1107295" y="978563"/>
                    <a:pt x="1102562" y="983296"/>
                  </a:cubicBezTo>
                  <a:cubicBezTo>
                    <a:pt x="1097829" y="988029"/>
                    <a:pt x="1089862" y="987529"/>
                    <a:pt x="1083512" y="989646"/>
                  </a:cubicBezTo>
                  <a:cubicBezTo>
                    <a:pt x="1077162" y="995996"/>
                    <a:pt x="1071361" y="1002947"/>
                    <a:pt x="1064462" y="1008696"/>
                  </a:cubicBezTo>
                  <a:cubicBezTo>
                    <a:pt x="1058599" y="1013582"/>
                    <a:pt x="1048246" y="1014310"/>
                    <a:pt x="1045412" y="1021396"/>
                  </a:cubicBezTo>
                  <a:cubicBezTo>
                    <a:pt x="1038788" y="1037956"/>
                    <a:pt x="1043371" y="1093287"/>
                    <a:pt x="1026362" y="1110296"/>
                  </a:cubicBezTo>
                  <a:cubicBezTo>
                    <a:pt x="1013662" y="1122996"/>
                    <a:pt x="1005301" y="1142716"/>
                    <a:pt x="988262" y="1148396"/>
                  </a:cubicBezTo>
                  <a:cubicBezTo>
                    <a:pt x="961972" y="1157159"/>
                    <a:pt x="974781" y="1151033"/>
                    <a:pt x="950162" y="1167446"/>
                  </a:cubicBezTo>
                  <a:cubicBezTo>
                    <a:pt x="941695" y="1180146"/>
                    <a:pt x="937462" y="1197079"/>
                    <a:pt x="924762" y="1205546"/>
                  </a:cubicBezTo>
                  <a:cubicBezTo>
                    <a:pt x="879400" y="1235787"/>
                    <a:pt x="901470" y="1227244"/>
                    <a:pt x="861262" y="1237296"/>
                  </a:cubicBezTo>
                  <a:cubicBezTo>
                    <a:pt x="859145" y="1243646"/>
                    <a:pt x="854173" y="1249693"/>
                    <a:pt x="854912" y="1256346"/>
                  </a:cubicBezTo>
                  <a:cubicBezTo>
                    <a:pt x="858797" y="1291311"/>
                    <a:pt x="884896" y="1311730"/>
                    <a:pt x="848562" y="1275396"/>
                  </a:cubicBezTo>
                  <a:cubicBezTo>
                    <a:pt x="846445" y="1266929"/>
                    <a:pt x="847053" y="1257258"/>
                    <a:pt x="842212" y="1249996"/>
                  </a:cubicBezTo>
                  <a:cubicBezTo>
                    <a:pt x="837979" y="1243646"/>
                    <a:pt x="827207" y="1243768"/>
                    <a:pt x="823162" y="1237296"/>
                  </a:cubicBezTo>
                  <a:cubicBezTo>
                    <a:pt x="816067" y="1225944"/>
                    <a:pt x="823162" y="1203429"/>
                    <a:pt x="810462" y="1199196"/>
                  </a:cubicBezTo>
                  <a:lnTo>
                    <a:pt x="772362" y="1186496"/>
                  </a:lnTo>
                  <a:lnTo>
                    <a:pt x="753312" y="1180146"/>
                  </a:lnTo>
                  <a:cubicBezTo>
                    <a:pt x="751195" y="1171679"/>
                    <a:pt x="748674" y="1163304"/>
                    <a:pt x="746962" y="1154746"/>
                  </a:cubicBezTo>
                  <a:cubicBezTo>
                    <a:pt x="743710" y="1138487"/>
                    <a:pt x="742501" y="1114074"/>
                    <a:pt x="734262" y="1097596"/>
                  </a:cubicBezTo>
                  <a:cubicBezTo>
                    <a:pt x="730849" y="1090770"/>
                    <a:pt x="728034" y="1082591"/>
                    <a:pt x="721562" y="1078546"/>
                  </a:cubicBezTo>
                  <a:cubicBezTo>
                    <a:pt x="710210" y="1071451"/>
                    <a:pt x="683462" y="1065846"/>
                    <a:pt x="683462" y="1065846"/>
                  </a:cubicBezTo>
                  <a:cubicBezTo>
                    <a:pt x="677741" y="1060125"/>
                    <a:pt x="653480" y="1038355"/>
                    <a:pt x="651712" y="1027746"/>
                  </a:cubicBezTo>
                  <a:cubicBezTo>
                    <a:pt x="650612" y="1021144"/>
                    <a:pt x="653881" y="1013923"/>
                    <a:pt x="658062" y="1008696"/>
                  </a:cubicBezTo>
                  <a:cubicBezTo>
                    <a:pt x="662830" y="1002737"/>
                    <a:pt x="670762" y="1000229"/>
                    <a:pt x="677112" y="995996"/>
                  </a:cubicBezTo>
                  <a:cubicBezTo>
                    <a:pt x="692572" y="949617"/>
                    <a:pt x="702799" y="961143"/>
                    <a:pt x="664412" y="951546"/>
                  </a:cubicBezTo>
                  <a:cubicBezTo>
                    <a:pt x="651712" y="943079"/>
                    <a:pt x="640792" y="930973"/>
                    <a:pt x="626312" y="926146"/>
                  </a:cubicBezTo>
                  <a:cubicBezTo>
                    <a:pt x="619962" y="924029"/>
                    <a:pt x="613756" y="921419"/>
                    <a:pt x="607262" y="919796"/>
                  </a:cubicBezTo>
                  <a:cubicBezTo>
                    <a:pt x="578172" y="912523"/>
                    <a:pt x="555558" y="910952"/>
                    <a:pt x="524712" y="907096"/>
                  </a:cubicBezTo>
                  <a:cubicBezTo>
                    <a:pt x="519926" y="899917"/>
                    <a:pt x="502235" y="870682"/>
                    <a:pt x="492962" y="868996"/>
                  </a:cubicBezTo>
                  <a:cubicBezTo>
                    <a:pt x="476172" y="865943"/>
                    <a:pt x="459095" y="873229"/>
                    <a:pt x="442162" y="875346"/>
                  </a:cubicBezTo>
                  <a:cubicBezTo>
                    <a:pt x="429462" y="873229"/>
                    <a:pt x="415827" y="874225"/>
                    <a:pt x="404062" y="868996"/>
                  </a:cubicBezTo>
                  <a:cubicBezTo>
                    <a:pt x="395856" y="865349"/>
                    <a:pt x="392809" y="854401"/>
                    <a:pt x="385012" y="849946"/>
                  </a:cubicBezTo>
                  <a:cubicBezTo>
                    <a:pt x="377435" y="845616"/>
                    <a:pt x="368079" y="845713"/>
                    <a:pt x="359612" y="843596"/>
                  </a:cubicBezTo>
                  <a:cubicBezTo>
                    <a:pt x="300305" y="804058"/>
                    <a:pt x="336723" y="816928"/>
                    <a:pt x="245312" y="824546"/>
                  </a:cubicBezTo>
                  <a:cubicBezTo>
                    <a:pt x="192395" y="822429"/>
                    <a:pt x="139395" y="821840"/>
                    <a:pt x="86562" y="818196"/>
                  </a:cubicBezTo>
                  <a:cubicBezTo>
                    <a:pt x="77855" y="817596"/>
                    <a:pt x="69681" y="813739"/>
                    <a:pt x="61162" y="811846"/>
                  </a:cubicBezTo>
                  <a:cubicBezTo>
                    <a:pt x="50626" y="809505"/>
                    <a:pt x="39995" y="807613"/>
                    <a:pt x="29412" y="805496"/>
                  </a:cubicBezTo>
                  <a:cubicBezTo>
                    <a:pt x="0" y="481968"/>
                    <a:pt x="29412" y="883284"/>
                    <a:pt x="29412" y="456246"/>
                  </a:cubicBezTo>
                  <a:cubicBezTo>
                    <a:pt x="29412" y="422116"/>
                    <a:pt x="20481" y="388567"/>
                    <a:pt x="16712" y="354646"/>
                  </a:cubicBezTo>
                  <a:cubicBezTo>
                    <a:pt x="8715" y="282674"/>
                    <a:pt x="8147" y="242711"/>
                    <a:pt x="4012" y="164146"/>
                  </a:cubicBezTo>
                  <a:cubicBezTo>
                    <a:pt x="6129" y="123929"/>
                    <a:pt x="7150" y="83640"/>
                    <a:pt x="10362" y="43496"/>
                  </a:cubicBezTo>
                  <a:cubicBezTo>
                    <a:pt x="11389" y="30662"/>
                    <a:pt x="7608" y="14500"/>
                    <a:pt x="16712" y="5396"/>
                  </a:cubicBezTo>
                  <a:cubicBezTo>
                    <a:pt x="22108" y="0"/>
                    <a:pt x="28189" y="17149"/>
                    <a:pt x="35762" y="18096"/>
                  </a:cubicBezTo>
                  <a:cubicBezTo>
                    <a:pt x="79919" y="23616"/>
                    <a:pt x="124662" y="22329"/>
                    <a:pt x="169112" y="24446"/>
                  </a:cubicBezTo>
                  <a:cubicBezTo>
                    <a:pt x="183929" y="26563"/>
                    <a:pt x="199122" y="26858"/>
                    <a:pt x="213562" y="30796"/>
                  </a:cubicBezTo>
                  <a:cubicBezTo>
                    <a:pt x="238054" y="37476"/>
                    <a:pt x="237321" y="45851"/>
                    <a:pt x="258012" y="56196"/>
                  </a:cubicBezTo>
                  <a:cubicBezTo>
                    <a:pt x="263999" y="59189"/>
                    <a:pt x="270712" y="60429"/>
                    <a:pt x="277062" y="62546"/>
                  </a:cubicBezTo>
                  <a:lnTo>
                    <a:pt x="315162" y="49846"/>
                  </a:lnTo>
                  <a:cubicBezTo>
                    <a:pt x="321512" y="47729"/>
                    <a:pt x="327610" y="44596"/>
                    <a:pt x="334212" y="43496"/>
                  </a:cubicBezTo>
                  <a:lnTo>
                    <a:pt x="372312" y="37146"/>
                  </a:lnTo>
                  <a:lnTo>
                    <a:pt x="537412" y="43496"/>
                  </a:lnTo>
                  <a:cubicBezTo>
                    <a:pt x="1008059" y="53617"/>
                    <a:pt x="818740" y="31831"/>
                    <a:pt x="1013662" y="56196"/>
                  </a:cubicBezTo>
                  <a:cubicBezTo>
                    <a:pt x="1058112" y="51963"/>
                    <a:pt x="1102706" y="49034"/>
                    <a:pt x="1147012" y="43496"/>
                  </a:cubicBezTo>
                  <a:cubicBezTo>
                    <a:pt x="1153654" y="42666"/>
                    <a:pt x="1159626" y="38985"/>
                    <a:pt x="1166062" y="37146"/>
                  </a:cubicBezTo>
                  <a:cubicBezTo>
                    <a:pt x="1221876" y="21199"/>
                    <a:pt x="1164837" y="39671"/>
                    <a:pt x="1210512" y="24446"/>
                  </a:cubicBezTo>
                  <a:cubicBezTo>
                    <a:pt x="1235912" y="28679"/>
                    <a:pt x="1260971" y="36450"/>
                    <a:pt x="1286712" y="37146"/>
                  </a:cubicBezTo>
                  <a:cubicBezTo>
                    <a:pt x="1341118" y="38616"/>
                    <a:pt x="1416994" y="39500"/>
                    <a:pt x="1477212" y="24446"/>
                  </a:cubicBezTo>
                  <a:cubicBezTo>
                    <a:pt x="1483706" y="22823"/>
                    <a:pt x="1489912" y="20213"/>
                    <a:pt x="1496262" y="18096"/>
                  </a:cubicBezTo>
                  <a:cubicBezTo>
                    <a:pt x="1504729" y="20213"/>
                    <a:pt x="1515982" y="17820"/>
                    <a:pt x="1521662" y="24446"/>
                  </a:cubicBezTo>
                  <a:cubicBezTo>
                    <a:pt x="1532072" y="36591"/>
                    <a:pt x="1538280" y="86052"/>
                    <a:pt x="1540712" y="100646"/>
                  </a:cubicBezTo>
                  <a:cubicBezTo>
                    <a:pt x="1538595" y="286913"/>
                    <a:pt x="1540500" y="473268"/>
                    <a:pt x="1534362" y="659446"/>
                  </a:cubicBezTo>
                  <a:cubicBezTo>
                    <a:pt x="1534111" y="667074"/>
                    <a:pt x="1524668" y="671481"/>
                    <a:pt x="1521662" y="678496"/>
                  </a:cubicBezTo>
                  <a:cubicBezTo>
                    <a:pt x="1518299" y="686343"/>
                    <a:pt x="1510092" y="729995"/>
                    <a:pt x="1508962" y="735646"/>
                  </a:cubicBezTo>
                  <a:cubicBezTo>
                    <a:pt x="1506845" y="805496"/>
                    <a:pt x="1505936" y="875393"/>
                    <a:pt x="1502612" y="945196"/>
                  </a:cubicBezTo>
                  <a:cubicBezTo>
                    <a:pt x="1501700" y="964342"/>
                    <a:pt x="1498169" y="983274"/>
                    <a:pt x="1496262" y="1002346"/>
                  </a:cubicBezTo>
                  <a:cubicBezTo>
                    <a:pt x="1493936" y="1025609"/>
                    <a:pt x="1491370" y="1048862"/>
                    <a:pt x="1489912" y="1072196"/>
                  </a:cubicBezTo>
                  <a:cubicBezTo>
                    <a:pt x="1485369" y="1144879"/>
                    <a:pt x="1491726" y="1179238"/>
                    <a:pt x="1477212" y="1237296"/>
                  </a:cubicBezTo>
                  <a:cubicBezTo>
                    <a:pt x="1469232" y="1269218"/>
                    <a:pt x="1473682" y="1244356"/>
                    <a:pt x="1458162" y="1275396"/>
                  </a:cubicBezTo>
                  <a:cubicBezTo>
                    <a:pt x="1455169" y="1281383"/>
                    <a:pt x="1453929" y="1288096"/>
                    <a:pt x="1451812" y="1294446"/>
                  </a:cubicBezTo>
                  <a:cubicBezTo>
                    <a:pt x="1453929" y="1351596"/>
                    <a:pt x="1455876" y="1408753"/>
                    <a:pt x="1458162" y="1465896"/>
                  </a:cubicBezTo>
                  <a:cubicBezTo>
                    <a:pt x="1470971" y="1786122"/>
                    <a:pt x="1487633" y="1670067"/>
                    <a:pt x="1464512" y="1808796"/>
                  </a:cubicBezTo>
                  <a:cubicBezTo>
                    <a:pt x="1460279" y="1802446"/>
                    <a:pt x="1457208" y="1795142"/>
                    <a:pt x="1451812" y="1789746"/>
                  </a:cubicBezTo>
                  <a:cubicBezTo>
                    <a:pt x="1446416" y="1784350"/>
                    <a:pt x="1460279" y="1797154"/>
                    <a:pt x="1458162" y="1796096"/>
                  </a:cubicBezTo>
                  <a:close/>
                </a:path>
              </a:pathLst>
            </a:custGeom>
            <a:solidFill>
              <a:schemeClr val="accent2">
                <a:lumMod val="60000"/>
                <a:lumOff val="4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Freeform 10"/>
            <p:cNvSpPr/>
            <p:nvPr/>
          </p:nvSpPr>
          <p:spPr>
            <a:xfrm>
              <a:off x="1963547" y="1810785"/>
              <a:ext cx="2107424" cy="3179432"/>
            </a:xfrm>
            <a:custGeom>
              <a:avLst/>
              <a:gdLst>
                <a:gd name="connsiteX0" fmla="*/ 2032000 w 2108200"/>
                <a:gd name="connsiteY0" fmla="*/ 169333 h 3179254"/>
                <a:gd name="connsiteX1" fmla="*/ 1989667 w 2108200"/>
                <a:gd name="connsiteY1" fmla="*/ 143933 h 3179254"/>
                <a:gd name="connsiteX2" fmla="*/ 1964267 w 2108200"/>
                <a:gd name="connsiteY2" fmla="*/ 135467 h 3179254"/>
                <a:gd name="connsiteX3" fmla="*/ 1896534 w 2108200"/>
                <a:gd name="connsiteY3" fmla="*/ 177800 h 3179254"/>
                <a:gd name="connsiteX4" fmla="*/ 1888067 w 2108200"/>
                <a:gd name="connsiteY4" fmla="*/ 152400 h 3179254"/>
                <a:gd name="connsiteX5" fmla="*/ 1879600 w 2108200"/>
                <a:gd name="connsiteY5" fmla="*/ 93133 h 3179254"/>
                <a:gd name="connsiteX6" fmla="*/ 1854200 w 2108200"/>
                <a:gd name="connsiteY6" fmla="*/ 76200 h 3179254"/>
                <a:gd name="connsiteX7" fmla="*/ 1828800 w 2108200"/>
                <a:gd name="connsiteY7" fmla="*/ 50800 h 3179254"/>
                <a:gd name="connsiteX8" fmla="*/ 1803400 w 2108200"/>
                <a:gd name="connsiteY8" fmla="*/ 42333 h 3179254"/>
                <a:gd name="connsiteX9" fmla="*/ 1752600 w 2108200"/>
                <a:gd name="connsiteY9" fmla="*/ 0 h 3179254"/>
                <a:gd name="connsiteX10" fmla="*/ 1701800 w 2108200"/>
                <a:gd name="connsiteY10" fmla="*/ 8467 h 3179254"/>
                <a:gd name="connsiteX11" fmla="*/ 1676400 w 2108200"/>
                <a:gd name="connsiteY11" fmla="*/ 16933 h 3179254"/>
                <a:gd name="connsiteX12" fmla="*/ 1667934 w 2108200"/>
                <a:gd name="connsiteY12" fmla="*/ 84667 h 3179254"/>
                <a:gd name="connsiteX13" fmla="*/ 1659467 w 2108200"/>
                <a:gd name="connsiteY13" fmla="*/ 42333 h 3179254"/>
                <a:gd name="connsiteX14" fmla="*/ 1651000 w 2108200"/>
                <a:gd name="connsiteY14" fmla="*/ 67733 h 3179254"/>
                <a:gd name="connsiteX15" fmla="*/ 1600200 w 2108200"/>
                <a:gd name="connsiteY15" fmla="*/ 84667 h 3179254"/>
                <a:gd name="connsiteX16" fmla="*/ 1549400 w 2108200"/>
                <a:gd name="connsiteY16" fmla="*/ 118533 h 3179254"/>
                <a:gd name="connsiteX17" fmla="*/ 1524000 w 2108200"/>
                <a:gd name="connsiteY17" fmla="*/ 110067 h 3179254"/>
                <a:gd name="connsiteX18" fmla="*/ 1481667 w 2108200"/>
                <a:gd name="connsiteY18" fmla="*/ 135467 h 3179254"/>
                <a:gd name="connsiteX19" fmla="*/ 1498600 w 2108200"/>
                <a:gd name="connsiteY19" fmla="*/ 169333 h 3179254"/>
                <a:gd name="connsiteX20" fmla="*/ 1490134 w 2108200"/>
                <a:gd name="connsiteY20" fmla="*/ 211667 h 3179254"/>
                <a:gd name="connsiteX21" fmla="*/ 1456267 w 2108200"/>
                <a:gd name="connsiteY21" fmla="*/ 203200 h 3179254"/>
                <a:gd name="connsiteX22" fmla="*/ 1422400 w 2108200"/>
                <a:gd name="connsiteY22" fmla="*/ 220133 h 3179254"/>
                <a:gd name="connsiteX23" fmla="*/ 1413934 w 2108200"/>
                <a:gd name="connsiteY23" fmla="*/ 245533 h 3179254"/>
                <a:gd name="connsiteX24" fmla="*/ 1397000 w 2108200"/>
                <a:gd name="connsiteY24" fmla="*/ 262467 h 3179254"/>
                <a:gd name="connsiteX25" fmla="*/ 1371600 w 2108200"/>
                <a:gd name="connsiteY25" fmla="*/ 313267 h 3179254"/>
                <a:gd name="connsiteX26" fmla="*/ 1388534 w 2108200"/>
                <a:gd name="connsiteY26" fmla="*/ 330200 h 3179254"/>
                <a:gd name="connsiteX27" fmla="*/ 1363134 w 2108200"/>
                <a:gd name="connsiteY27" fmla="*/ 397933 h 3179254"/>
                <a:gd name="connsiteX28" fmla="*/ 1346200 w 2108200"/>
                <a:gd name="connsiteY28" fmla="*/ 414867 h 3179254"/>
                <a:gd name="connsiteX29" fmla="*/ 1295400 w 2108200"/>
                <a:gd name="connsiteY29" fmla="*/ 406400 h 3179254"/>
                <a:gd name="connsiteX30" fmla="*/ 1270000 w 2108200"/>
                <a:gd name="connsiteY30" fmla="*/ 397933 h 3179254"/>
                <a:gd name="connsiteX31" fmla="*/ 1261534 w 2108200"/>
                <a:gd name="connsiteY31" fmla="*/ 423333 h 3179254"/>
                <a:gd name="connsiteX32" fmla="*/ 1278467 w 2108200"/>
                <a:gd name="connsiteY32" fmla="*/ 440267 h 3179254"/>
                <a:gd name="connsiteX33" fmla="*/ 1286934 w 2108200"/>
                <a:gd name="connsiteY33" fmla="*/ 465667 h 3179254"/>
                <a:gd name="connsiteX34" fmla="*/ 1261534 w 2108200"/>
                <a:gd name="connsiteY34" fmla="*/ 541867 h 3179254"/>
                <a:gd name="connsiteX35" fmla="*/ 1236134 w 2108200"/>
                <a:gd name="connsiteY35" fmla="*/ 550333 h 3179254"/>
                <a:gd name="connsiteX36" fmla="*/ 1210734 w 2108200"/>
                <a:gd name="connsiteY36" fmla="*/ 533400 h 3179254"/>
                <a:gd name="connsiteX37" fmla="*/ 1193800 w 2108200"/>
                <a:gd name="connsiteY37" fmla="*/ 482600 h 3179254"/>
                <a:gd name="connsiteX38" fmla="*/ 1185334 w 2108200"/>
                <a:gd name="connsiteY38" fmla="*/ 431800 h 3179254"/>
                <a:gd name="connsiteX39" fmla="*/ 1168400 w 2108200"/>
                <a:gd name="connsiteY39" fmla="*/ 414867 h 3179254"/>
                <a:gd name="connsiteX40" fmla="*/ 1143000 w 2108200"/>
                <a:gd name="connsiteY40" fmla="*/ 440267 h 3179254"/>
                <a:gd name="connsiteX41" fmla="*/ 1109134 w 2108200"/>
                <a:gd name="connsiteY41" fmla="*/ 491067 h 3179254"/>
                <a:gd name="connsiteX42" fmla="*/ 1092200 w 2108200"/>
                <a:gd name="connsiteY42" fmla="*/ 516467 h 3179254"/>
                <a:gd name="connsiteX43" fmla="*/ 1092200 w 2108200"/>
                <a:gd name="connsiteY43" fmla="*/ 643467 h 3179254"/>
                <a:gd name="connsiteX44" fmla="*/ 1109134 w 2108200"/>
                <a:gd name="connsiteY44" fmla="*/ 660400 h 3179254"/>
                <a:gd name="connsiteX45" fmla="*/ 1092200 w 2108200"/>
                <a:gd name="connsiteY45" fmla="*/ 685800 h 3179254"/>
                <a:gd name="connsiteX46" fmla="*/ 1066800 w 2108200"/>
                <a:gd name="connsiteY46" fmla="*/ 702733 h 3179254"/>
                <a:gd name="connsiteX47" fmla="*/ 1058334 w 2108200"/>
                <a:gd name="connsiteY47" fmla="*/ 728133 h 3179254"/>
                <a:gd name="connsiteX48" fmla="*/ 1024467 w 2108200"/>
                <a:gd name="connsiteY48" fmla="*/ 778933 h 3179254"/>
                <a:gd name="connsiteX49" fmla="*/ 1007534 w 2108200"/>
                <a:gd name="connsiteY49" fmla="*/ 829733 h 3179254"/>
                <a:gd name="connsiteX50" fmla="*/ 990600 w 2108200"/>
                <a:gd name="connsiteY50" fmla="*/ 880533 h 3179254"/>
                <a:gd name="connsiteX51" fmla="*/ 965200 w 2108200"/>
                <a:gd name="connsiteY51" fmla="*/ 922867 h 3179254"/>
                <a:gd name="connsiteX52" fmla="*/ 855134 w 2108200"/>
                <a:gd name="connsiteY52" fmla="*/ 939800 h 3179254"/>
                <a:gd name="connsiteX53" fmla="*/ 829734 w 2108200"/>
                <a:gd name="connsiteY53" fmla="*/ 956733 h 3179254"/>
                <a:gd name="connsiteX54" fmla="*/ 745067 w 2108200"/>
                <a:gd name="connsiteY54" fmla="*/ 982133 h 3179254"/>
                <a:gd name="connsiteX55" fmla="*/ 694267 w 2108200"/>
                <a:gd name="connsiteY55" fmla="*/ 999067 h 3179254"/>
                <a:gd name="connsiteX56" fmla="*/ 635000 w 2108200"/>
                <a:gd name="connsiteY56" fmla="*/ 1016000 h 3179254"/>
                <a:gd name="connsiteX57" fmla="*/ 558800 w 2108200"/>
                <a:gd name="connsiteY57" fmla="*/ 1083733 h 3179254"/>
                <a:gd name="connsiteX58" fmla="*/ 541867 w 2108200"/>
                <a:gd name="connsiteY58" fmla="*/ 1100667 h 3179254"/>
                <a:gd name="connsiteX59" fmla="*/ 448734 w 2108200"/>
                <a:gd name="connsiteY59" fmla="*/ 1117600 h 3179254"/>
                <a:gd name="connsiteX60" fmla="*/ 406400 w 2108200"/>
                <a:gd name="connsiteY60" fmla="*/ 1134533 h 3179254"/>
                <a:gd name="connsiteX61" fmla="*/ 355600 w 2108200"/>
                <a:gd name="connsiteY61" fmla="*/ 1159933 h 3179254"/>
                <a:gd name="connsiteX62" fmla="*/ 262467 w 2108200"/>
                <a:gd name="connsiteY62" fmla="*/ 1236133 h 3179254"/>
                <a:gd name="connsiteX63" fmla="*/ 203200 w 2108200"/>
                <a:gd name="connsiteY63" fmla="*/ 1253067 h 3179254"/>
                <a:gd name="connsiteX64" fmla="*/ 152400 w 2108200"/>
                <a:gd name="connsiteY64" fmla="*/ 1320800 h 3179254"/>
                <a:gd name="connsiteX65" fmla="*/ 143934 w 2108200"/>
                <a:gd name="connsiteY65" fmla="*/ 1346200 h 3179254"/>
                <a:gd name="connsiteX66" fmla="*/ 127000 w 2108200"/>
                <a:gd name="connsiteY66" fmla="*/ 1363133 h 3179254"/>
                <a:gd name="connsiteX67" fmla="*/ 110067 w 2108200"/>
                <a:gd name="connsiteY67" fmla="*/ 1413933 h 3179254"/>
                <a:gd name="connsiteX68" fmla="*/ 101600 w 2108200"/>
                <a:gd name="connsiteY68" fmla="*/ 1439333 h 3179254"/>
                <a:gd name="connsiteX69" fmla="*/ 76200 w 2108200"/>
                <a:gd name="connsiteY69" fmla="*/ 1447800 h 3179254"/>
                <a:gd name="connsiteX70" fmla="*/ 67734 w 2108200"/>
                <a:gd name="connsiteY70" fmla="*/ 1422400 h 3179254"/>
                <a:gd name="connsiteX71" fmla="*/ 50800 w 2108200"/>
                <a:gd name="connsiteY71" fmla="*/ 1363133 h 3179254"/>
                <a:gd name="connsiteX72" fmla="*/ 42334 w 2108200"/>
                <a:gd name="connsiteY72" fmla="*/ 1422400 h 3179254"/>
                <a:gd name="connsiteX73" fmla="*/ 16934 w 2108200"/>
                <a:gd name="connsiteY73" fmla="*/ 1439333 h 3179254"/>
                <a:gd name="connsiteX74" fmla="*/ 0 w 2108200"/>
                <a:gd name="connsiteY74" fmla="*/ 1456267 h 3179254"/>
                <a:gd name="connsiteX75" fmla="*/ 16934 w 2108200"/>
                <a:gd name="connsiteY75" fmla="*/ 1473200 h 3179254"/>
                <a:gd name="connsiteX76" fmla="*/ 16934 w 2108200"/>
                <a:gd name="connsiteY76" fmla="*/ 1625600 h 3179254"/>
                <a:gd name="connsiteX77" fmla="*/ 33867 w 2108200"/>
                <a:gd name="connsiteY77" fmla="*/ 1752600 h 3179254"/>
                <a:gd name="connsiteX78" fmla="*/ 50800 w 2108200"/>
                <a:gd name="connsiteY78" fmla="*/ 1803400 h 3179254"/>
                <a:gd name="connsiteX79" fmla="*/ 67734 w 2108200"/>
                <a:gd name="connsiteY79" fmla="*/ 1820333 h 3179254"/>
                <a:gd name="connsiteX80" fmla="*/ 93134 w 2108200"/>
                <a:gd name="connsiteY80" fmla="*/ 1828800 h 3179254"/>
                <a:gd name="connsiteX81" fmla="*/ 118534 w 2108200"/>
                <a:gd name="connsiteY81" fmla="*/ 1845733 h 3179254"/>
                <a:gd name="connsiteX82" fmla="*/ 127000 w 2108200"/>
                <a:gd name="connsiteY82" fmla="*/ 1879600 h 3179254"/>
                <a:gd name="connsiteX83" fmla="*/ 160867 w 2108200"/>
                <a:gd name="connsiteY83" fmla="*/ 1913467 h 3179254"/>
                <a:gd name="connsiteX84" fmla="*/ 177800 w 2108200"/>
                <a:gd name="connsiteY84" fmla="*/ 1964267 h 3179254"/>
                <a:gd name="connsiteX85" fmla="*/ 186267 w 2108200"/>
                <a:gd name="connsiteY85" fmla="*/ 1989667 h 3179254"/>
                <a:gd name="connsiteX86" fmla="*/ 127000 w 2108200"/>
                <a:gd name="connsiteY86" fmla="*/ 1981200 h 3179254"/>
                <a:gd name="connsiteX87" fmla="*/ 118534 w 2108200"/>
                <a:gd name="connsiteY87" fmla="*/ 1947333 h 3179254"/>
                <a:gd name="connsiteX88" fmla="*/ 101600 w 2108200"/>
                <a:gd name="connsiteY88" fmla="*/ 2006600 h 3179254"/>
                <a:gd name="connsiteX89" fmla="*/ 76200 w 2108200"/>
                <a:gd name="connsiteY89" fmla="*/ 2023533 h 3179254"/>
                <a:gd name="connsiteX90" fmla="*/ 101600 w 2108200"/>
                <a:gd name="connsiteY90" fmla="*/ 2032000 h 3179254"/>
                <a:gd name="connsiteX91" fmla="*/ 152400 w 2108200"/>
                <a:gd name="connsiteY91" fmla="*/ 2091267 h 3179254"/>
                <a:gd name="connsiteX92" fmla="*/ 169334 w 2108200"/>
                <a:gd name="connsiteY92" fmla="*/ 2142067 h 3179254"/>
                <a:gd name="connsiteX93" fmla="*/ 186267 w 2108200"/>
                <a:gd name="connsiteY93" fmla="*/ 2209800 h 3179254"/>
                <a:gd name="connsiteX94" fmla="*/ 203200 w 2108200"/>
                <a:gd name="connsiteY94" fmla="*/ 2235200 h 3179254"/>
                <a:gd name="connsiteX95" fmla="*/ 262467 w 2108200"/>
                <a:gd name="connsiteY95" fmla="*/ 2243667 h 3179254"/>
                <a:gd name="connsiteX96" fmla="*/ 270934 w 2108200"/>
                <a:gd name="connsiteY96" fmla="*/ 2269067 h 3179254"/>
                <a:gd name="connsiteX97" fmla="*/ 296334 w 2108200"/>
                <a:gd name="connsiteY97" fmla="*/ 2370667 h 3179254"/>
                <a:gd name="connsiteX98" fmla="*/ 321734 w 2108200"/>
                <a:gd name="connsiteY98" fmla="*/ 2379133 h 3179254"/>
                <a:gd name="connsiteX99" fmla="*/ 347134 w 2108200"/>
                <a:gd name="connsiteY99" fmla="*/ 2396067 h 3179254"/>
                <a:gd name="connsiteX100" fmla="*/ 372534 w 2108200"/>
                <a:gd name="connsiteY100" fmla="*/ 2531533 h 3179254"/>
                <a:gd name="connsiteX101" fmla="*/ 397934 w 2108200"/>
                <a:gd name="connsiteY101" fmla="*/ 2540000 h 3179254"/>
                <a:gd name="connsiteX102" fmla="*/ 423334 w 2108200"/>
                <a:gd name="connsiteY102" fmla="*/ 2590800 h 3179254"/>
                <a:gd name="connsiteX103" fmla="*/ 440267 w 2108200"/>
                <a:gd name="connsiteY103" fmla="*/ 2624667 h 3179254"/>
                <a:gd name="connsiteX104" fmla="*/ 448734 w 2108200"/>
                <a:gd name="connsiteY104" fmla="*/ 2650067 h 3179254"/>
                <a:gd name="connsiteX105" fmla="*/ 482600 w 2108200"/>
                <a:gd name="connsiteY105" fmla="*/ 2700867 h 3179254"/>
                <a:gd name="connsiteX106" fmla="*/ 499534 w 2108200"/>
                <a:gd name="connsiteY106" fmla="*/ 2751667 h 3179254"/>
                <a:gd name="connsiteX107" fmla="*/ 491067 w 2108200"/>
                <a:gd name="connsiteY107" fmla="*/ 2810933 h 3179254"/>
                <a:gd name="connsiteX108" fmla="*/ 508000 w 2108200"/>
                <a:gd name="connsiteY108" fmla="*/ 2937933 h 3179254"/>
                <a:gd name="connsiteX109" fmla="*/ 499534 w 2108200"/>
                <a:gd name="connsiteY109" fmla="*/ 2988733 h 3179254"/>
                <a:gd name="connsiteX110" fmla="*/ 448734 w 2108200"/>
                <a:gd name="connsiteY110" fmla="*/ 3022600 h 3179254"/>
                <a:gd name="connsiteX111" fmla="*/ 431800 w 2108200"/>
                <a:gd name="connsiteY111" fmla="*/ 3005667 h 3179254"/>
                <a:gd name="connsiteX112" fmla="*/ 431800 w 2108200"/>
                <a:gd name="connsiteY112" fmla="*/ 3064933 h 3179254"/>
                <a:gd name="connsiteX113" fmla="*/ 448734 w 2108200"/>
                <a:gd name="connsiteY113" fmla="*/ 3081867 h 3179254"/>
                <a:gd name="connsiteX114" fmla="*/ 499534 w 2108200"/>
                <a:gd name="connsiteY114" fmla="*/ 3115733 h 3179254"/>
                <a:gd name="connsiteX115" fmla="*/ 550334 w 2108200"/>
                <a:gd name="connsiteY115" fmla="*/ 3132667 h 3179254"/>
                <a:gd name="connsiteX116" fmla="*/ 601134 w 2108200"/>
                <a:gd name="connsiteY116" fmla="*/ 3158067 h 3179254"/>
                <a:gd name="connsiteX117" fmla="*/ 711200 w 2108200"/>
                <a:gd name="connsiteY117" fmla="*/ 3175000 h 3179254"/>
                <a:gd name="connsiteX118" fmla="*/ 821267 w 2108200"/>
                <a:gd name="connsiteY118" fmla="*/ 3166533 h 3179254"/>
                <a:gd name="connsiteX119" fmla="*/ 889000 w 2108200"/>
                <a:gd name="connsiteY119" fmla="*/ 3090333 h 3179254"/>
                <a:gd name="connsiteX120" fmla="*/ 897467 w 2108200"/>
                <a:gd name="connsiteY120" fmla="*/ 3064933 h 3179254"/>
                <a:gd name="connsiteX121" fmla="*/ 922867 w 2108200"/>
                <a:gd name="connsiteY121" fmla="*/ 3048000 h 3179254"/>
                <a:gd name="connsiteX122" fmla="*/ 982134 w 2108200"/>
                <a:gd name="connsiteY122" fmla="*/ 3031067 h 3179254"/>
                <a:gd name="connsiteX123" fmla="*/ 1007534 w 2108200"/>
                <a:gd name="connsiteY123" fmla="*/ 3014133 h 3179254"/>
                <a:gd name="connsiteX124" fmla="*/ 1049867 w 2108200"/>
                <a:gd name="connsiteY124" fmla="*/ 2946400 h 3179254"/>
                <a:gd name="connsiteX125" fmla="*/ 1117600 w 2108200"/>
                <a:gd name="connsiteY125" fmla="*/ 2929467 h 3179254"/>
                <a:gd name="connsiteX126" fmla="*/ 1193800 w 2108200"/>
                <a:gd name="connsiteY126" fmla="*/ 2937933 h 3179254"/>
                <a:gd name="connsiteX127" fmla="*/ 1244600 w 2108200"/>
                <a:gd name="connsiteY127" fmla="*/ 2954867 h 3179254"/>
                <a:gd name="connsiteX128" fmla="*/ 1303867 w 2108200"/>
                <a:gd name="connsiteY128" fmla="*/ 2971800 h 3179254"/>
                <a:gd name="connsiteX129" fmla="*/ 1405467 w 2108200"/>
                <a:gd name="connsiteY129" fmla="*/ 2963333 h 3179254"/>
                <a:gd name="connsiteX130" fmla="*/ 1447800 w 2108200"/>
                <a:gd name="connsiteY130" fmla="*/ 2954867 h 3179254"/>
                <a:gd name="connsiteX131" fmla="*/ 1498600 w 2108200"/>
                <a:gd name="connsiteY131" fmla="*/ 2946400 h 3179254"/>
                <a:gd name="connsiteX132" fmla="*/ 1515534 w 2108200"/>
                <a:gd name="connsiteY132" fmla="*/ 2929467 h 3179254"/>
                <a:gd name="connsiteX133" fmla="*/ 1532467 w 2108200"/>
                <a:gd name="connsiteY133" fmla="*/ 2836333 h 3179254"/>
                <a:gd name="connsiteX134" fmla="*/ 1574800 w 2108200"/>
                <a:gd name="connsiteY134" fmla="*/ 2794000 h 3179254"/>
                <a:gd name="connsiteX135" fmla="*/ 1608667 w 2108200"/>
                <a:gd name="connsiteY135" fmla="*/ 2760133 h 3179254"/>
                <a:gd name="connsiteX136" fmla="*/ 1684867 w 2108200"/>
                <a:gd name="connsiteY136" fmla="*/ 2717800 h 3179254"/>
                <a:gd name="connsiteX137" fmla="*/ 1735667 w 2108200"/>
                <a:gd name="connsiteY137" fmla="*/ 2675467 h 3179254"/>
                <a:gd name="connsiteX138" fmla="*/ 1778000 w 2108200"/>
                <a:gd name="connsiteY138" fmla="*/ 2650067 h 3179254"/>
                <a:gd name="connsiteX139" fmla="*/ 1888067 w 2108200"/>
                <a:gd name="connsiteY139" fmla="*/ 2641600 h 3179254"/>
                <a:gd name="connsiteX140" fmla="*/ 1938867 w 2108200"/>
                <a:gd name="connsiteY140" fmla="*/ 2624667 h 3179254"/>
                <a:gd name="connsiteX141" fmla="*/ 1955800 w 2108200"/>
                <a:gd name="connsiteY141" fmla="*/ 2599267 h 3179254"/>
                <a:gd name="connsiteX142" fmla="*/ 2048934 w 2108200"/>
                <a:gd name="connsiteY142" fmla="*/ 2590800 h 3179254"/>
                <a:gd name="connsiteX143" fmla="*/ 2074334 w 2108200"/>
                <a:gd name="connsiteY143" fmla="*/ 2582333 h 3179254"/>
                <a:gd name="connsiteX144" fmla="*/ 2108200 w 2108200"/>
                <a:gd name="connsiteY144" fmla="*/ 2531533 h 3179254"/>
                <a:gd name="connsiteX145" fmla="*/ 2099734 w 2108200"/>
                <a:gd name="connsiteY145" fmla="*/ 2277533 h 3179254"/>
                <a:gd name="connsiteX146" fmla="*/ 2065867 w 2108200"/>
                <a:gd name="connsiteY146" fmla="*/ 2159000 h 3179254"/>
                <a:gd name="connsiteX147" fmla="*/ 2057400 w 2108200"/>
                <a:gd name="connsiteY147" fmla="*/ 2133600 h 3179254"/>
                <a:gd name="connsiteX148" fmla="*/ 2082800 w 2108200"/>
                <a:gd name="connsiteY148" fmla="*/ 2116667 h 3179254"/>
                <a:gd name="connsiteX149" fmla="*/ 2082800 w 2108200"/>
                <a:gd name="connsiteY149" fmla="*/ 2023533 h 3179254"/>
                <a:gd name="connsiteX150" fmla="*/ 2065867 w 2108200"/>
                <a:gd name="connsiteY150" fmla="*/ 1888067 h 3179254"/>
                <a:gd name="connsiteX151" fmla="*/ 2057400 w 2108200"/>
                <a:gd name="connsiteY151" fmla="*/ 1498600 h 3179254"/>
                <a:gd name="connsiteX152" fmla="*/ 2040467 w 2108200"/>
                <a:gd name="connsiteY152" fmla="*/ 1430867 h 3179254"/>
                <a:gd name="connsiteX153" fmla="*/ 2023534 w 2108200"/>
                <a:gd name="connsiteY153" fmla="*/ 745067 h 3179254"/>
                <a:gd name="connsiteX154" fmla="*/ 1998134 w 2108200"/>
                <a:gd name="connsiteY154" fmla="*/ 491067 h 3179254"/>
                <a:gd name="connsiteX155" fmla="*/ 2006600 w 2108200"/>
                <a:gd name="connsiteY155" fmla="*/ 338667 h 3179254"/>
                <a:gd name="connsiteX156" fmla="*/ 2015067 w 2108200"/>
                <a:gd name="connsiteY156" fmla="*/ 296333 h 3179254"/>
                <a:gd name="connsiteX157" fmla="*/ 2032000 w 2108200"/>
                <a:gd name="connsiteY157" fmla="*/ 177800 h 3179254"/>
                <a:gd name="connsiteX158" fmla="*/ 2032000 w 2108200"/>
                <a:gd name="connsiteY158" fmla="*/ 169333 h 317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2108200" h="3179254">
                  <a:moveTo>
                    <a:pt x="2032000" y="169333"/>
                  </a:moveTo>
                  <a:cubicBezTo>
                    <a:pt x="1960047" y="145350"/>
                    <a:pt x="2047776" y="178799"/>
                    <a:pt x="1989667" y="143933"/>
                  </a:cubicBezTo>
                  <a:cubicBezTo>
                    <a:pt x="1982014" y="139341"/>
                    <a:pt x="1972734" y="138289"/>
                    <a:pt x="1964267" y="135467"/>
                  </a:cubicBezTo>
                  <a:cubicBezTo>
                    <a:pt x="1903814" y="155618"/>
                    <a:pt x="1923368" y="137548"/>
                    <a:pt x="1896534" y="177800"/>
                  </a:cubicBezTo>
                  <a:cubicBezTo>
                    <a:pt x="1893712" y="169333"/>
                    <a:pt x="1889817" y="161151"/>
                    <a:pt x="1888067" y="152400"/>
                  </a:cubicBezTo>
                  <a:cubicBezTo>
                    <a:pt x="1884153" y="132831"/>
                    <a:pt x="1887705" y="111369"/>
                    <a:pt x="1879600" y="93133"/>
                  </a:cubicBezTo>
                  <a:cubicBezTo>
                    <a:pt x="1875467" y="83834"/>
                    <a:pt x="1862017" y="82714"/>
                    <a:pt x="1854200" y="76200"/>
                  </a:cubicBezTo>
                  <a:cubicBezTo>
                    <a:pt x="1845002" y="68535"/>
                    <a:pt x="1838763" y="57442"/>
                    <a:pt x="1828800" y="50800"/>
                  </a:cubicBezTo>
                  <a:cubicBezTo>
                    <a:pt x="1821374" y="45849"/>
                    <a:pt x="1811382" y="46324"/>
                    <a:pt x="1803400" y="42333"/>
                  </a:cubicBezTo>
                  <a:cubicBezTo>
                    <a:pt x="1779824" y="30545"/>
                    <a:pt x="1771326" y="18726"/>
                    <a:pt x="1752600" y="0"/>
                  </a:cubicBezTo>
                  <a:cubicBezTo>
                    <a:pt x="1735667" y="2822"/>
                    <a:pt x="1718558" y="4743"/>
                    <a:pt x="1701800" y="8467"/>
                  </a:cubicBezTo>
                  <a:cubicBezTo>
                    <a:pt x="1693088" y="10403"/>
                    <a:pt x="1680025" y="8778"/>
                    <a:pt x="1676400" y="16933"/>
                  </a:cubicBezTo>
                  <a:cubicBezTo>
                    <a:pt x="1667159" y="37726"/>
                    <a:pt x="1670756" y="62089"/>
                    <a:pt x="1667934" y="84667"/>
                  </a:cubicBezTo>
                  <a:cubicBezTo>
                    <a:pt x="1665112" y="70556"/>
                    <a:pt x="1669643" y="52509"/>
                    <a:pt x="1659467" y="42333"/>
                  </a:cubicBezTo>
                  <a:cubicBezTo>
                    <a:pt x="1653156" y="36022"/>
                    <a:pt x="1658262" y="62546"/>
                    <a:pt x="1651000" y="67733"/>
                  </a:cubicBezTo>
                  <a:cubicBezTo>
                    <a:pt x="1636475" y="78108"/>
                    <a:pt x="1615052" y="74766"/>
                    <a:pt x="1600200" y="84667"/>
                  </a:cubicBezTo>
                  <a:lnTo>
                    <a:pt x="1549400" y="118533"/>
                  </a:lnTo>
                  <a:cubicBezTo>
                    <a:pt x="1540933" y="115711"/>
                    <a:pt x="1532925" y="110067"/>
                    <a:pt x="1524000" y="110067"/>
                  </a:cubicBezTo>
                  <a:cubicBezTo>
                    <a:pt x="1502017" y="110067"/>
                    <a:pt x="1495081" y="122052"/>
                    <a:pt x="1481667" y="135467"/>
                  </a:cubicBezTo>
                  <a:cubicBezTo>
                    <a:pt x="1455326" y="214488"/>
                    <a:pt x="1479785" y="112891"/>
                    <a:pt x="1498600" y="169333"/>
                  </a:cubicBezTo>
                  <a:cubicBezTo>
                    <a:pt x="1503151" y="182985"/>
                    <a:pt x="1492956" y="197556"/>
                    <a:pt x="1490134" y="211667"/>
                  </a:cubicBezTo>
                  <a:cubicBezTo>
                    <a:pt x="1478845" y="208845"/>
                    <a:pt x="1467071" y="198878"/>
                    <a:pt x="1456267" y="203200"/>
                  </a:cubicBezTo>
                  <a:cubicBezTo>
                    <a:pt x="1404953" y="223725"/>
                    <a:pt x="1496291" y="244764"/>
                    <a:pt x="1422400" y="220133"/>
                  </a:cubicBezTo>
                  <a:cubicBezTo>
                    <a:pt x="1419578" y="228600"/>
                    <a:pt x="1418526" y="237880"/>
                    <a:pt x="1413934" y="245533"/>
                  </a:cubicBezTo>
                  <a:cubicBezTo>
                    <a:pt x="1409827" y="252378"/>
                    <a:pt x="1401987" y="256233"/>
                    <a:pt x="1397000" y="262467"/>
                  </a:cubicBezTo>
                  <a:cubicBezTo>
                    <a:pt x="1378243" y="285913"/>
                    <a:pt x="1380543" y="286440"/>
                    <a:pt x="1371600" y="313267"/>
                  </a:cubicBezTo>
                  <a:cubicBezTo>
                    <a:pt x="1377245" y="318911"/>
                    <a:pt x="1387405" y="322298"/>
                    <a:pt x="1388534" y="330200"/>
                  </a:cubicBezTo>
                  <a:cubicBezTo>
                    <a:pt x="1392222" y="356013"/>
                    <a:pt x="1378043" y="379296"/>
                    <a:pt x="1363134" y="397933"/>
                  </a:cubicBezTo>
                  <a:cubicBezTo>
                    <a:pt x="1358147" y="404167"/>
                    <a:pt x="1351845" y="409222"/>
                    <a:pt x="1346200" y="414867"/>
                  </a:cubicBezTo>
                  <a:cubicBezTo>
                    <a:pt x="1329267" y="412045"/>
                    <a:pt x="1312158" y="410124"/>
                    <a:pt x="1295400" y="406400"/>
                  </a:cubicBezTo>
                  <a:cubicBezTo>
                    <a:pt x="1286688" y="404464"/>
                    <a:pt x="1277982" y="393942"/>
                    <a:pt x="1270000" y="397933"/>
                  </a:cubicBezTo>
                  <a:cubicBezTo>
                    <a:pt x="1262018" y="401924"/>
                    <a:pt x="1264356" y="414866"/>
                    <a:pt x="1261534" y="423333"/>
                  </a:cubicBezTo>
                  <a:cubicBezTo>
                    <a:pt x="1267178" y="428978"/>
                    <a:pt x="1274360" y="433422"/>
                    <a:pt x="1278467" y="440267"/>
                  </a:cubicBezTo>
                  <a:cubicBezTo>
                    <a:pt x="1283059" y="447920"/>
                    <a:pt x="1286934" y="456742"/>
                    <a:pt x="1286934" y="465667"/>
                  </a:cubicBezTo>
                  <a:cubicBezTo>
                    <a:pt x="1286934" y="496031"/>
                    <a:pt x="1288739" y="525544"/>
                    <a:pt x="1261534" y="541867"/>
                  </a:cubicBezTo>
                  <a:cubicBezTo>
                    <a:pt x="1253881" y="546459"/>
                    <a:pt x="1244601" y="547511"/>
                    <a:pt x="1236134" y="550333"/>
                  </a:cubicBezTo>
                  <a:cubicBezTo>
                    <a:pt x="1227667" y="544689"/>
                    <a:pt x="1216127" y="542029"/>
                    <a:pt x="1210734" y="533400"/>
                  </a:cubicBezTo>
                  <a:cubicBezTo>
                    <a:pt x="1201274" y="518264"/>
                    <a:pt x="1193800" y="482600"/>
                    <a:pt x="1193800" y="482600"/>
                  </a:cubicBezTo>
                  <a:cubicBezTo>
                    <a:pt x="1190978" y="465667"/>
                    <a:pt x="1191362" y="447874"/>
                    <a:pt x="1185334" y="431800"/>
                  </a:cubicBezTo>
                  <a:cubicBezTo>
                    <a:pt x="1182531" y="424326"/>
                    <a:pt x="1176228" y="413301"/>
                    <a:pt x="1168400" y="414867"/>
                  </a:cubicBezTo>
                  <a:cubicBezTo>
                    <a:pt x="1156659" y="417215"/>
                    <a:pt x="1150351" y="430816"/>
                    <a:pt x="1143000" y="440267"/>
                  </a:cubicBezTo>
                  <a:cubicBezTo>
                    <a:pt x="1130506" y="456331"/>
                    <a:pt x="1120423" y="474134"/>
                    <a:pt x="1109134" y="491067"/>
                  </a:cubicBezTo>
                  <a:lnTo>
                    <a:pt x="1092200" y="516467"/>
                  </a:lnTo>
                  <a:cubicBezTo>
                    <a:pt x="1075301" y="567168"/>
                    <a:pt x="1074185" y="559398"/>
                    <a:pt x="1092200" y="643467"/>
                  </a:cubicBezTo>
                  <a:cubicBezTo>
                    <a:pt x="1093873" y="651272"/>
                    <a:pt x="1103489" y="654756"/>
                    <a:pt x="1109134" y="660400"/>
                  </a:cubicBezTo>
                  <a:cubicBezTo>
                    <a:pt x="1103489" y="668867"/>
                    <a:pt x="1099395" y="678605"/>
                    <a:pt x="1092200" y="685800"/>
                  </a:cubicBezTo>
                  <a:cubicBezTo>
                    <a:pt x="1085005" y="692995"/>
                    <a:pt x="1073157" y="694787"/>
                    <a:pt x="1066800" y="702733"/>
                  </a:cubicBezTo>
                  <a:cubicBezTo>
                    <a:pt x="1061225" y="709702"/>
                    <a:pt x="1062926" y="720480"/>
                    <a:pt x="1058334" y="728133"/>
                  </a:cubicBezTo>
                  <a:cubicBezTo>
                    <a:pt x="1019569" y="792742"/>
                    <a:pt x="1065375" y="676661"/>
                    <a:pt x="1024467" y="778933"/>
                  </a:cubicBezTo>
                  <a:cubicBezTo>
                    <a:pt x="1017838" y="795506"/>
                    <a:pt x="1013178" y="812800"/>
                    <a:pt x="1007534" y="829733"/>
                  </a:cubicBezTo>
                  <a:lnTo>
                    <a:pt x="990600" y="880533"/>
                  </a:lnTo>
                  <a:cubicBezTo>
                    <a:pt x="984806" y="897914"/>
                    <a:pt x="983797" y="913569"/>
                    <a:pt x="965200" y="922867"/>
                  </a:cubicBezTo>
                  <a:cubicBezTo>
                    <a:pt x="944253" y="933341"/>
                    <a:pt x="860071" y="939251"/>
                    <a:pt x="855134" y="939800"/>
                  </a:cubicBezTo>
                  <a:cubicBezTo>
                    <a:pt x="846667" y="945444"/>
                    <a:pt x="839033" y="952600"/>
                    <a:pt x="829734" y="956733"/>
                  </a:cubicBezTo>
                  <a:cubicBezTo>
                    <a:pt x="788270" y="975161"/>
                    <a:pt x="782967" y="970763"/>
                    <a:pt x="745067" y="982133"/>
                  </a:cubicBezTo>
                  <a:cubicBezTo>
                    <a:pt x="727970" y="987262"/>
                    <a:pt x="711584" y="994738"/>
                    <a:pt x="694267" y="999067"/>
                  </a:cubicBezTo>
                  <a:cubicBezTo>
                    <a:pt x="651742" y="1009697"/>
                    <a:pt x="671439" y="1003853"/>
                    <a:pt x="635000" y="1016000"/>
                  </a:cubicBezTo>
                  <a:cubicBezTo>
                    <a:pt x="505872" y="1145128"/>
                    <a:pt x="634351" y="1023291"/>
                    <a:pt x="558800" y="1083733"/>
                  </a:cubicBezTo>
                  <a:cubicBezTo>
                    <a:pt x="552567" y="1088720"/>
                    <a:pt x="549204" y="1097522"/>
                    <a:pt x="541867" y="1100667"/>
                  </a:cubicBezTo>
                  <a:cubicBezTo>
                    <a:pt x="534341" y="1103892"/>
                    <a:pt x="452124" y="1117035"/>
                    <a:pt x="448734" y="1117600"/>
                  </a:cubicBezTo>
                  <a:cubicBezTo>
                    <a:pt x="434623" y="1123244"/>
                    <a:pt x="420631" y="1129197"/>
                    <a:pt x="406400" y="1134533"/>
                  </a:cubicBezTo>
                  <a:cubicBezTo>
                    <a:pt x="380424" y="1144274"/>
                    <a:pt x="378076" y="1140266"/>
                    <a:pt x="355600" y="1159933"/>
                  </a:cubicBezTo>
                  <a:cubicBezTo>
                    <a:pt x="331593" y="1180940"/>
                    <a:pt x="296508" y="1227622"/>
                    <a:pt x="262467" y="1236133"/>
                  </a:cubicBezTo>
                  <a:cubicBezTo>
                    <a:pt x="219942" y="1246765"/>
                    <a:pt x="239639" y="1240920"/>
                    <a:pt x="203200" y="1253067"/>
                  </a:cubicBezTo>
                  <a:cubicBezTo>
                    <a:pt x="164906" y="1310509"/>
                    <a:pt x="183725" y="1289477"/>
                    <a:pt x="152400" y="1320800"/>
                  </a:cubicBezTo>
                  <a:cubicBezTo>
                    <a:pt x="149578" y="1329267"/>
                    <a:pt x="148526" y="1338547"/>
                    <a:pt x="143934" y="1346200"/>
                  </a:cubicBezTo>
                  <a:cubicBezTo>
                    <a:pt x="139827" y="1353045"/>
                    <a:pt x="130570" y="1355993"/>
                    <a:pt x="127000" y="1363133"/>
                  </a:cubicBezTo>
                  <a:cubicBezTo>
                    <a:pt x="119017" y="1379098"/>
                    <a:pt x="115711" y="1397000"/>
                    <a:pt x="110067" y="1413933"/>
                  </a:cubicBezTo>
                  <a:cubicBezTo>
                    <a:pt x="107245" y="1422400"/>
                    <a:pt x="110067" y="1436511"/>
                    <a:pt x="101600" y="1439333"/>
                  </a:cubicBezTo>
                  <a:lnTo>
                    <a:pt x="76200" y="1447800"/>
                  </a:lnTo>
                  <a:cubicBezTo>
                    <a:pt x="73378" y="1439333"/>
                    <a:pt x="69091" y="1431221"/>
                    <a:pt x="67734" y="1422400"/>
                  </a:cubicBezTo>
                  <a:cubicBezTo>
                    <a:pt x="54933" y="1339191"/>
                    <a:pt x="69321" y="1307573"/>
                    <a:pt x="50800" y="1363133"/>
                  </a:cubicBezTo>
                  <a:cubicBezTo>
                    <a:pt x="47978" y="1382889"/>
                    <a:pt x="50439" y="1404164"/>
                    <a:pt x="42334" y="1422400"/>
                  </a:cubicBezTo>
                  <a:cubicBezTo>
                    <a:pt x="38201" y="1431699"/>
                    <a:pt x="24880" y="1432976"/>
                    <a:pt x="16934" y="1439333"/>
                  </a:cubicBezTo>
                  <a:cubicBezTo>
                    <a:pt x="10700" y="1444320"/>
                    <a:pt x="5645" y="1450622"/>
                    <a:pt x="0" y="1456267"/>
                  </a:cubicBezTo>
                  <a:cubicBezTo>
                    <a:pt x="5645" y="1461911"/>
                    <a:pt x="12827" y="1466355"/>
                    <a:pt x="16934" y="1473200"/>
                  </a:cubicBezTo>
                  <a:cubicBezTo>
                    <a:pt x="40566" y="1512587"/>
                    <a:pt x="17671" y="1614550"/>
                    <a:pt x="16934" y="1625600"/>
                  </a:cubicBezTo>
                  <a:cubicBezTo>
                    <a:pt x="40982" y="1697751"/>
                    <a:pt x="6242" y="1586853"/>
                    <a:pt x="33867" y="1752600"/>
                  </a:cubicBezTo>
                  <a:cubicBezTo>
                    <a:pt x="36801" y="1770206"/>
                    <a:pt x="38178" y="1790779"/>
                    <a:pt x="50800" y="1803400"/>
                  </a:cubicBezTo>
                  <a:cubicBezTo>
                    <a:pt x="56445" y="1809044"/>
                    <a:pt x="60889" y="1816226"/>
                    <a:pt x="67734" y="1820333"/>
                  </a:cubicBezTo>
                  <a:cubicBezTo>
                    <a:pt x="75387" y="1824925"/>
                    <a:pt x="85152" y="1824809"/>
                    <a:pt x="93134" y="1828800"/>
                  </a:cubicBezTo>
                  <a:cubicBezTo>
                    <a:pt x="102235" y="1833351"/>
                    <a:pt x="110067" y="1840089"/>
                    <a:pt x="118534" y="1845733"/>
                  </a:cubicBezTo>
                  <a:cubicBezTo>
                    <a:pt x="121356" y="1857022"/>
                    <a:pt x="120833" y="1869732"/>
                    <a:pt x="127000" y="1879600"/>
                  </a:cubicBezTo>
                  <a:cubicBezTo>
                    <a:pt x="135461" y="1893138"/>
                    <a:pt x="160867" y="1913467"/>
                    <a:pt x="160867" y="1913467"/>
                  </a:cubicBezTo>
                  <a:lnTo>
                    <a:pt x="177800" y="1964267"/>
                  </a:lnTo>
                  <a:lnTo>
                    <a:pt x="186267" y="1989667"/>
                  </a:lnTo>
                  <a:cubicBezTo>
                    <a:pt x="130683" y="2008195"/>
                    <a:pt x="139270" y="2024147"/>
                    <a:pt x="127000" y="1981200"/>
                  </a:cubicBezTo>
                  <a:cubicBezTo>
                    <a:pt x="123803" y="1970011"/>
                    <a:pt x="121356" y="1958622"/>
                    <a:pt x="118534" y="1947333"/>
                  </a:cubicBezTo>
                  <a:cubicBezTo>
                    <a:pt x="117981" y="1949546"/>
                    <a:pt x="106017" y="2001079"/>
                    <a:pt x="101600" y="2006600"/>
                  </a:cubicBezTo>
                  <a:cubicBezTo>
                    <a:pt x="95243" y="2014546"/>
                    <a:pt x="84667" y="2017889"/>
                    <a:pt x="76200" y="2023533"/>
                  </a:cubicBezTo>
                  <a:cubicBezTo>
                    <a:pt x="84667" y="2026355"/>
                    <a:pt x="94338" y="2026813"/>
                    <a:pt x="101600" y="2032000"/>
                  </a:cubicBezTo>
                  <a:cubicBezTo>
                    <a:pt x="115264" y="2041760"/>
                    <a:pt x="144074" y="2072534"/>
                    <a:pt x="152400" y="2091267"/>
                  </a:cubicBezTo>
                  <a:cubicBezTo>
                    <a:pt x="159649" y="2107578"/>
                    <a:pt x="165834" y="2124564"/>
                    <a:pt x="169334" y="2142067"/>
                  </a:cubicBezTo>
                  <a:cubicBezTo>
                    <a:pt x="172555" y="2158173"/>
                    <a:pt x="177587" y="2192441"/>
                    <a:pt x="186267" y="2209800"/>
                  </a:cubicBezTo>
                  <a:cubicBezTo>
                    <a:pt x="190818" y="2218901"/>
                    <a:pt x="193901" y="2231067"/>
                    <a:pt x="203200" y="2235200"/>
                  </a:cubicBezTo>
                  <a:cubicBezTo>
                    <a:pt x="221436" y="2243305"/>
                    <a:pt x="242711" y="2240845"/>
                    <a:pt x="262467" y="2243667"/>
                  </a:cubicBezTo>
                  <a:cubicBezTo>
                    <a:pt x="265289" y="2252134"/>
                    <a:pt x="269577" y="2260246"/>
                    <a:pt x="270934" y="2269067"/>
                  </a:cubicBezTo>
                  <a:cubicBezTo>
                    <a:pt x="276778" y="2307056"/>
                    <a:pt x="260306" y="2349050"/>
                    <a:pt x="296334" y="2370667"/>
                  </a:cubicBezTo>
                  <a:cubicBezTo>
                    <a:pt x="303987" y="2375259"/>
                    <a:pt x="313267" y="2376311"/>
                    <a:pt x="321734" y="2379133"/>
                  </a:cubicBezTo>
                  <a:cubicBezTo>
                    <a:pt x="330201" y="2384778"/>
                    <a:pt x="344666" y="2386195"/>
                    <a:pt x="347134" y="2396067"/>
                  </a:cubicBezTo>
                  <a:cubicBezTo>
                    <a:pt x="356509" y="2433566"/>
                    <a:pt x="327521" y="2504526"/>
                    <a:pt x="372534" y="2531533"/>
                  </a:cubicBezTo>
                  <a:cubicBezTo>
                    <a:pt x="380187" y="2536125"/>
                    <a:pt x="389467" y="2537178"/>
                    <a:pt x="397934" y="2540000"/>
                  </a:cubicBezTo>
                  <a:cubicBezTo>
                    <a:pt x="430474" y="2588811"/>
                    <a:pt x="402303" y="2541727"/>
                    <a:pt x="423334" y="2590800"/>
                  </a:cubicBezTo>
                  <a:cubicBezTo>
                    <a:pt x="428306" y="2602401"/>
                    <a:pt x="435295" y="2613066"/>
                    <a:pt x="440267" y="2624667"/>
                  </a:cubicBezTo>
                  <a:cubicBezTo>
                    <a:pt x="443783" y="2632870"/>
                    <a:pt x="444400" y="2642265"/>
                    <a:pt x="448734" y="2650067"/>
                  </a:cubicBezTo>
                  <a:cubicBezTo>
                    <a:pt x="458617" y="2667857"/>
                    <a:pt x="476164" y="2681560"/>
                    <a:pt x="482600" y="2700867"/>
                  </a:cubicBezTo>
                  <a:lnTo>
                    <a:pt x="499534" y="2751667"/>
                  </a:lnTo>
                  <a:cubicBezTo>
                    <a:pt x="496712" y="2771422"/>
                    <a:pt x="491067" y="2790977"/>
                    <a:pt x="491067" y="2810933"/>
                  </a:cubicBezTo>
                  <a:cubicBezTo>
                    <a:pt x="491067" y="2877571"/>
                    <a:pt x="495528" y="2888041"/>
                    <a:pt x="508000" y="2937933"/>
                  </a:cubicBezTo>
                  <a:cubicBezTo>
                    <a:pt x="505178" y="2954866"/>
                    <a:pt x="505562" y="2972659"/>
                    <a:pt x="499534" y="2988733"/>
                  </a:cubicBezTo>
                  <a:cubicBezTo>
                    <a:pt x="493567" y="3004646"/>
                    <a:pt x="458291" y="3017821"/>
                    <a:pt x="448734" y="3022600"/>
                  </a:cubicBezTo>
                  <a:cubicBezTo>
                    <a:pt x="443089" y="3016956"/>
                    <a:pt x="439373" y="3003143"/>
                    <a:pt x="431800" y="3005667"/>
                  </a:cubicBezTo>
                  <a:cubicBezTo>
                    <a:pt x="412762" y="3012013"/>
                    <a:pt x="430156" y="3061645"/>
                    <a:pt x="431800" y="3064933"/>
                  </a:cubicBezTo>
                  <a:cubicBezTo>
                    <a:pt x="435370" y="3072073"/>
                    <a:pt x="442348" y="3077077"/>
                    <a:pt x="448734" y="3081867"/>
                  </a:cubicBezTo>
                  <a:cubicBezTo>
                    <a:pt x="465015" y="3094078"/>
                    <a:pt x="480227" y="3109297"/>
                    <a:pt x="499534" y="3115733"/>
                  </a:cubicBezTo>
                  <a:cubicBezTo>
                    <a:pt x="516467" y="3121378"/>
                    <a:pt x="535482" y="3122766"/>
                    <a:pt x="550334" y="3132667"/>
                  </a:cubicBezTo>
                  <a:cubicBezTo>
                    <a:pt x="575165" y="3149220"/>
                    <a:pt x="573093" y="3151057"/>
                    <a:pt x="601134" y="3158067"/>
                  </a:cubicBezTo>
                  <a:cubicBezTo>
                    <a:pt x="639913" y="3167762"/>
                    <a:pt x="670084" y="3169860"/>
                    <a:pt x="711200" y="3175000"/>
                  </a:cubicBezTo>
                  <a:cubicBezTo>
                    <a:pt x="747889" y="3172178"/>
                    <a:pt x="786738" y="3179254"/>
                    <a:pt x="821267" y="3166533"/>
                  </a:cubicBezTo>
                  <a:cubicBezTo>
                    <a:pt x="835022" y="3161466"/>
                    <a:pt x="877582" y="3113169"/>
                    <a:pt x="889000" y="3090333"/>
                  </a:cubicBezTo>
                  <a:cubicBezTo>
                    <a:pt x="892991" y="3082351"/>
                    <a:pt x="891892" y="3071902"/>
                    <a:pt x="897467" y="3064933"/>
                  </a:cubicBezTo>
                  <a:cubicBezTo>
                    <a:pt x="903824" y="3056987"/>
                    <a:pt x="913766" y="3052551"/>
                    <a:pt x="922867" y="3048000"/>
                  </a:cubicBezTo>
                  <a:cubicBezTo>
                    <a:pt x="935017" y="3041925"/>
                    <a:pt x="971277" y="3033781"/>
                    <a:pt x="982134" y="3031067"/>
                  </a:cubicBezTo>
                  <a:cubicBezTo>
                    <a:pt x="990601" y="3025422"/>
                    <a:pt x="1002141" y="3022762"/>
                    <a:pt x="1007534" y="3014133"/>
                  </a:cubicBezTo>
                  <a:cubicBezTo>
                    <a:pt x="1033198" y="2973070"/>
                    <a:pt x="1006472" y="2962180"/>
                    <a:pt x="1049867" y="2946400"/>
                  </a:cubicBezTo>
                  <a:cubicBezTo>
                    <a:pt x="1071738" y="2938447"/>
                    <a:pt x="1117600" y="2929467"/>
                    <a:pt x="1117600" y="2929467"/>
                  </a:cubicBezTo>
                  <a:cubicBezTo>
                    <a:pt x="1143000" y="2932289"/>
                    <a:pt x="1168740" y="2932921"/>
                    <a:pt x="1193800" y="2937933"/>
                  </a:cubicBezTo>
                  <a:cubicBezTo>
                    <a:pt x="1211303" y="2941434"/>
                    <a:pt x="1227540" y="2949618"/>
                    <a:pt x="1244600" y="2954867"/>
                  </a:cubicBezTo>
                  <a:cubicBezTo>
                    <a:pt x="1264238" y="2960909"/>
                    <a:pt x="1284111" y="2966156"/>
                    <a:pt x="1303867" y="2971800"/>
                  </a:cubicBezTo>
                  <a:cubicBezTo>
                    <a:pt x="1337734" y="2968978"/>
                    <a:pt x="1371716" y="2967304"/>
                    <a:pt x="1405467" y="2963333"/>
                  </a:cubicBezTo>
                  <a:cubicBezTo>
                    <a:pt x="1419759" y="2961652"/>
                    <a:pt x="1433642" y="2957441"/>
                    <a:pt x="1447800" y="2954867"/>
                  </a:cubicBezTo>
                  <a:cubicBezTo>
                    <a:pt x="1464690" y="2951796"/>
                    <a:pt x="1481667" y="2949222"/>
                    <a:pt x="1498600" y="2946400"/>
                  </a:cubicBezTo>
                  <a:cubicBezTo>
                    <a:pt x="1504245" y="2940756"/>
                    <a:pt x="1513010" y="2937040"/>
                    <a:pt x="1515534" y="2929467"/>
                  </a:cubicBezTo>
                  <a:cubicBezTo>
                    <a:pt x="1529274" y="2888246"/>
                    <a:pt x="1517044" y="2872321"/>
                    <a:pt x="1532467" y="2836333"/>
                  </a:cubicBezTo>
                  <a:cubicBezTo>
                    <a:pt x="1546670" y="2803194"/>
                    <a:pt x="1549308" y="2815850"/>
                    <a:pt x="1574800" y="2794000"/>
                  </a:cubicBezTo>
                  <a:cubicBezTo>
                    <a:pt x="1586922" y="2783610"/>
                    <a:pt x="1595383" y="2768989"/>
                    <a:pt x="1608667" y="2760133"/>
                  </a:cubicBezTo>
                  <a:cubicBezTo>
                    <a:pt x="1666893" y="2721317"/>
                    <a:pt x="1640160" y="2732703"/>
                    <a:pt x="1684867" y="2717800"/>
                  </a:cubicBezTo>
                  <a:cubicBezTo>
                    <a:pt x="1745211" y="2657456"/>
                    <a:pt x="1676723" y="2722623"/>
                    <a:pt x="1735667" y="2675467"/>
                  </a:cubicBezTo>
                  <a:cubicBezTo>
                    <a:pt x="1756697" y="2658642"/>
                    <a:pt x="1747501" y="2653879"/>
                    <a:pt x="1778000" y="2650067"/>
                  </a:cubicBezTo>
                  <a:cubicBezTo>
                    <a:pt x="1814513" y="2645503"/>
                    <a:pt x="1851378" y="2644422"/>
                    <a:pt x="1888067" y="2641600"/>
                  </a:cubicBezTo>
                  <a:cubicBezTo>
                    <a:pt x="1905000" y="2635956"/>
                    <a:pt x="1928966" y="2639519"/>
                    <a:pt x="1938867" y="2624667"/>
                  </a:cubicBezTo>
                  <a:cubicBezTo>
                    <a:pt x="1944511" y="2616200"/>
                    <a:pt x="1946074" y="2602260"/>
                    <a:pt x="1955800" y="2599267"/>
                  </a:cubicBezTo>
                  <a:cubicBezTo>
                    <a:pt x="1985594" y="2590099"/>
                    <a:pt x="2017889" y="2593622"/>
                    <a:pt x="2048934" y="2590800"/>
                  </a:cubicBezTo>
                  <a:cubicBezTo>
                    <a:pt x="2057401" y="2587978"/>
                    <a:pt x="2068023" y="2588644"/>
                    <a:pt x="2074334" y="2582333"/>
                  </a:cubicBezTo>
                  <a:cubicBezTo>
                    <a:pt x="2088724" y="2567942"/>
                    <a:pt x="2108200" y="2531533"/>
                    <a:pt x="2108200" y="2531533"/>
                  </a:cubicBezTo>
                  <a:cubicBezTo>
                    <a:pt x="2105378" y="2446866"/>
                    <a:pt x="2104567" y="2362109"/>
                    <a:pt x="2099734" y="2277533"/>
                  </a:cubicBezTo>
                  <a:cubicBezTo>
                    <a:pt x="2097842" y="2244425"/>
                    <a:pt x="2073815" y="2182843"/>
                    <a:pt x="2065867" y="2159000"/>
                  </a:cubicBezTo>
                  <a:lnTo>
                    <a:pt x="2057400" y="2133600"/>
                  </a:lnTo>
                  <a:cubicBezTo>
                    <a:pt x="2065867" y="2127956"/>
                    <a:pt x="2076443" y="2124613"/>
                    <a:pt x="2082800" y="2116667"/>
                  </a:cubicBezTo>
                  <a:cubicBezTo>
                    <a:pt x="2101503" y="2093289"/>
                    <a:pt x="2084622" y="2039935"/>
                    <a:pt x="2082800" y="2023533"/>
                  </a:cubicBezTo>
                  <a:cubicBezTo>
                    <a:pt x="2069233" y="1901430"/>
                    <a:pt x="2081050" y="1979164"/>
                    <a:pt x="2065867" y="1888067"/>
                  </a:cubicBezTo>
                  <a:cubicBezTo>
                    <a:pt x="2063045" y="1758245"/>
                    <a:pt x="2064603" y="1628253"/>
                    <a:pt x="2057400" y="1498600"/>
                  </a:cubicBezTo>
                  <a:cubicBezTo>
                    <a:pt x="2056109" y="1475363"/>
                    <a:pt x="2042050" y="1454086"/>
                    <a:pt x="2040467" y="1430867"/>
                  </a:cubicBezTo>
                  <a:cubicBezTo>
                    <a:pt x="2036448" y="1371921"/>
                    <a:pt x="2024290" y="761700"/>
                    <a:pt x="2023534" y="745067"/>
                  </a:cubicBezTo>
                  <a:cubicBezTo>
                    <a:pt x="2021302" y="695964"/>
                    <a:pt x="2005823" y="560272"/>
                    <a:pt x="1998134" y="491067"/>
                  </a:cubicBezTo>
                  <a:cubicBezTo>
                    <a:pt x="2000956" y="440267"/>
                    <a:pt x="2002193" y="389354"/>
                    <a:pt x="2006600" y="338667"/>
                  </a:cubicBezTo>
                  <a:cubicBezTo>
                    <a:pt x="2007847" y="324330"/>
                    <a:pt x="2013282" y="310613"/>
                    <a:pt x="2015067" y="296333"/>
                  </a:cubicBezTo>
                  <a:cubicBezTo>
                    <a:pt x="2029907" y="177615"/>
                    <a:pt x="2012084" y="237553"/>
                    <a:pt x="2032000" y="177800"/>
                  </a:cubicBezTo>
                  <a:lnTo>
                    <a:pt x="2032000" y="169333"/>
                  </a:lnTo>
                  <a:close/>
                </a:path>
              </a:pathLst>
            </a:custGeom>
            <a:solidFill>
              <a:srgbClr val="F5E457"/>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Freeform 11"/>
            <p:cNvSpPr/>
            <p:nvPr/>
          </p:nvSpPr>
          <p:spPr>
            <a:xfrm>
              <a:off x="5824091" y="5655135"/>
              <a:ext cx="430228" cy="475275"/>
            </a:xfrm>
            <a:custGeom>
              <a:avLst/>
              <a:gdLst>
                <a:gd name="connsiteX0" fmla="*/ 32361 w 431503"/>
                <a:gd name="connsiteY0" fmla="*/ 9728 h 475395"/>
                <a:gd name="connsiteX1" fmla="*/ 133961 w 431503"/>
                <a:gd name="connsiteY1" fmla="*/ 26662 h 475395"/>
                <a:gd name="connsiteX2" fmla="*/ 159361 w 431503"/>
                <a:gd name="connsiteY2" fmla="*/ 35128 h 475395"/>
                <a:gd name="connsiteX3" fmla="*/ 176294 w 431503"/>
                <a:gd name="connsiteY3" fmla="*/ 52062 h 475395"/>
                <a:gd name="connsiteX4" fmla="*/ 210161 w 431503"/>
                <a:gd name="connsiteY4" fmla="*/ 94395 h 475395"/>
                <a:gd name="connsiteX5" fmla="*/ 235561 w 431503"/>
                <a:gd name="connsiteY5" fmla="*/ 102862 h 475395"/>
                <a:gd name="connsiteX6" fmla="*/ 311761 w 431503"/>
                <a:gd name="connsiteY6" fmla="*/ 85928 h 475395"/>
                <a:gd name="connsiteX7" fmla="*/ 328694 w 431503"/>
                <a:gd name="connsiteY7" fmla="*/ 60528 h 475395"/>
                <a:gd name="connsiteX8" fmla="*/ 379494 w 431503"/>
                <a:gd name="connsiteY8" fmla="*/ 43595 h 475395"/>
                <a:gd name="connsiteX9" fmla="*/ 413361 w 431503"/>
                <a:gd name="connsiteY9" fmla="*/ 60528 h 475395"/>
                <a:gd name="connsiteX10" fmla="*/ 413361 w 431503"/>
                <a:gd name="connsiteY10" fmla="*/ 145195 h 475395"/>
                <a:gd name="connsiteX11" fmla="*/ 371027 w 431503"/>
                <a:gd name="connsiteY11" fmla="*/ 212928 h 475395"/>
                <a:gd name="connsiteX12" fmla="*/ 345627 w 431503"/>
                <a:gd name="connsiteY12" fmla="*/ 306062 h 475395"/>
                <a:gd name="connsiteX13" fmla="*/ 337161 w 431503"/>
                <a:gd name="connsiteY13" fmla="*/ 390728 h 475395"/>
                <a:gd name="connsiteX14" fmla="*/ 311761 w 431503"/>
                <a:gd name="connsiteY14" fmla="*/ 382262 h 475395"/>
                <a:gd name="connsiteX15" fmla="*/ 294827 w 431503"/>
                <a:gd name="connsiteY15" fmla="*/ 365328 h 475395"/>
                <a:gd name="connsiteX16" fmla="*/ 269427 w 431503"/>
                <a:gd name="connsiteY16" fmla="*/ 348395 h 475395"/>
                <a:gd name="connsiteX17" fmla="*/ 244027 w 431503"/>
                <a:gd name="connsiteY17" fmla="*/ 365328 h 475395"/>
                <a:gd name="connsiteX18" fmla="*/ 235561 w 431503"/>
                <a:gd name="connsiteY18" fmla="*/ 399195 h 475395"/>
                <a:gd name="connsiteX19" fmla="*/ 227094 w 431503"/>
                <a:gd name="connsiteY19" fmla="*/ 424595 h 475395"/>
                <a:gd name="connsiteX20" fmla="*/ 218627 w 431503"/>
                <a:gd name="connsiteY20" fmla="*/ 466928 h 475395"/>
                <a:gd name="connsiteX21" fmla="*/ 193227 w 431503"/>
                <a:gd name="connsiteY21" fmla="*/ 475395 h 475395"/>
                <a:gd name="connsiteX22" fmla="*/ 150894 w 431503"/>
                <a:gd name="connsiteY22" fmla="*/ 433062 h 475395"/>
                <a:gd name="connsiteX23" fmla="*/ 83161 w 431503"/>
                <a:gd name="connsiteY23" fmla="*/ 390728 h 475395"/>
                <a:gd name="connsiteX24" fmla="*/ 66227 w 431503"/>
                <a:gd name="connsiteY24" fmla="*/ 365328 h 475395"/>
                <a:gd name="connsiteX25" fmla="*/ 40827 w 431503"/>
                <a:gd name="connsiteY25" fmla="*/ 348395 h 475395"/>
                <a:gd name="connsiteX26" fmla="*/ 32361 w 431503"/>
                <a:gd name="connsiteY26" fmla="*/ 289128 h 475395"/>
                <a:gd name="connsiteX27" fmla="*/ 40827 w 431503"/>
                <a:gd name="connsiteY27" fmla="*/ 255262 h 475395"/>
                <a:gd name="connsiteX28" fmla="*/ 74694 w 431503"/>
                <a:gd name="connsiteY28" fmla="*/ 246795 h 475395"/>
                <a:gd name="connsiteX29" fmla="*/ 66227 w 431503"/>
                <a:gd name="connsiteY29" fmla="*/ 212928 h 475395"/>
                <a:gd name="connsiteX30" fmla="*/ 40827 w 431503"/>
                <a:gd name="connsiteY30" fmla="*/ 162128 h 475395"/>
                <a:gd name="connsiteX31" fmla="*/ 32361 w 431503"/>
                <a:gd name="connsiteY31" fmla="*/ 136728 h 475395"/>
                <a:gd name="connsiteX32" fmla="*/ 15427 w 431503"/>
                <a:gd name="connsiteY32" fmla="*/ 119795 h 475395"/>
                <a:gd name="connsiteX33" fmla="*/ 49294 w 431503"/>
                <a:gd name="connsiteY33" fmla="*/ 1262 h 475395"/>
                <a:gd name="connsiteX34" fmla="*/ 32361 w 431503"/>
                <a:gd name="connsiteY34" fmla="*/ 9728 h 475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1503" h="475395">
                  <a:moveTo>
                    <a:pt x="32361" y="9728"/>
                  </a:moveTo>
                  <a:cubicBezTo>
                    <a:pt x="46472" y="13961"/>
                    <a:pt x="100943" y="18408"/>
                    <a:pt x="133961" y="26662"/>
                  </a:cubicBezTo>
                  <a:cubicBezTo>
                    <a:pt x="142619" y="28826"/>
                    <a:pt x="150894" y="32306"/>
                    <a:pt x="159361" y="35128"/>
                  </a:cubicBezTo>
                  <a:cubicBezTo>
                    <a:pt x="165005" y="40773"/>
                    <a:pt x="171307" y="45829"/>
                    <a:pt x="176294" y="52062"/>
                  </a:cubicBezTo>
                  <a:cubicBezTo>
                    <a:pt x="186945" y="65376"/>
                    <a:pt x="194433" y="84958"/>
                    <a:pt x="210161" y="94395"/>
                  </a:cubicBezTo>
                  <a:cubicBezTo>
                    <a:pt x="217814" y="98987"/>
                    <a:pt x="227094" y="100040"/>
                    <a:pt x="235561" y="102862"/>
                  </a:cubicBezTo>
                  <a:cubicBezTo>
                    <a:pt x="236082" y="102775"/>
                    <a:pt x="300791" y="94704"/>
                    <a:pt x="311761" y="85928"/>
                  </a:cubicBezTo>
                  <a:cubicBezTo>
                    <a:pt x="319707" y="79571"/>
                    <a:pt x="320065" y="65921"/>
                    <a:pt x="328694" y="60528"/>
                  </a:cubicBezTo>
                  <a:cubicBezTo>
                    <a:pt x="343830" y="51068"/>
                    <a:pt x="379494" y="43595"/>
                    <a:pt x="379494" y="43595"/>
                  </a:cubicBezTo>
                  <a:cubicBezTo>
                    <a:pt x="390783" y="49239"/>
                    <a:pt x="404436" y="51603"/>
                    <a:pt x="413361" y="60528"/>
                  </a:cubicBezTo>
                  <a:cubicBezTo>
                    <a:pt x="431503" y="78670"/>
                    <a:pt x="415562" y="135656"/>
                    <a:pt x="413361" y="145195"/>
                  </a:cubicBezTo>
                  <a:cubicBezTo>
                    <a:pt x="400538" y="200763"/>
                    <a:pt x="407101" y="188879"/>
                    <a:pt x="371027" y="212928"/>
                  </a:cubicBezTo>
                  <a:cubicBezTo>
                    <a:pt x="349543" y="277380"/>
                    <a:pt x="357595" y="246225"/>
                    <a:pt x="345627" y="306062"/>
                  </a:cubicBezTo>
                  <a:cubicBezTo>
                    <a:pt x="342805" y="334284"/>
                    <a:pt x="348680" y="364810"/>
                    <a:pt x="337161" y="390728"/>
                  </a:cubicBezTo>
                  <a:cubicBezTo>
                    <a:pt x="333536" y="398883"/>
                    <a:pt x="319414" y="386854"/>
                    <a:pt x="311761" y="382262"/>
                  </a:cubicBezTo>
                  <a:cubicBezTo>
                    <a:pt x="304916" y="378155"/>
                    <a:pt x="301061" y="370315"/>
                    <a:pt x="294827" y="365328"/>
                  </a:cubicBezTo>
                  <a:cubicBezTo>
                    <a:pt x="286881" y="358971"/>
                    <a:pt x="277894" y="354039"/>
                    <a:pt x="269427" y="348395"/>
                  </a:cubicBezTo>
                  <a:cubicBezTo>
                    <a:pt x="260960" y="354039"/>
                    <a:pt x="249671" y="356861"/>
                    <a:pt x="244027" y="365328"/>
                  </a:cubicBezTo>
                  <a:cubicBezTo>
                    <a:pt x="237572" y="375010"/>
                    <a:pt x="238758" y="388006"/>
                    <a:pt x="235561" y="399195"/>
                  </a:cubicBezTo>
                  <a:cubicBezTo>
                    <a:pt x="233109" y="407776"/>
                    <a:pt x="229259" y="415937"/>
                    <a:pt x="227094" y="424595"/>
                  </a:cubicBezTo>
                  <a:cubicBezTo>
                    <a:pt x="223604" y="438556"/>
                    <a:pt x="226609" y="454954"/>
                    <a:pt x="218627" y="466928"/>
                  </a:cubicBezTo>
                  <a:cubicBezTo>
                    <a:pt x="213676" y="474354"/>
                    <a:pt x="201694" y="472573"/>
                    <a:pt x="193227" y="475395"/>
                  </a:cubicBezTo>
                  <a:cubicBezTo>
                    <a:pt x="160615" y="426476"/>
                    <a:pt x="194795" y="470691"/>
                    <a:pt x="150894" y="433062"/>
                  </a:cubicBezTo>
                  <a:cubicBezTo>
                    <a:pt x="98894" y="388491"/>
                    <a:pt x="139735" y="404872"/>
                    <a:pt x="83161" y="390728"/>
                  </a:cubicBezTo>
                  <a:cubicBezTo>
                    <a:pt x="77516" y="382261"/>
                    <a:pt x="73422" y="372523"/>
                    <a:pt x="66227" y="365328"/>
                  </a:cubicBezTo>
                  <a:cubicBezTo>
                    <a:pt x="59032" y="358133"/>
                    <a:pt x="44960" y="357694"/>
                    <a:pt x="40827" y="348395"/>
                  </a:cubicBezTo>
                  <a:cubicBezTo>
                    <a:pt x="32722" y="330159"/>
                    <a:pt x="35183" y="308884"/>
                    <a:pt x="32361" y="289128"/>
                  </a:cubicBezTo>
                  <a:cubicBezTo>
                    <a:pt x="35183" y="277839"/>
                    <a:pt x="32599" y="263490"/>
                    <a:pt x="40827" y="255262"/>
                  </a:cubicBezTo>
                  <a:cubicBezTo>
                    <a:pt x="49055" y="247034"/>
                    <a:pt x="68707" y="256773"/>
                    <a:pt x="74694" y="246795"/>
                  </a:cubicBezTo>
                  <a:cubicBezTo>
                    <a:pt x="80681" y="236817"/>
                    <a:pt x="69424" y="224117"/>
                    <a:pt x="66227" y="212928"/>
                  </a:cubicBezTo>
                  <a:cubicBezTo>
                    <a:pt x="57463" y="182254"/>
                    <a:pt x="59382" y="189960"/>
                    <a:pt x="40827" y="162128"/>
                  </a:cubicBezTo>
                  <a:cubicBezTo>
                    <a:pt x="38005" y="153661"/>
                    <a:pt x="36953" y="144381"/>
                    <a:pt x="32361" y="136728"/>
                  </a:cubicBezTo>
                  <a:cubicBezTo>
                    <a:pt x="28254" y="129883"/>
                    <a:pt x="15996" y="127757"/>
                    <a:pt x="15427" y="119795"/>
                  </a:cubicBezTo>
                  <a:cubicBezTo>
                    <a:pt x="10102" y="45251"/>
                    <a:pt x="0" y="25908"/>
                    <a:pt x="49294" y="1262"/>
                  </a:cubicBezTo>
                  <a:cubicBezTo>
                    <a:pt x="51818" y="0"/>
                    <a:pt x="18250" y="5495"/>
                    <a:pt x="32361" y="9728"/>
                  </a:cubicBezTo>
                  <a:close/>
                </a:path>
              </a:pathLst>
            </a:custGeom>
            <a:solidFill>
              <a:srgbClr val="FF66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Freeform 12"/>
            <p:cNvSpPr/>
            <p:nvPr/>
          </p:nvSpPr>
          <p:spPr>
            <a:xfrm>
              <a:off x="4947532" y="4943391"/>
              <a:ext cx="154145" cy="77261"/>
            </a:xfrm>
            <a:custGeom>
              <a:avLst/>
              <a:gdLst>
                <a:gd name="connsiteX0" fmla="*/ 121921 w 155787"/>
                <a:gd name="connsiteY0" fmla="*/ 8466 h 77148"/>
                <a:gd name="connsiteX1" fmla="*/ 96521 w 155787"/>
                <a:gd name="connsiteY1" fmla="*/ 0 h 77148"/>
                <a:gd name="connsiteX2" fmla="*/ 20321 w 155787"/>
                <a:gd name="connsiteY2" fmla="*/ 16933 h 77148"/>
                <a:gd name="connsiteX3" fmla="*/ 20321 w 155787"/>
                <a:gd name="connsiteY3" fmla="*/ 67733 h 77148"/>
                <a:gd name="connsiteX4" fmla="*/ 62654 w 155787"/>
                <a:gd name="connsiteY4" fmla="*/ 59266 h 77148"/>
                <a:gd name="connsiteX5" fmla="*/ 138854 w 155787"/>
                <a:gd name="connsiteY5" fmla="*/ 59266 h 77148"/>
                <a:gd name="connsiteX6" fmla="*/ 155787 w 155787"/>
                <a:gd name="connsiteY6" fmla="*/ 33866 h 77148"/>
                <a:gd name="connsiteX7" fmla="*/ 121921 w 155787"/>
                <a:gd name="connsiteY7" fmla="*/ 8466 h 7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787" h="77148">
                  <a:moveTo>
                    <a:pt x="121921" y="8466"/>
                  </a:moveTo>
                  <a:cubicBezTo>
                    <a:pt x="112043" y="2822"/>
                    <a:pt x="105446" y="0"/>
                    <a:pt x="96521" y="0"/>
                  </a:cubicBezTo>
                  <a:cubicBezTo>
                    <a:pt x="85766" y="0"/>
                    <a:pt x="33388" y="13666"/>
                    <a:pt x="20321" y="16933"/>
                  </a:cubicBezTo>
                  <a:cubicBezTo>
                    <a:pt x="18063" y="23706"/>
                    <a:pt x="0" y="60960"/>
                    <a:pt x="20321" y="67733"/>
                  </a:cubicBezTo>
                  <a:cubicBezTo>
                    <a:pt x="33973" y="72284"/>
                    <a:pt x="48543" y="62088"/>
                    <a:pt x="62654" y="59266"/>
                  </a:cubicBezTo>
                  <a:cubicBezTo>
                    <a:pt x="91946" y="69030"/>
                    <a:pt x="103092" y="77148"/>
                    <a:pt x="138854" y="59266"/>
                  </a:cubicBezTo>
                  <a:cubicBezTo>
                    <a:pt x="147955" y="54715"/>
                    <a:pt x="150143" y="42333"/>
                    <a:pt x="155787" y="33866"/>
                  </a:cubicBezTo>
                  <a:cubicBezTo>
                    <a:pt x="125691" y="13802"/>
                    <a:pt x="131799" y="14110"/>
                    <a:pt x="121921" y="8466"/>
                  </a:cubicBezTo>
                  <a:close/>
                </a:path>
              </a:pathLst>
            </a:custGeom>
            <a:solidFill>
              <a:schemeClr val="accent2">
                <a:lumMod val="60000"/>
                <a:lumOff val="4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Freeform 13"/>
            <p:cNvSpPr/>
            <p:nvPr/>
          </p:nvSpPr>
          <p:spPr>
            <a:xfrm>
              <a:off x="4993545" y="1785030"/>
              <a:ext cx="87426" cy="95992"/>
            </a:xfrm>
            <a:custGeom>
              <a:avLst/>
              <a:gdLst>
                <a:gd name="connsiteX0" fmla="*/ 66645 w 87812"/>
                <a:gd name="connsiteY0" fmla="*/ 55033 h 94790"/>
                <a:gd name="connsiteX1" fmla="*/ 70878 w 87812"/>
                <a:gd name="connsiteY1" fmla="*/ 42333 h 94790"/>
                <a:gd name="connsiteX2" fmla="*/ 75112 w 87812"/>
                <a:gd name="connsiteY2" fmla="*/ 12700 h 94790"/>
                <a:gd name="connsiteX3" fmla="*/ 62412 w 87812"/>
                <a:gd name="connsiteY3" fmla="*/ 0 h 94790"/>
                <a:gd name="connsiteX4" fmla="*/ 15845 w 87812"/>
                <a:gd name="connsiteY4" fmla="*/ 16933 h 94790"/>
                <a:gd name="connsiteX5" fmla="*/ 11612 w 87812"/>
                <a:gd name="connsiteY5" fmla="*/ 59267 h 94790"/>
                <a:gd name="connsiteX6" fmla="*/ 53945 w 87812"/>
                <a:gd name="connsiteY6" fmla="*/ 71967 h 94790"/>
                <a:gd name="connsiteX7" fmla="*/ 66645 w 87812"/>
                <a:gd name="connsiteY7" fmla="*/ 80433 h 94790"/>
                <a:gd name="connsiteX8" fmla="*/ 75112 w 87812"/>
                <a:gd name="connsiteY8" fmla="*/ 93133 h 94790"/>
                <a:gd name="connsiteX9" fmla="*/ 87812 w 87812"/>
                <a:gd name="connsiteY9" fmla="*/ 88900 h 94790"/>
                <a:gd name="connsiteX10" fmla="*/ 75112 w 87812"/>
                <a:gd name="connsiteY10" fmla="*/ 55033 h 94790"/>
                <a:gd name="connsiteX11" fmla="*/ 66645 w 87812"/>
                <a:gd name="connsiteY11" fmla="*/ 55033 h 9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812" h="94790">
                  <a:moveTo>
                    <a:pt x="66645" y="55033"/>
                  </a:moveTo>
                  <a:cubicBezTo>
                    <a:pt x="65939" y="52916"/>
                    <a:pt x="68882" y="46324"/>
                    <a:pt x="70878" y="42333"/>
                  </a:cubicBezTo>
                  <a:cubicBezTo>
                    <a:pt x="78144" y="27801"/>
                    <a:pt x="85643" y="31129"/>
                    <a:pt x="75112" y="12700"/>
                  </a:cubicBezTo>
                  <a:cubicBezTo>
                    <a:pt x="72142" y="7502"/>
                    <a:pt x="66645" y="4233"/>
                    <a:pt x="62412" y="0"/>
                  </a:cubicBezTo>
                  <a:cubicBezTo>
                    <a:pt x="23609" y="9701"/>
                    <a:pt x="38227" y="2013"/>
                    <a:pt x="15845" y="16933"/>
                  </a:cubicBezTo>
                  <a:cubicBezTo>
                    <a:pt x="13534" y="23864"/>
                    <a:pt x="0" y="49314"/>
                    <a:pt x="11612" y="59267"/>
                  </a:cubicBezTo>
                  <a:cubicBezTo>
                    <a:pt x="15853" y="62902"/>
                    <a:pt x="45746" y="69917"/>
                    <a:pt x="53945" y="71967"/>
                  </a:cubicBezTo>
                  <a:cubicBezTo>
                    <a:pt x="58178" y="74789"/>
                    <a:pt x="63047" y="76836"/>
                    <a:pt x="66645" y="80433"/>
                  </a:cubicBezTo>
                  <a:cubicBezTo>
                    <a:pt x="70243" y="84031"/>
                    <a:pt x="70388" y="91243"/>
                    <a:pt x="75112" y="93133"/>
                  </a:cubicBezTo>
                  <a:cubicBezTo>
                    <a:pt x="79255" y="94790"/>
                    <a:pt x="83579" y="90311"/>
                    <a:pt x="87812" y="88900"/>
                  </a:cubicBezTo>
                  <a:cubicBezTo>
                    <a:pt x="83182" y="70383"/>
                    <a:pt x="84949" y="72248"/>
                    <a:pt x="75112" y="55033"/>
                  </a:cubicBezTo>
                  <a:cubicBezTo>
                    <a:pt x="65862" y="38845"/>
                    <a:pt x="67351" y="57150"/>
                    <a:pt x="66645" y="55033"/>
                  </a:cubicBezTo>
                  <a:close/>
                </a:path>
              </a:pathLst>
            </a:cu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Freeform 14"/>
            <p:cNvSpPr/>
            <p:nvPr/>
          </p:nvSpPr>
          <p:spPr>
            <a:xfrm>
              <a:off x="4114685" y="1401063"/>
              <a:ext cx="184055" cy="105357"/>
            </a:xfrm>
            <a:custGeom>
              <a:avLst/>
              <a:gdLst>
                <a:gd name="connsiteX0" fmla="*/ 22577 w 184038"/>
                <a:gd name="connsiteY0" fmla="*/ 4206 h 105806"/>
                <a:gd name="connsiteX1" fmla="*/ 35277 w 184038"/>
                <a:gd name="connsiteY1" fmla="*/ 12673 h 105806"/>
                <a:gd name="connsiteX2" fmla="*/ 47977 w 184038"/>
                <a:gd name="connsiteY2" fmla="*/ 16906 h 105806"/>
                <a:gd name="connsiteX3" fmla="*/ 56444 w 184038"/>
                <a:gd name="connsiteY3" fmla="*/ 29606 h 105806"/>
                <a:gd name="connsiteX4" fmla="*/ 98777 w 184038"/>
                <a:gd name="connsiteY4" fmla="*/ 21139 h 105806"/>
                <a:gd name="connsiteX5" fmla="*/ 124177 w 184038"/>
                <a:gd name="connsiteY5" fmla="*/ 4206 h 105806"/>
                <a:gd name="connsiteX6" fmla="*/ 158044 w 184038"/>
                <a:gd name="connsiteY6" fmla="*/ 8439 h 105806"/>
                <a:gd name="connsiteX7" fmla="*/ 166511 w 184038"/>
                <a:gd name="connsiteY7" fmla="*/ 21139 h 105806"/>
                <a:gd name="connsiteX8" fmla="*/ 179211 w 184038"/>
                <a:gd name="connsiteY8" fmla="*/ 46539 h 105806"/>
                <a:gd name="connsiteX9" fmla="*/ 162277 w 184038"/>
                <a:gd name="connsiteY9" fmla="*/ 76173 h 105806"/>
                <a:gd name="connsiteX10" fmla="*/ 132644 w 184038"/>
                <a:gd name="connsiteY10" fmla="*/ 88873 h 105806"/>
                <a:gd name="connsiteX11" fmla="*/ 103011 w 184038"/>
                <a:gd name="connsiteY11" fmla="*/ 105806 h 105806"/>
                <a:gd name="connsiteX12" fmla="*/ 64911 w 184038"/>
                <a:gd name="connsiteY12" fmla="*/ 101573 h 105806"/>
                <a:gd name="connsiteX13" fmla="*/ 43744 w 184038"/>
                <a:gd name="connsiteY13" fmla="*/ 80406 h 105806"/>
                <a:gd name="connsiteX14" fmla="*/ 26811 w 184038"/>
                <a:gd name="connsiteY14" fmla="*/ 71939 h 105806"/>
                <a:gd name="connsiteX15" fmla="*/ 5644 w 184038"/>
                <a:gd name="connsiteY15" fmla="*/ 46539 h 105806"/>
                <a:gd name="connsiteX16" fmla="*/ 1411 w 184038"/>
                <a:gd name="connsiteY16" fmla="*/ 33839 h 105806"/>
                <a:gd name="connsiteX17" fmla="*/ 22577 w 184038"/>
                <a:gd name="connsiteY17" fmla="*/ 4206 h 10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4038" h="105806">
                  <a:moveTo>
                    <a:pt x="22577" y="4206"/>
                  </a:moveTo>
                  <a:cubicBezTo>
                    <a:pt x="28221" y="678"/>
                    <a:pt x="30726" y="10398"/>
                    <a:pt x="35277" y="12673"/>
                  </a:cubicBezTo>
                  <a:cubicBezTo>
                    <a:pt x="39268" y="14669"/>
                    <a:pt x="44492" y="14118"/>
                    <a:pt x="47977" y="16906"/>
                  </a:cubicBezTo>
                  <a:cubicBezTo>
                    <a:pt x="51950" y="20084"/>
                    <a:pt x="53622" y="25373"/>
                    <a:pt x="56444" y="29606"/>
                  </a:cubicBezTo>
                  <a:cubicBezTo>
                    <a:pt x="58959" y="29247"/>
                    <a:pt x="90715" y="26514"/>
                    <a:pt x="98777" y="21139"/>
                  </a:cubicBezTo>
                  <a:cubicBezTo>
                    <a:pt x="130484" y="0"/>
                    <a:pt x="93982" y="14270"/>
                    <a:pt x="124177" y="4206"/>
                  </a:cubicBezTo>
                  <a:cubicBezTo>
                    <a:pt x="135466" y="5617"/>
                    <a:pt x="147481" y="4214"/>
                    <a:pt x="158044" y="8439"/>
                  </a:cubicBezTo>
                  <a:cubicBezTo>
                    <a:pt x="162768" y="10329"/>
                    <a:pt x="164236" y="16588"/>
                    <a:pt x="166511" y="21139"/>
                  </a:cubicBezTo>
                  <a:cubicBezTo>
                    <a:pt x="184038" y="56193"/>
                    <a:pt x="154945" y="10142"/>
                    <a:pt x="179211" y="46539"/>
                  </a:cubicBezTo>
                  <a:cubicBezTo>
                    <a:pt x="175890" y="53180"/>
                    <a:pt x="168261" y="70189"/>
                    <a:pt x="162277" y="76173"/>
                  </a:cubicBezTo>
                  <a:cubicBezTo>
                    <a:pt x="150268" y="88181"/>
                    <a:pt x="148186" y="83045"/>
                    <a:pt x="132644" y="88873"/>
                  </a:cubicBezTo>
                  <a:cubicBezTo>
                    <a:pt x="120364" y="93478"/>
                    <a:pt x="113541" y="98786"/>
                    <a:pt x="103011" y="105806"/>
                  </a:cubicBezTo>
                  <a:cubicBezTo>
                    <a:pt x="90311" y="104395"/>
                    <a:pt x="77308" y="104672"/>
                    <a:pt x="64911" y="101573"/>
                  </a:cubicBezTo>
                  <a:cubicBezTo>
                    <a:pt x="47173" y="97138"/>
                    <a:pt x="55838" y="90485"/>
                    <a:pt x="43744" y="80406"/>
                  </a:cubicBezTo>
                  <a:cubicBezTo>
                    <a:pt x="38896" y="76366"/>
                    <a:pt x="31946" y="75607"/>
                    <a:pt x="26811" y="71939"/>
                  </a:cubicBezTo>
                  <a:cubicBezTo>
                    <a:pt x="16440" y="64531"/>
                    <a:pt x="12395" y="56666"/>
                    <a:pt x="5644" y="46539"/>
                  </a:cubicBezTo>
                  <a:cubicBezTo>
                    <a:pt x="4233" y="42306"/>
                    <a:pt x="0" y="38072"/>
                    <a:pt x="1411" y="33839"/>
                  </a:cubicBezTo>
                  <a:cubicBezTo>
                    <a:pt x="4629" y="24186"/>
                    <a:pt x="16933" y="7734"/>
                    <a:pt x="22577" y="4206"/>
                  </a:cubicBezTo>
                  <a:close/>
                </a:path>
              </a:pathLst>
            </a:cu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Freeform 15"/>
            <p:cNvSpPr/>
            <p:nvPr/>
          </p:nvSpPr>
          <p:spPr>
            <a:xfrm>
              <a:off x="4064070" y="1440865"/>
              <a:ext cx="96629" cy="65555"/>
            </a:xfrm>
            <a:custGeom>
              <a:avLst/>
              <a:gdLst>
                <a:gd name="connsiteX0" fmla="*/ 39334 w 97852"/>
                <a:gd name="connsiteY0" fmla="*/ 13483 h 65412"/>
                <a:gd name="connsiteX1" fmla="*/ 22400 w 97852"/>
                <a:gd name="connsiteY1" fmla="*/ 30416 h 65412"/>
                <a:gd name="connsiteX2" fmla="*/ 9700 w 97852"/>
                <a:gd name="connsiteY2" fmla="*/ 38883 h 65412"/>
                <a:gd name="connsiteX3" fmla="*/ 1234 w 97852"/>
                <a:gd name="connsiteY3" fmla="*/ 51583 h 65412"/>
                <a:gd name="connsiteX4" fmla="*/ 13934 w 97852"/>
                <a:gd name="connsiteY4" fmla="*/ 55816 h 65412"/>
                <a:gd name="connsiteX5" fmla="*/ 47800 w 97852"/>
                <a:gd name="connsiteY5" fmla="*/ 60050 h 65412"/>
                <a:gd name="connsiteX6" fmla="*/ 68967 w 97852"/>
                <a:gd name="connsiteY6" fmla="*/ 64283 h 65412"/>
                <a:gd name="connsiteX7" fmla="*/ 94367 w 97852"/>
                <a:gd name="connsiteY7" fmla="*/ 60050 h 65412"/>
                <a:gd name="connsiteX8" fmla="*/ 90134 w 97852"/>
                <a:gd name="connsiteY8" fmla="*/ 47350 h 65412"/>
                <a:gd name="connsiteX9" fmla="*/ 77434 w 97852"/>
                <a:gd name="connsiteY9" fmla="*/ 43116 h 65412"/>
                <a:gd name="connsiteX10" fmla="*/ 64734 w 97852"/>
                <a:gd name="connsiteY10" fmla="*/ 34650 h 65412"/>
                <a:gd name="connsiteX11" fmla="*/ 56267 w 97852"/>
                <a:gd name="connsiteY11" fmla="*/ 9250 h 65412"/>
                <a:gd name="connsiteX12" fmla="*/ 39334 w 97852"/>
                <a:gd name="connsiteY12" fmla="*/ 13483 h 6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852" h="65412">
                  <a:moveTo>
                    <a:pt x="39334" y="13483"/>
                  </a:moveTo>
                  <a:cubicBezTo>
                    <a:pt x="33690" y="17011"/>
                    <a:pt x="38820" y="9891"/>
                    <a:pt x="22400" y="30416"/>
                  </a:cubicBezTo>
                  <a:cubicBezTo>
                    <a:pt x="19222" y="34389"/>
                    <a:pt x="13933" y="36061"/>
                    <a:pt x="9700" y="38883"/>
                  </a:cubicBezTo>
                  <a:cubicBezTo>
                    <a:pt x="6878" y="43116"/>
                    <a:pt x="0" y="46647"/>
                    <a:pt x="1234" y="51583"/>
                  </a:cubicBezTo>
                  <a:cubicBezTo>
                    <a:pt x="2316" y="55912"/>
                    <a:pt x="9544" y="55018"/>
                    <a:pt x="13934" y="55816"/>
                  </a:cubicBezTo>
                  <a:cubicBezTo>
                    <a:pt x="25127" y="57851"/>
                    <a:pt x="36556" y="58320"/>
                    <a:pt x="47800" y="60050"/>
                  </a:cubicBezTo>
                  <a:cubicBezTo>
                    <a:pt x="54912" y="61144"/>
                    <a:pt x="61911" y="62872"/>
                    <a:pt x="68967" y="64283"/>
                  </a:cubicBezTo>
                  <a:cubicBezTo>
                    <a:pt x="77434" y="62872"/>
                    <a:pt x="87664" y="65412"/>
                    <a:pt x="94367" y="60050"/>
                  </a:cubicBezTo>
                  <a:cubicBezTo>
                    <a:pt x="97852" y="57262"/>
                    <a:pt x="93289" y="50505"/>
                    <a:pt x="90134" y="47350"/>
                  </a:cubicBezTo>
                  <a:cubicBezTo>
                    <a:pt x="86979" y="44195"/>
                    <a:pt x="81425" y="45112"/>
                    <a:pt x="77434" y="43116"/>
                  </a:cubicBezTo>
                  <a:cubicBezTo>
                    <a:pt x="72883" y="40841"/>
                    <a:pt x="68967" y="37472"/>
                    <a:pt x="64734" y="34650"/>
                  </a:cubicBezTo>
                  <a:cubicBezTo>
                    <a:pt x="61912" y="26183"/>
                    <a:pt x="63693" y="14201"/>
                    <a:pt x="56267" y="9250"/>
                  </a:cubicBezTo>
                  <a:cubicBezTo>
                    <a:pt x="42393" y="0"/>
                    <a:pt x="44978" y="9955"/>
                    <a:pt x="39334" y="13483"/>
                  </a:cubicBezTo>
                  <a:close/>
                </a:path>
              </a:pathLst>
            </a:cu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Freeform 18"/>
            <p:cNvSpPr/>
            <p:nvPr/>
          </p:nvSpPr>
          <p:spPr>
            <a:xfrm>
              <a:off x="6261220" y="4845059"/>
              <a:ext cx="135741" cy="161546"/>
            </a:xfrm>
            <a:custGeom>
              <a:avLst/>
              <a:gdLst>
                <a:gd name="connsiteX0" fmla="*/ 71966 w 135275"/>
                <a:gd name="connsiteY0" fmla="*/ 34051 h 161751"/>
                <a:gd name="connsiteX1" fmla="*/ 55033 w 135275"/>
                <a:gd name="connsiteY1" fmla="*/ 29818 h 161751"/>
                <a:gd name="connsiteX2" fmla="*/ 25400 w 135275"/>
                <a:gd name="connsiteY2" fmla="*/ 184 h 161751"/>
                <a:gd name="connsiteX3" fmla="*/ 8466 w 135275"/>
                <a:gd name="connsiteY3" fmla="*/ 4418 h 161751"/>
                <a:gd name="connsiteX4" fmla="*/ 0 w 135275"/>
                <a:gd name="connsiteY4" fmla="*/ 29818 h 161751"/>
                <a:gd name="connsiteX5" fmla="*/ 12700 w 135275"/>
                <a:gd name="connsiteY5" fmla="*/ 72151 h 161751"/>
                <a:gd name="connsiteX6" fmla="*/ 21166 w 135275"/>
                <a:gd name="connsiteY6" fmla="*/ 84851 h 161751"/>
                <a:gd name="connsiteX7" fmla="*/ 25400 w 135275"/>
                <a:gd name="connsiteY7" fmla="*/ 114484 h 161751"/>
                <a:gd name="connsiteX8" fmla="*/ 29633 w 135275"/>
                <a:gd name="connsiteY8" fmla="*/ 131418 h 161751"/>
                <a:gd name="connsiteX9" fmla="*/ 46566 w 135275"/>
                <a:gd name="connsiteY9" fmla="*/ 135651 h 161751"/>
                <a:gd name="connsiteX10" fmla="*/ 59266 w 135275"/>
                <a:gd name="connsiteY10" fmla="*/ 152584 h 161751"/>
                <a:gd name="connsiteX11" fmla="*/ 114300 w 135275"/>
                <a:gd name="connsiteY11" fmla="*/ 152584 h 161751"/>
                <a:gd name="connsiteX12" fmla="*/ 127000 w 135275"/>
                <a:gd name="connsiteY12" fmla="*/ 139884 h 161751"/>
                <a:gd name="connsiteX13" fmla="*/ 127000 w 135275"/>
                <a:gd name="connsiteY13" fmla="*/ 93318 h 161751"/>
                <a:gd name="connsiteX14" fmla="*/ 114300 w 135275"/>
                <a:gd name="connsiteY14" fmla="*/ 80618 h 161751"/>
                <a:gd name="connsiteX15" fmla="*/ 88900 w 135275"/>
                <a:gd name="connsiteY15" fmla="*/ 59451 h 161751"/>
                <a:gd name="connsiteX16" fmla="*/ 59266 w 135275"/>
                <a:gd name="connsiteY16" fmla="*/ 25584 h 161751"/>
                <a:gd name="connsiteX17" fmla="*/ 71966 w 135275"/>
                <a:gd name="connsiteY17" fmla="*/ 34051 h 16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5275" h="161751">
                  <a:moveTo>
                    <a:pt x="71966" y="34051"/>
                  </a:moveTo>
                  <a:cubicBezTo>
                    <a:pt x="71261" y="34757"/>
                    <a:pt x="59738" y="33240"/>
                    <a:pt x="55033" y="29818"/>
                  </a:cubicBezTo>
                  <a:cubicBezTo>
                    <a:pt x="43736" y="21601"/>
                    <a:pt x="25400" y="184"/>
                    <a:pt x="25400" y="184"/>
                  </a:cubicBezTo>
                  <a:cubicBezTo>
                    <a:pt x="19755" y="1595"/>
                    <a:pt x="12253" y="0"/>
                    <a:pt x="8466" y="4418"/>
                  </a:cubicBezTo>
                  <a:cubicBezTo>
                    <a:pt x="2658" y="11194"/>
                    <a:pt x="0" y="29818"/>
                    <a:pt x="0" y="29818"/>
                  </a:cubicBezTo>
                  <a:cubicBezTo>
                    <a:pt x="2367" y="39286"/>
                    <a:pt x="8576" y="65964"/>
                    <a:pt x="12700" y="72151"/>
                  </a:cubicBezTo>
                  <a:lnTo>
                    <a:pt x="21166" y="84851"/>
                  </a:lnTo>
                  <a:cubicBezTo>
                    <a:pt x="22577" y="94729"/>
                    <a:pt x="23615" y="104667"/>
                    <a:pt x="25400" y="114484"/>
                  </a:cubicBezTo>
                  <a:cubicBezTo>
                    <a:pt x="26441" y="120208"/>
                    <a:pt x="25519" y="127304"/>
                    <a:pt x="29633" y="131418"/>
                  </a:cubicBezTo>
                  <a:cubicBezTo>
                    <a:pt x="33747" y="135532"/>
                    <a:pt x="40922" y="134240"/>
                    <a:pt x="46566" y="135651"/>
                  </a:cubicBezTo>
                  <a:cubicBezTo>
                    <a:pt x="50799" y="141295"/>
                    <a:pt x="53525" y="148483"/>
                    <a:pt x="59266" y="152584"/>
                  </a:cubicBezTo>
                  <a:cubicBezTo>
                    <a:pt x="72100" y="161751"/>
                    <a:pt x="106647" y="153434"/>
                    <a:pt x="114300" y="152584"/>
                  </a:cubicBezTo>
                  <a:cubicBezTo>
                    <a:pt x="118533" y="148351"/>
                    <a:pt x="123679" y="144865"/>
                    <a:pt x="127000" y="139884"/>
                  </a:cubicBezTo>
                  <a:cubicBezTo>
                    <a:pt x="135275" y="127471"/>
                    <a:pt x="130653" y="103363"/>
                    <a:pt x="127000" y="93318"/>
                  </a:cubicBezTo>
                  <a:cubicBezTo>
                    <a:pt x="124954" y="87692"/>
                    <a:pt x="118899" y="84451"/>
                    <a:pt x="114300" y="80618"/>
                  </a:cubicBezTo>
                  <a:cubicBezTo>
                    <a:pt x="98852" y="67745"/>
                    <a:pt x="102570" y="77026"/>
                    <a:pt x="88900" y="59451"/>
                  </a:cubicBezTo>
                  <a:cubicBezTo>
                    <a:pt x="77111" y="44293"/>
                    <a:pt x="76449" y="32458"/>
                    <a:pt x="59266" y="25584"/>
                  </a:cubicBezTo>
                  <a:cubicBezTo>
                    <a:pt x="56646" y="24536"/>
                    <a:pt x="72671" y="33345"/>
                    <a:pt x="71966" y="34051"/>
                  </a:cubicBezTo>
                  <a:close/>
                </a:path>
              </a:pathLst>
            </a:custGeom>
            <a:solidFill>
              <a:schemeClr val="accent1"/>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1" name="Double Wave 20"/>
          <p:cNvSpPr/>
          <p:nvPr/>
        </p:nvSpPr>
        <p:spPr>
          <a:xfrm>
            <a:off x="5757863" y="4276725"/>
            <a:ext cx="1699227" cy="723900"/>
          </a:xfrm>
          <a:prstGeom prst="doubleWave">
            <a:avLst>
              <a:gd name="adj1" fmla="val 6407"/>
              <a:gd name="adj2" fmla="val 147"/>
            </a:avLst>
          </a:prstGeom>
          <a:solidFill>
            <a:schemeClr val="accent1">
              <a:lumMod val="60000"/>
              <a:lumOff val="40000"/>
            </a:schemeClr>
          </a:solidFill>
          <a:ln w="34925" cap="flat" cmpd="sng" algn="ctr">
            <a:solidFill>
              <a:schemeClr val="tx2"/>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p>
          <a:p>
            <a:pPr algn="ctr" fontAlgn="auto">
              <a:spcBef>
                <a:spcPts val="0"/>
              </a:spcBef>
              <a:spcAft>
                <a:spcPts val="0"/>
              </a:spcAft>
              <a:defRPr/>
            </a:pPr>
            <a:endParaRPr lang="en-US" dirty="0"/>
          </a:p>
        </p:txBody>
      </p:sp>
      <p:sp>
        <p:nvSpPr>
          <p:cNvPr id="80904" name="Rectangle 19"/>
          <p:cNvSpPr>
            <a:spLocks noChangeArrowheads="1"/>
          </p:cNvSpPr>
          <p:nvPr/>
        </p:nvSpPr>
        <p:spPr bwMode="auto">
          <a:xfrm>
            <a:off x="5757863" y="4292600"/>
            <a:ext cx="20653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altLang="en-US" b="1" u="sng" dirty="0"/>
              <a:t>ACT </a:t>
            </a:r>
            <a:r>
              <a:rPr lang="en-US" altLang="en-US" b="1" u="sng" dirty="0" smtClean="0"/>
              <a:t>(</a:t>
            </a:r>
            <a:r>
              <a:rPr lang="en-US" altLang="en-US" b="1" u="sng" dirty="0"/>
              <a:t>n=1)</a:t>
            </a:r>
          </a:p>
          <a:p>
            <a:pPr>
              <a:buFont typeface="Arial" charset="0"/>
              <a:buChar char="•"/>
            </a:pPr>
            <a:r>
              <a:rPr lang="en-US" altLang="en-US" dirty="0"/>
              <a:t> Canberra </a:t>
            </a:r>
          </a:p>
        </p:txBody>
      </p:sp>
      <p:sp>
        <p:nvSpPr>
          <p:cNvPr id="22" name="Double Wave 21"/>
          <p:cNvSpPr/>
          <p:nvPr/>
        </p:nvSpPr>
        <p:spPr>
          <a:xfrm>
            <a:off x="5795963" y="63501"/>
            <a:ext cx="2243137" cy="3352800"/>
          </a:xfrm>
          <a:prstGeom prst="doubleWave">
            <a:avLst>
              <a:gd name="adj1" fmla="val 1624"/>
              <a:gd name="adj2" fmla="val 1013"/>
            </a:avLst>
          </a:prstGeom>
          <a:solidFill>
            <a:schemeClr val="accent6">
              <a:lumMod val="60000"/>
              <a:lumOff val="40000"/>
            </a:schemeClr>
          </a:solidFill>
          <a:ln w="34925" cap="flat" cmpd="sng" algn="ctr">
            <a:solidFill>
              <a:schemeClr val="accent6">
                <a:lumMod val="7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p>
          <a:p>
            <a:pPr algn="ctr" fontAlgn="auto">
              <a:spcBef>
                <a:spcPts val="0"/>
              </a:spcBef>
              <a:spcAft>
                <a:spcPts val="0"/>
              </a:spcAft>
              <a:defRPr/>
            </a:pPr>
            <a:endParaRPr lang="en-US" dirty="0"/>
          </a:p>
        </p:txBody>
      </p:sp>
      <p:sp>
        <p:nvSpPr>
          <p:cNvPr id="80906" name="Rectangle 22"/>
          <p:cNvSpPr>
            <a:spLocks noChangeArrowheads="1"/>
          </p:cNvSpPr>
          <p:nvPr/>
        </p:nvSpPr>
        <p:spPr bwMode="auto">
          <a:xfrm>
            <a:off x="5795963" y="152400"/>
            <a:ext cx="2243137"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altLang="en-US" b="1" u="sng" dirty="0"/>
              <a:t>NSW </a:t>
            </a:r>
            <a:r>
              <a:rPr lang="en-US" altLang="en-US" b="1" u="sng" dirty="0" smtClean="0"/>
              <a:t>(n=10):</a:t>
            </a:r>
            <a:endParaRPr lang="en-US" altLang="en-US" b="1" dirty="0"/>
          </a:p>
          <a:p>
            <a:pPr>
              <a:buFont typeface="Arial" charset="0"/>
              <a:buChar char="•"/>
            </a:pPr>
            <a:r>
              <a:rPr lang="en-US" altLang="en-US" dirty="0"/>
              <a:t> Bankstown </a:t>
            </a:r>
          </a:p>
          <a:p>
            <a:pPr>
              <a:buFont typeface="Arial" charset="0"/>
              <a:buChar char="•"/>
            </a:pPr>
            <a:r>
              <a:rPr lang="en-US" altLang="en-US" dirty="0"/>
              <a:t> Bathurst Base </a:t>
            </a:r>
          </a:p>
          <a:p>
            <a:pPr>
              <a:buFont typeface="Arial" charset="0"/>
              <a:buChar char="•"/>
            </a:pPr>
            <a:r>
              <a:rPr lang="en-US" altLang="en-US" dirty="0"/>
              <a:t> John Hunter</a:t>
            </a:r>
          </a:p>
          <a:p>
            <a:pPr>
              <a:buFont typeface="Arial" charset="0"/>
              <a:buChar char="•"/>
            </a:pPr>
            <a:r>
              <a:rPr lang="en-US" altLang="en-US" dirty="0"/>
              <a:t> Liverpool</a:t>
            </a:r>
          </a:p>
          <a:p>
            <a:pPr>
              <a:buFont typeface="Arial" charset="0"/>
              <a:buChar char="•"/>
            </a:pPr>
            <a:r>
              <a:rPr lang="en-US" altLang="en-US" dirty="0"/>
              <a:t> Nepean</a:t>
            </a:r>
          </a:p>
          <a:p>
            <a:pPr>
              <a:buFont typeface="Arial" charset="0"/>
              <a:buChar char="•"/>
            </a:pPr>
            <a:r>
              <a:rPr lang="en-US" altLang="en-US" dirty="0"/>
              <a:t> Prince of Wales </a:t>
            </a:r>
          </a:p>
          <a:p>
            <a:pPr>
              <a:buFont typeface="Arial" charset="0"/>
              <a:buChar char="•"/>
            </a:pPr>
            <a:r>
              <a:rPr lang="en-US" altLang="en-US" dirty="0"/>
              <a:t> Royal Prince </a:t>
            </a:r>
            <a:r>
              <a:rPr lang="en-US" altLang="en-US" dirty="0" smtClean="0"/>
              <a:t>Alfred</a:t>
            </a:r>
            <a:endParaRPr lang="en-US" altLang="en-US" dirty="0"/>
          </a:p>
          <a:p>
            <a:pPr>
              <a:buFont typeface="Arial" charset="0"/>
              <a:buChar char="•"/>
            </a:pPr>
            <a:r>
              <a:rPr lang="en-US" altLang="en-US" dirty="0"/>
              <a:t> St George </a:t>
            </a:r>
            <a:endParaRPr lang="en-US" altLang="en-US" dirty="0" smtClean="0"/>
          </a:p>
          <a:p>
            <a:pPr>
              <a:buFont typeface="Arial" charset="0"/>
              <a:buChar char="•"/>
            </a:pPr>
            <a:r>
              <a:rPr lang="en-US" altLang="en-US" dirty="0"/>
              <a:t> </a:t>
            </a:r>
            <a:r>
              <a:rPr lang="en-US" altLang="en-US" dirty="0" smtClean="0"/>
              <a:t>St </a:t>
            </a:r>
            <a:r>
              <a:rPr lang="en-US" altLang="en-US" dirty="0"/>
              <a:t>Vincent’s </a:t>
            </a:r>
            <a:endParaRPr lang="en-US" altLang="en-US" dirty="0" smtClean="0"/>
          </a:p>
          <a:p>
            <a:pPr>
              <a:buFont typeface="Arial" charset="0"/>
              <a:buChar char="•"/>
            </a:pPr>
            <a:r>
              <a:rPr lang="en-US" altLang="en-US" dirty="0"/>
              <a:t> </a:t>
            </a:r>
            <a:r>
              <a:rPr lang="en-US" altLang="en-US" dirty="0" smtClean="0"/>
              <a:t>Westmead</a:t>
            </a:r>
            <a:endParaRPr lang="en-US" altLang="en-US" dirty="0"/>
          </a:p>
        </p:txBody>
      </p:sp>
      <p:cxnSp>
        <p:nvCxnSpPr>
          <p:cNvPr id="27" name="Straight Connector 26"/>
          <p:cNvCxnSpPr>
            <a:endCxn id="19" idx="11"/>
          </p:cNvCxnSpPr>
          <p:nvPr/>
        </p:nvCxnSpPr>
        <p:spPr>
          <a:xfrm rot="10800000">
            <a:off x="4305300" y="4079875"/>
            <a:ext cx="1452563" cy="238125"/>
          </a:xfrm>
          <a:prstGeom prst="line">
            <a:avLst/>
          </a:prstGeom>
          <a:ln w="38100" cap="flat" cmpd="sng" algn="ctr">
            <a:solidFill>
              <a:schemeClr val="tx2"/>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5" name="Double Wave 34"/>
          <p:cNvSpPr/>
          <p:nvPr/>
        </p:nvSpPr>
        <p:spPr>
          <a:xfrm>
            <a:off x="977900" y="116609"/>
            <a:ext cx="4127500" cy="1379537"/>
          </a:xfrm>
          <a:prstGeom prst="doubleWave">
            <a:avLst>
              <a:gd name="adj1" fmla="val 1624"/>
              <a:gd name="adj2" fmla="val 74"/>
            </a:avLst>
          </a:prstGeom>
          <a:solidFill>
            <a:schemeClr val="accent4">
              <a:lumMod val="40000"/>
              <a:lumOff val="60000"/>
            </a:schemeClr>
          </a:solidFill>
          <a:ln w="34925" cap="flat" cmpd="sng" algn="ctr">
            <a:solidFill>
              <a:schemeClr val="accent4">
                <a:lumMod val="7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p>
        </p:txBody>
      </p:sp>
      <p:sp>
        <p:nvSpPr>
          <p:cNvPr id="80909" name="Rectangle 32"/>
          <p:cNvSpPr>
            <a:spLocks noChangeArrowheads="1"/>
          </p:cNvSpPr>
          <p:nvPr/>
        </p:nvSpPr>
        <p:spPr bwMode="auto">
          <a:xfrm>
            <a:off x="977899" y="137246"/>
            <a:ext cx="207633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altLang="en-US" b="1" u="sng" dirty="0"/>
              <a:t>QLD (n=5</a:t>
            </a:r>
            <a:r>
              <a:rPr lang="en-US" altLang="en-US" b="1" dirty="0"/>
              <a:t>)</a:t>
            </a:r>
            <a:endParaRPr lang="en-US" altLang="en-US" dirty="0"/>
          </a:p>
          <a:p>
            <a:pPr>
              <a:buFont typeface="Arial" charset="0"/>
              <a:buChar char="•"/>
            </a:pPr>
            <a:r>
              <a:rPr lang="en-US" altLang="en-US" dirty="0"/>
              <a:t> Gold Coast </a:t>
            </a:r>
          </a:p>
          <a:p>
            <a:pPr>
              <a:buFont typeface="Arial" charset="0"/>
              <a:buChar char="•"/>
            </a:pPr>
            <a:r>
              <a:rPr lang="en-US" altLang="en-US" dirty="0"/>
              <a:t> Nambour General </a:t>
            </a:r>
          </a:p>
          <a:p>
            <a:pPr>
              <a:buFont typeface="Arial" charset="0"/>
              <a:buChar char="•"/>
            </a:pPr>
            <a:r>
              <a:rPr lang="en-US" altLang="en-US" dirty="0"/>
              <a:t> Townsville </a:t>
            </a:r>
          </a:p>
        </p:txBody>
      </p:sp>
      <p:sp>
        <p:nvSpPr>
          <p:cNvPr id="80910" name="Rectangle 35"/>
          <p:cNvSpPr>
            <a:spLocks noChangeArrowheads="1"/>
          </p:cNvSpPr>
          <p:nvPr/>
        </p:nvSpPr>
        <p:spPr bwMode="auto">
          <a:xfrm>
            <a:off x="3040304" y="371710"/>
            <a:ext cx="2319634"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buFont typeface="Arial" charset="0"/>
              <a:buChar char="•"/>
            </a:pPr>
            <a:r>
              <a:rPr lang="en-US" altLang="en-US" dirty="0"/>
              <a:t> Royal Brisbane </a:t>
            </a:r>
            <a:r>
              <a:rPr lang="en-US" altLang="en-US" dirty="0" smtClean="0"/>
              <a:t>and</a:t>
            </a:r>
          </a:p>
          <a:p>
            <a:r>
              <a:rPr lang="en-US" altLang="en-US" dirty="0" smtClean="0"/>
              <a:t>  Women’s </a:t>
            </a:r>
          </a:p>
          <a:p>
            <a:pPr>
              <a:buFont typeface="Arial" charset="0"/>
              <a:buChar char="•"/>
            </a:pPr>
            <a:r>
              <a:rPr lang="en-US" altLang="en-US" dirty="0" smtClean="0"/>
              <a:t> </a:t>
            </a:r>
            <a:r>
              <a:rPr lang="en-US" altLang="en-US" dirty="0"/>
              <a:t>Wesley </a:t>
            </a:r>
          </a:p>
        </p:txBody>
      </p:sp>
      <p:sp>
        <p:nvSpPr>
          <p:cNvPr id="80912" name="Rectangle 42"/>
          <p:cNvSpPr>
            <a:spLocks noChangeArrowheads="1"/>
          </p:cNvSpPr>
          <p:nvPr/>
        </p:nvSpPr>
        <p:spPr bwMode="auto">
          <a:xfrm>
            <a:off x="1320546" y="4926806"/>
            <a:ext cx="194151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altLang="en-US" b="1" u="sng" dirty="0" smtClean="0"/>
              <a:t>VIC (</a:t>
            </a:r>
            <a:r>
              <a:rPr lang="en-US" altLang="en-US" b="1" u="sng" dirty="0"/>
              <a:t>n=10):</a:t>
            </a:r>
            <a:endParaRPr lang="en-US" altLang="en-US" b="1" dirty="0"/>
          </a:p>
          <a:p>
            <a:pPr>
              <a:buFont typeface="Arial" charset="0"/>
              <a:buChar char="•"/>
            </a:pPr>
            <a:r>
              <a:rPr lang="en-US" altLang="en-US" dirty="0"/>
              <a:t> The Alfred</a:t>
            </a:r>
          </a:p>
          <a:p>
            <a:pPr>
              <a:buFont typeface="Arial" charset="0"/>
              <a:buChar char="•"/>
            </a:pPr>
            <a:r>
              <a:rPr lang="en-US" altLang="en-US" dirty="0"/>
              <a:t> The Austin </a:t>
            </a:r>
            <a:endParaRPr lang="en-US" altLang="en-US" dirty="0" smtClean="0"/>
          </a:p>
          <a:p>
            <a:pPr>
              <a:buFont typeface="Arial" charset="0"/>
              <a:buChar char="•"/>
            </a:pPr>
            <a:r>
              <a:rPr lang="en-US" altLang="en-US" dirty="0" smtClean="0"/>
              <a:t> Bendigo Health </a:t>
            </a:r>
          </a:p>
          <a:p>
            <a:pPr>
              <a:buFont typeface="Arial" charset="0"/>
              <a:buChar char="•"/>
            </a:pPr>
            <a:r>
              <a:rPr lang="en-US" altLang="en-US" dirty="0" smtClean="0"/>
              <a:t> </a:t>
            </a:r>
            <a:r>
              <a:rPr lang="en-US" altLang="en-US" dirty="0"/>
              <a:t>Box Hill </a:t>
            </a:r>
          </a:p>
          <a:p>
            <a:pPr>
              <a:buFont typeface="Arial" charset="0"/>
              <a:buChar char="•"/>
            </a:pPr>
            <a:r>
              <a:rPr lang="en-US" altLang="en-US" dirty="0"/>
              <a:t> </a:t>
            </a:r>
            <a:r>
              <a:rPr lang="en-US" altLang="en-US" dirty="0" smtClean="0"/>
              <a:t>Geelong</a:t>
            </a:r>
            <a:endParaRPr lang="en-US" altLang="en-US" dirty="0"/>
          </a:p>
        </p:txBody>
      </p:sp>
      <p:sp>
        <p:nvSpPr>
          <p:cNvPr id="80913" name="Rectangle 44"/>
          <p:cNvSpPr>
            <a:spLocks noChangeArrowheads="1"/>
          </p:cNvSpPr>
          <p:nvPr/>
        </p:nvSpPr>
        <p:spPr bwMode="auto">
          <a:xfrm>
            <a:off x="3150018" y="5253830"/>
            <a:ext cx="219007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buFont typeface="Arial" charset="0"/>
              <a:buChar char="•"/>
            </a:pPr>
            <a:r>
              <a:rPr lang="en-US" altLang="en-US" dirty="0"/>
              <a:t> Royal Melbourne </a:t>
            </a:r>
          </a:p>
          <a:p>
            <a:pPr>
              <a:buFont typeface="Arial" charset="0"/>
              <a:buChar char="•"/>
            </a:pPr>
            <a:r>
              <a:rPr lang="en-US" altLang="en-US" dirty="0"/>
              <a:t> Wangaratta </a:t>
            </a:r>
          </a:p>
          <a:p>
            <a:pPr>
              <a:buFont typeface="Arial" charset="0"/>
              <a:buChar char="•"/>
            </a:pPr>
            <a:r>
              <a:rPr lang="en-US" altLang="en-US" dirty="0"/>
              <a:t> Warrnambool Base </a:t>
            </a:r>
          </a:p>
          <a:p>
            <a:pPr>
              <a:buFont typeface="Arial" charset="0"/>
              <a:buChar char="•"/>
            </a:pPr>
            <a:r>
              <a:rPr lang="en-US" altLang="en-US"/>
              <a:t> </a:t>
            </a:r>
            <a:r>
              <a:rPr lang="en-US" altLang="en-US" smtClean="0"/>
              <a:t>Latrobe </a:t>
            </a:r>
            <a:r>
              <a:rPr lang="en-US" altLang="en-US" dirty="0"/>
              <a:t>Regional </a:t>
            </a:r>
          </a:p>
          <a:p>
            <a:pPr>
              <a:buFont typeface="Arial" charset="0"/>
              <a:buChar char="•"/>
            </a:pPr>
            <a:r>
              <a:rPr lang="en-US" altLang="en-US" dirty="0"/>
              <a:t> St Vincent’s </a:t>
            </a:r>
          </a:p>
        </p:txBody>
      </p:sp>
      <p:pic>
        <p:nvPicPr>
          <p:cNvPr id="80914" name="Picture 5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08788" y="5895975"/>
            <a:ext cx="179705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23755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70730" y="1645200"/>
            <a:ext cx="5015670" cy="1175293"/>
            <a:chOff x="3548" y="35937"/>
            <a:chExt cx="3045750" cy="1279293"/>
          </a:xfrm>
          <a:solidFill>
            <a:schemeClr val="accent2"/>
          </a:solidFill>
        </p:grpSpPr>
        <p:sp>
          <p:nvSpPr>
            <p:cNvPr id="12" name="Rounded Rectangle 11"/>
            <p:cNvSpPr/>
            <p:nvPr/>
          </p:nvSpPr>
          <p:spPr>
            <a:xfrm>
              <a:off x="3548" y="35937"/>
              <a:ext cx="3045750" cy="1279293"/>
            </a:xfrm>
            <a:prstGeom prst="roundRect">
              <a:avLst>
                <a:gd name="adj" fmla="val 10000"/>
              </a:avLst>
            </a:prstGeom>
            <a:solidFill>
              <a:srgbClr val="31859C"/>
            </a:solidFill>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3" name="Rounded Rectangle 4"/>
            <p:cNvSpPr/>
            <p:nvPr/>
          </p:nvSpPr>
          <p:spPr>
            <a:xfrm>
              <a:off x="3548" y="35937"/>
              <a:ext cx="3045750" cy="852862"/>
            </a:xfrm>
            <a:prstGeom prst="rect">
              <a:avLst/>
            </a:prstGeom>
            <a:noFill/>
          </p:spPr>
          <p:style>
            <a:lnRef idx="0">
              <a:scrgbClr r="0" g="0" b="0"/>
            </a:lnRef>
            <a:fillRef idx="0">
              <a:scrgbClr r="0" g="0" b="0"/>
            </a:fillRef>
            <a:effectRef idx="0">
              <a:scrgbClr r="0" g="0" b="0"/>
            </a:effectRef>
            <a:fontRef idx="minor">
              <a:schemeClr val="lt1"/>
            </a:fontRef>
          </p:style>
          <p:txBody>
            <a:bodyPr lIns="156464" tIns="156464" rIns="156464" bIns="83820" spcCol="1270"/>
            <a:lstStyle/>
            <a:p>
              <a:pPr defTabSz="977900" fontAlgn="auto">
                <a:lnSpc>
                  <a:spcPct val="90000"/>
                </a:lnSpc>
                <a:spcAft>
                  <a:spcPct val="35000"/>
                </a:spcAft>
                <a:defRPr/>
              </a:pPr>
              <a:r>
                <a:rPr lang="en-AU" sz="2400" b="1" dirty="0" smtClean="0"/>
                <a:t>Care Element</a:t>
              </a:r>
              <a:endParaRPr lang="en-US" sz="2400" dirty="0"/>
            </a:p>
          </p:txBody>
        </p:sp>
      </p:grpSp>
      <p:sp>
        <p:nvSpPr>
          <p:cNvPr id="72707" name="Title 1"/>
          <p:cNvSpPr>
            <a:spLocks noGrp="1"/>
          </p:cNvSpPr>
          <p:nvPr>
            <p:ph type="title"/>
          </p:nvPr>
        </p:nvSpPr>
        <p:spPr>
          <a:xfrm>
            <a:off x="250638" y="93913"/>
            <a:ext cx="5713412" cy="903287"/>
          </a:xfrm>
        </p:spPr>
        <p:txBody>
          <a:bodyPr/>
          <a:lstStyle/>
          <a:p>
            <a:pPr algn="l"/>
            <a:r>
              <a:rPr lang="en-AU" altLang="en-US" dirty="0" smtClean="0">
                <a:ea typeface="ＭＳ Ｐゴシック" pitchFamily="34" charset="-128"/>
              </a:rPr>
              <a:t>Intervention</a:t>
            </a:r>
          </a:p>
        </p:txBody>
      </p:sp>
      <p:grpSp>
        <p:nvGrpSpPr>
          <p:cNvPr id="72711" name="Group 7"/>
          <p:cNvGrpSpPr>
            <a:grpSpLocks/>
          </p:cNvGrpSpPr>
          <p:nvPr/>
        </p:nvGrpSpPr>
        <p:grpSpPr bwMode="auto">
          <a:xfrm>
            <a:off x="754060" y="2236305"/>
            <a:ext cx="8142290" cy="2062563"/>
            <a:chOff x="627375" y="854794"/>
            <a:chExt cx="3045750" cy="7616088"/>
          </a:xfrm>
        </p:grpSpPr>
        <p:sp>
          <p:nvSpPr>
            <p:cNvPr id="9" name="Rounded Rectangle 8"/>
            <p:cNvSpPr/>
            <p:nvPr/>
          </p:nvSpPr>
          <p:spPr>
            <a:xfrm>
              <a:off x="627375" y="887051"/>
              <a:ext cx="3045750" cy="7583831"/>
            </a:xfrm>
            <a:prstGeom prst="roundRect">
              <a:avLst>
                <a:gd name="adj" fmla="val 10000"/>
              </a:avLst>
            </a:prstGeom>
            <a:ln>
              <a:solidFill>
                <a:schemeClr val="accent5">
                  <a:lumMod val="75000"/>
                </a:schemeClr>
              </a:solidFill>
            </a:ln>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ounded Rectangle 4"/>
            <p:cNvSpPr/>
            <p:nvPr/>
          </p:nvSpPr>
          <p:spPr>
            <a:xfrm>
              <a:off x="685664" y="854794"/>
              <a:ext cx="2987461" cy="661612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156464" tIns="156464" rIns="156464" bIns="156464" spcCol="1270"/>
            <a:lstStyle/>
            <a:p>
              <a:pPr marL="0" lvl="1" defTabSz="977900" fontAlgn="auto">
                <a:lnSpc>
                  <a:spcPct val="90000"/>
                </a:lnSpc>
                <a:spcAft>
                  <a:spcPct val="15000"/>
                </a:spcAft>
                <a:tabLst>
                  <a:tab pos="266700" algn="l"/>
                </a:tabLst>
                <a:defRPr/>
              </a:pPr>
              <a:r>
                <a:rPr lang="en-AU" sz="2400" b="1" dirty="0" smtClean="0"/>
                <a:t>T</a:t>
              </a:r>
              <a:r>
                <a:rPr lang="en-AU" sz="2400" dirty="0" smtClean="0"/>
                <a:t>riage</a:t>
              </a:r>
              <a:r>
                <a:rPr lang="en-AU" sz="2400" dirty="0"/>
                <a:t>:</a:t>
              </a:r>
            </a:p>
            <a:p>
              <a:pPr marL="342900" lvl="1" indent="-342900" defTabSz="977900" fontAlgn="auto">
                <a:lnSpc>
                  <a:spcPct val="90000"/>
                </a:lnSpc>
                <a:spcAft>
                  <a:spcPct val="15000"/>
                </a:spcAft>
                <a:buFont typeface="Arial" panose="020B0604020202020204" pitchFamily="34" charset="0"/>
                <a:buChar char="•"/>
                <a:tabLst>
                  <a:tab pos="266700" algn="l"/>
                </a:tabLst>
                <a:defRPr/>
              </a:pPr>
              <a:r>
                <a:rPr lang="en-AU" sz="2400" dirty="0"/>
                <a:t>All patients presenting with signs and symptoms of suspected stroke should be triaged at Australian Triage Scale Category 1 or 2 (seen within 10 mins)</a:t>
              </a:r>
            </a:p>
          </p:txBody>
        </p:sp>
      </p:grpSp>
      <p:sp>
        <p:nvSpPr>
          <p:cNvPr id="20" name="Rectangle 19"/>
          <p:cNvSpPr/>
          <p:nvPr/>
        </p:nvSpPr>
        <p:spPr>
          <a:xfrm>
            <a:off x="0" y="1196975"/>
            <a:ext cx="9144000" cy="387350"/>
          </a:xfrm>
          <a:prstGeom prst="rect">
            <a:avLst/>
          </a:prstGeom>
          <a:solidFill>
            <a:srgbClr val="CD59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21" name="Rectangle 20"/>
          <p:cNvSpPr/>
          <p:nvPr/>
        </p:nvSpPr>
        <p:spPr>
          <a:xfrm>
            <a:off x="1254642" y="1177742"/>
            <a:ext cx="1477926" cy="4065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320" y="1128944"/>
            <a:ext cx="950406" cy="523412"/>
          </a:xfrm>
          <a:prstGeom prst="rect">
            <a:avLst/>
          </a:prstGeom>
        </p:spPr>
      </p:pic>
    </p:spTree>
    <p:extLst>
      <p:ext uri="{BB962C8B-B14F-4D97-AF65-F5344CB8AC3E}">
        <p14:creationId xmlns:p14="http://schemas.microsoft.com/office/powerpoint/2010/main" val="3059624129"/>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70730" y="1645200"/>
            <a:ext cx="5015670" cy="1175293"/>
            <a:chOff x="3548" y="35937"/>
            <a:chExt cx="3045750" cy="1279293"/>
          </a:xfrm>
          <a:solidFill>
            <a:schemeClr val="accent2"/>
          </a:solidFill>
        </p:grpSpPr>
        <p:sp>
          <p:nvSpPr>
            <p:cNvPr id="12" name="Rounded Rectangle 11"/>
            <p:cNvSpPr/>
            <p:nvPr/>
          </p:nvSpPr>
          <p:spPr>
            <a:xfrm>
              <a:off x="3548" y="35937"/>
              <a:ext cx="3045750" cy="1279293"/>
            </a:xfrm>
            <a:prstGeom prst="roundRect">
              <a:avLst>
                <a:gd name="adj" fmla="val 10000"/>
              </a:avLst>
            </a:prstGeom>
            <a:solidFill>
              <a:srgbClr val="31859C"/>
            </a:solidFill>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3" name="Rounded Rectangle 4"/>
            <p:cNvSpPr/>
            <p:nvPr/>
          </p:nvSpPr>
          <p:spPr>
            <a:xfrm>
              <a:off x="3548" y="35937"/>
              <a:ext cx="3045750" cy="852862"/>
            </a:xfrm>
            <a:prstGeom prst="rect">
              <a:avLst/>
            </a:prstGeom>
            <a:noFill/>
          </p:spPr>
          <p:style>
            <a:lnRef idx="0">
              <a:scrgbClr r="0" g="0" b="0"/>
            </a:lnRef>
            <a:fillRef idx="0">
              <a:scrgbClr r="0" g="0" b="0"/>
            </a:fillRef>
            <a:effectRef idx="0">
              <a:scrgbClr r="0" g="0" b="0"/>
            </a:effectRef>
            <a:fontRef idx="minor">
              <a:schemeClr val="lt1"/>
            </a:fontRef>
          </p:style>
          <p:txBody>
            <a:bodyPr lIns="156464" tIns="156464" rIns="156464" bIns="83820" spcCol="1270"/>
            <a:lstStyle/>
            <a:p>
              <a:pPr defTabSz="977900" fontAlgn="auto">
                <a:lnSpc>
                  <a:spcPct val="90000"/>
                </a:lnSpc>
                <a:spcAft>
                  <a:spcPct val="35000"/>
                </a:spcAft>
                <a:defRPr/>
              </a:pPr>
              <a:r>
                <a:rPr lang="en-AU" sz="2400" b="1" dirty="0" smtClean="0"/>
                <a:t>Care Element</a:t>
              </a:r>
              <a:endParaRPr lang="en-US" sz="2400" dirty="0"/>
            </a:p>
          </p:txBody>
        </p:sp>
      </p:grpSp>
      <p:sp>
        <p:nvSpPr>
          <p:cNvPr id="72707" name="Title 1"/>
          <p:cNvSpPr>
            <a:spLocks noGrp="1"/>
          </p:cNvSpPr>
          <p:nvPr>
            <p:ph type="title"/>
          </p:nvPr>
        </p:nvSpPr>
        <p:spPr>
          <a:xfrm>
            <a:off x="250638" y="93913"/>
            <a:ext cx="5713412" cy="903287"/>
          </a:xfrm>
        </p:spPr>
        <p:txBody>
          <a:bodyPr/>
          <a:lstStyle/>
          <a:p>
            <a:pPr algn="l"/>
            <a:r>
              <a:rPr lang="en-AU" altLang="en-US" dirty="0" smtClean="0">
                <a:ea typeface="ＭＳ Ｐゴシック" pitchFamily="34" charset="-128"/>
              </a:rPr>
              <a:t>Intervention</a:t>
            </a:r>
          </a:p>
        </p:txBody>
      </p:sp>
      <p:grpSp>
        <p:nvGrpSpPr>
          <p:cNvPr id="72711" name="Group 7"/>
          <p:cNvGrpSpPr>
            <a:grpSpLocks/>
          </p:cNvGrpSpPr>
          <p:nvPr/>
        </p:nvGrpSpPr>
        <p:grpSpPr bwMode="auto">
          <a:xfrm>
            <a:off x="754060" y="2236306"/>
            <a:ext cx="8142290" cy="1874286"/>
            <a:chOff x="627375" y="854794"/>
            <a:chExt cx="3045750" cy="7616088"/>
          </a:xfrm>
        </p:grpSpPr>
        <p:sp>
          <p:nvSpPr>
            <p:cNvPr id="9" name="Rounded Rectangle 8"/>
            <p:cNvSpPr/>
            <p:nvPr/>
          </p:nvSpPr>
          <p:spPr>
            <a:xfrm>
              <a:off x="627375" y="887051"/>
              <a:ext cx="3045750" cy="7583831"/>
            </a:xfrm>
            <a:prstGeom prst="roundRect">
              <a:avLst>
                <a:gd name="adj" fmla="val 10000"/>
              </a:avLst>
            </a:prstGeom>
            <a:ln>
              <a:solidFill>
                <a:schemeClr val="accent5">
                  <a:lumMod val="75000"/>
                </a:schemeClr>
              </a:solidFill>
            </a:ln>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ounded Rectangle 4"/>
            <p:cNvSpPr/>
            <p:nvPr/>
          </p:nvSpPr>
          <p:spPr>
            <a:xfrm>
              <a:off x="685664" y="854794"/>
              <a:ext cx="2987461" cy="661612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156464" tIns="156464" rIns="156464" bIns="156464" spcCol="1270"/>
            <a:lstStyle/>
            <a:p>
              <a:pPr marL="0" lvl="1" defTabSz="977900" fontAlgn="auto">
                <a:lnSpc>
                  <a:spcPct val="90000"/>
                </a:lnSpc>
                <a:spcAft>
                  <a:spcPct val="15000"/>
                </a:spcAft>
                <a:defRPr/>
              </a:pPr>
              <a:r>
                <a:rPr lang="en-AU" sz="2400" b="1" dirty="0"/>
                <a:t>T</a:t>
              </a:r>
              <a:r>
                <a:rPr lang="en-AU" sz="2400" dirty="0"/>
                <a:t>reatment: </a:t>
              </a:r>
              <a:r>
                <a:rPr lang="en-AU" sz="2400" b="1" dirty="0" err="1"/>
                <a:t>tPA</a:t>
              </a:r>
              <a:endParaRPr lang="en-AU" sz="2400" b="1" dirty="0"/>
            </a:p>
            <a:p>
              <a:pPr marL="342900" lvl="1" indent="-342900" defTabSz="977900" fontAlgn="auto">
                <a:lnSpc>
                  <a:spcPct val="90000"/>
                </a:lnSpc>
                <a:spcAft>
                  <a:spcPct val="15000"/>
                </a:spcAft>
                <a:buFont typeface="Arial" panose="020B0604020202020204" pitchFamily="34" charset="0"/>
                <a:buChar char="•"/>
                <a:defRPr/>
              </a:pPr>
              <a:r>
                <a:rPr lang="en-AU" sz="2400" dirty="0"/>
                <a:t>All patients to be assessed for </a:t>
              </a:r>
              <a:r>
                <a:rPr lang="en-AU" sz="2400" dirty="0" err="1"/>
                <a:t>tPA</a:t>
              </a:r>
              <a:r>
                <a:rPr lang="en-AU" sz="2400" dirty="0"/>
                <a:t> eligibility</a:t>
              </a:r>
            </a:p>
            <a:p>
              <a:pPr marL="342900" lvl="1" indent="-342900" defTabSz="977900" fontAlgn="auto">
                <a:lnSpc>
                  <a:spcPct val="90000"/>
                </a:lnSpc>
                <a:spcAft>
                  <a:spcPct val="15000"/>
                </a:spcAft>
                <a:buFont typeface="Arial" panose="020B0604020202020204" pitchFamily="34" charset="0"/>
                <a:buChar char="•"/>
                <a:defRPr/>
              </a:pPr>
              <a:endParaRPr lang="en-AU" sz="2400" dirty="0"/>
            </a:p>
            <a:p>
              <a:pPr marL="342900" lvl="1" indent="-342900" defTabSz="977900" fontAlgn="auto">
                <a:lnSpc>
                  <a:spcPct val="90000"/>
                </a:lnSpc>
                <a:spcAft>
                  <a:spcPct val="15000"/>
                </a:spcAft>
                <a:buFont typeface="Arial" panose="020B0604020202020204" pitchFamily="34" charset="0"/>
                <a:buChar char="•"/>
                <a:defRPr/>
              </a:pPr>
              <a:r>
                <a:rPr lang="en-AU" sz="2400" dirty="0"/>
                <a:t>All eligible patients receive </a:t>
              </a:r>
              <a:r>
                <a:rPr lang="en-AU" sz="2400" dirty="0" err="1"/>
                <a:t>tPA</a:t>
              </a:r>
              <a:endParaRPr lang="en-AU" sz="2400" dirty="0"/>
            </a:p>
          </p:txBody>
        </p:sp>
      </p:grpSp>
      <p:sp>
        <p:nvSpPr>
          <p:cNvPr id="20" name="Rectangle 19"/>
          <p:cNvSpPr/>
          <p:nvPr/>
        </p:nvSpPr>
        <p:spPr>
          <a:xfrm>
            <a:off x="0" y="1196975"/>
            <a:ext cx="9144000" cy="387350"/>
          </a:xfrm>
          <a:prstGeom prst="rect">
            <a:avLst/>
          </a:prstGeom>
          <a:solidFill>
            <a:srgbClr val="CD59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21" name="Rectangle 20"/>
          <p:cNvSpPr/>
          <p:nvPr/>
        </p:nvSpPr>
        <p:spPr>
          <a:xfrm>
            <a:off x="1254642" y="1177742"/>
            <a:ext cx="1477926" cy="4065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320" y="1128944"/>
            <a:ext cx="950406" cy="523412"/>
          </a:xfrm>
          <a:prstGeom prst="rect">
            <a:avLst/>
          </a:prstGeom>
        </p:spPr>
      </p:pic>
    </p:spTree>
    <p:extLst>
      <p:ext uri="{BB962C8B-B14F-4D97-AF65-F5344CB8AC3E}">
        <p14:creationId xmlns:p14="http://schemas.microsoft.com/office/powerpoint/2010/main" val="3684373814"/>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70730" y="1645200"/>
            <a:ext cx="5015670" cy="1175293"/>
            <a:chOff x="3548" y="35937"/>
            <a:chExt cx="3045750" cy="1279293"/>
          </a:xfrm>
          <a:solidFill>
            <a:schemeClr val="accent2"/>
          </a:solidFill>
        </p:grpSpPr>
        <p:sp>
          <p:nvSpPr>
            <p:cNvPr id="12" name="Rounded Rectangle 11"/>
            <p:cNvSpPr/>
            <p:nvPr/>
          </p:nvSpPr>
          <p:spPr>
            <a:xfrm>
              <a:off x="3548" y="35937"/>
              <a:ext cx="3045750" cy="1279293"/>
            </a:xfrm>
            <a:prstGeom prst="roundRect">
              <a:avLst>
                <a:gd name="adj" fmla="val 10000"/>
              </a:avLst>
            </a:prstGeom>
            <a:solidFill>
              <a:srgbClr val="31859C"/>
            </a:solidFill>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3" name="Rounded Rectangle 4"/>
            <p:cNvSpPr/>
            <p:nvPr/>
          </p:nvSpPr>
          <p:spPr>
            <a:xfrm>
              <a:off x="3548" y="35937"/>
              <a:ext cx="3045750" cy="852862"/>
            </a:xfrm>
            <a:prstGeom prst="rect">
              <a:avLst/>
            </a:prstGeom>
            <a:noFill/>
          </p:spPr>
          <p:style>
            <a:lnRef idx="0">
              <a:scrgbClr r="0" g="0" b="0"/>
            </a:lnRef>
            <a:fillRef idx="0">
              <a:scrgbClr r="0" g="0" b="0"/>
            </a:fillRef>
            <a:effectRef idx="0">
              <a:scrgbClr r="0" g="0" b="0"/>
            </a:effectRef>
            <a:fontRef idx="minor">
              <a:schemeClr val="lt1"/>
            </a:fontRef>
          </p:style>
          <p:txBody>
            <a:bodyPr lIns="156464" tIns="156464" rIns="156464" bIns="83820" spcCol="1270"/>
            <a:lstStyle/>
            <a:p>
              <a:pPr defTabSz="977900" fontAlgn="auto">
                <a:lnSpc>
                  <a:spcPct val="90000"/>
                </a:lnSpc>
                <a:spcAft>
                  <a:spcPct val="35000"/>
                </a:spcAft>
                <a:defRPr/>
              </a:pPr>
              <a:r>
                <a:rPr lang="en-AU" sz="2400" b="1" dirty="0" smtClean="0"/>
                <a:t>Care Element</a:t>
              </a:r>
              <a:endParaRPr lang="en-US" sz="2400" dirty="0"/>
            </a:p>
          </p:txBody>
        </p:sp>
      </p:grpSp>
      <p:sp>
        <p:nvSpPr>
          <p:cNvPr id="72707" name="Title 1"/>
          <p:cNvSpPr>
            <a:spLocks noGrp="1"/>
          </p:cNvSpPr>
          <p:nvPr>
            <p:ph type="title"/>
          </p:nvPr>
        </p:nvSpPr>
        <p:spPr>
          <a:xfrm>
            <a:off x="250638" y="93913"/>
            <a:ext cx="5713412" cy="903287"/>
          </a:xfrm>
        </p:spPr>
        <p:txBody>
          <a:bodyPr/>
          <a:lstStyle/>
          <a:p>
            <a:pPr algn="l"/>
            <a:r>
              <a:rPr lang="en-AU" altLang="en-US" dirty="0" smtClean="0">
                <a:ea typeface="ＭＳ Ｐゴシック" pitchFamily="34" charset="-128"/>
              </a:rPr>
              <a:t>Intervention</a:t>
            </a:r>
          </a:p>
        </p:txBody>
      </p:sp>
      <p:grpSp>
        <p:nvGrpSpPr>
          <p:cNvPr id="72711" name="Group 7"/>
          <p:cNvGrpSpPr>
            <a:grpSpLocks/>
          </p:cNvGrpSpPr>
          <p:nvPr/>
        </p:nvGrpSpPr>
        <p:grpSpPr bwMode="auto">
          <a:xfrm>
            <a:off x="754060" y="2236305"/>
            <a:ext cx="8142290" cy="2620703"/>
            <a:chOff x="627375" y="854794"/>
            <a:chExt cx="3045750" cy="7616088"/>
          </a:xfrm>
        </p:grpSpPr>
        <p:sp>
          <p:nvSpPr>
            <p:cNvPr id="9" name="Rounded Rectangle 8"/>
            <p:cNvSpPr/>
            <p:nvPr/>
          </p:nvSpPr>
          <p:spPr>
            <a:xfrm>
              <a:off x="627375" y="887051"/>
              <a:ext cx="3045750" cy="7583831"/>
            </a:xfrm>
            <a:prstGeom prst="roundRect">
              <a:avLst>
                <a:gd name="adj" fmla="val 10000"/>
              </a:avLst>
            </a:prstGeom>
            <a:ln>
              <a:solidFill>
                <a:schemeClr val="accent5">
                  <a:lumMod val="75000"/>
                </a:schemeClr>
              </a:solidFill>
            </a:ln>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ounded Rectangle 4"/>
            <p:cNvSpPr/>
            <p:nvPr/>
          </p:nvSpPr>
          <p:spPr>
            <a:xfrm>
              <a:off x="685664" y="854794"/>
              <a:ext cx="2987461" cy="661612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156464" tIns="156464" rIns="156464" bIns="156464" spcCol="1270"/>
            <a:lstStyle/>
            <a:p>
              <a:pPr marL="0" lvl="1" defTabSz="977900" fontAlgn="auto">
                <a:lnSpc>
                  <a:spcPct val="90000"/>
                </a:lnSpc>
                <a:spcAft>
                  <a:spcPct val="15000"/>
                </a:spcAft>
                <a:defRPr/>
              </a:pPr>
              <a:r>
                <a:rPr lang="en-AU" sz="2400" b="1" dirty="0"/>
                <a:t>T</a:t>
              </a:r>
              <a:r>
                <a:rPr lang="en-AU" sz="2400" dirty="0"/>
                <a:t>reatment: </a:t>
              </a:r>
              <a:r>
                <a:rPr lang="en-AU" sz="2400" b="1" dirty="0"/>
                <a:t>Fever</a:t>
              </a:r>
            </a:p>
            <a:p>
              <a:pPr marL="342900" lvl="1" indent="-342900" defTabSz="977900" fontAlgn="auto">
                <a:lnSpc>
                  <a:spcPct val="90000"/>
                </a:lnSpc>
                <a:spcAft>
                  <a:spcPct val="15000"/>
                </a:spcAft>
                <a:buFont typeface="Arial" panose="020B0604020202020204" pitchFamily="34" charset="0"/>
                <a:buChar char="•"/>
                <a:defRPr/>
              </a:pPr>
              <a:r>
                <a:rPr lang="en-AU" sz="2400" dirty="0"/>
                <a:t>All patients to have their temperature taken on arrival to ED and then at least four hourly whilst they remain in ED</a:t>
              </a:r>
            </a:p>
            <a:p>
              <a:pPr marL="342900" lvl="1" indent="-342900" defTabSz="977900" fontAlgn="auto">
                <a:lnSpc>
                  <a:spcPct val="90000"/>
                </a:lnSpc>
                <a:spcAft>
                  <a:spcPct val="15000"/>
                </a:spcAft>
                <a:buFont typeface="Arial" panose="020B0604020202020204" pitchFamily="34" charset="0"/>
                <a:buChar char="•"/>
                <a:defRPr/>
              </a:pPr>
              <a:endParaRPr lang="en-AU" sz="1600" dirty="0"/>
            </a:p>
            <a:p>
              <a:pPr marL="342900" lvl="1" indent="-342900" defTabSz="977900" fontAlgn="auto">
                <a:lnSpc>
                  <a:spcPct val="90000"/>
                </a:lnSpc>
                <a:spcAft>
                  <a:spcPct val="15000"/>
                </a:spcAft>
                <a:buFont typeface="Arial" panose="020B0604020202020204" pitchFamily="34" charset="0"/>
                <a:buChar char="•"/>
                <a:defRPr/>
              </a:pPr>
              <a:r>
                <a:rPr lang="en-AU" sz="2400" dirty="0"/>
                <a:t>Treat temperature 37.5°C or greater with Panadol within one hour</a:t>
              </a:r>
            </a:p>
          </p:txBody>
        </p:sp>
      </p:grpSp>
      <p:sp>
        <p:nvSpPr>
          <p:cNvPr id="20" name="Rectangle 19"/>
          <p:cNvSpPr/>
          <p:nvPr/>
        </p:nvSpPr>
        <p:spPr>
          <a:xfrm>
            <a:off x="0" y="1196975"/>
            <a:ext cx="9144000" cy="387350"/>
          </a:xfrm>
          <a:prstGeom prst="rect">
            <a:avLst/>
          </a:prstGeom>
          <a:solidFill>
            <a:srgbClr val="CD59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21" name="Rectangle 20"/>
          <p:cNvSpPr/>
          <p:nvPr/>
        </p:nvSpPr>
        <p:spPr>
          <a:xfrm>
            <a:off x="1254642" y="1177742"/>
            <a:ext cx="1477926" cy="4065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320" y="1128944"/>
            <a:ext cx="950406" cy="523412"/>
          </a:xfrm>
          <a:prstGeom prst="rect">
            <a:avLst/>
          </a:prstGeom>
        </p:spPr>
      </p:pic>
    </p:spTree>
    <p:extLst>
      <p:ext uri="{BB962C8B-B14F-4D97-AF65-F5344CB8AC3E}">
        <p14:creationId xmlns:p14="http://schemas.microsoft.com/office/powerpoint/2010/main" val="370178331"/>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70730" y="1645200"/>
            <a:ext cx="5015670" cy="1175293"/>
            <a:chOff x="3548" y="35937"/>
            <a:chExt cx="3045750" cy="1279293"/>
          </a:xfrm>
          <a:solidFill>
            <a:schemeClr val="accent2"/>
          </a:solidFill>
        </p:grpSpPr>
        <p:sp>
          <p:nvSpPr>
            <p:cNvPr id="12" name="Rounded Rectangle 11"/>
            <p:cNvSpPr/>
            <p:nvPr/>
          </p:nvSpPr>
          <p:spPr>
            <a:xfrm>
              <a:off x="3548" y="35937"/>
              <a:ext cx="3045750" cy="1279293"/>
            </a:xfrm>
            <a:prstGeom prst="roundRect">
              <a:avLst>
                <a:gd name="adj" fmla="val 10000"/>
              </a:avLst>
            </a:prstGeom>
            <a:solidFill>
              <a:srgbClr val="31859C"/>
            </a:solidFill>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3" name="Rounded Rectangle 4"/>
            <p:cNvSpPr/>
            <p:nvPr/>
          </p:nvSpPr>
          <p:spPr>
            <a:xfrm>
              <a:off x="3548" y="35937"/>
              <a:ext cx="3045750" cy="852862"/>
            </a:xfrm>
            <a:prstGeom prst="rect">
              <a:avLst/>
            </a:prstGeom>
            <a:noFill/>
          </p:spPr>
          <p:style>
            <a:lnRef idx="0">
              <a:scrgbClr r="0" g="0" b="0"/>
            </a:lnRef>
            <a:fillRef idx="0">
              <a:scrgbClr r="0" g="0" b="0"/>
            </a:fillRef>
            <a:effectRef idx="0">
              <a:scrgbClr r="0" g="0" b="0"/>
            </a:effectRef>
            <a:fontRef idx="minor">
              <a:schemeClr val="lt1"/>
            </a:fontRef>
          </p:style>
          <p:txBody>
            <a:bodyPr lIns="156464" tIns="156464" rIns="156464" bIns="83820" spcCol="1270"/>
            <a:lstStyle/>
            <a:p>
              <a:pPr defTabSz="977900" fontAlgn="auto">
                <a:lnSpc>
                  <a:spcPct val="90000"/>
                </a:lnSpc>
                <a:spcAft>
                  <a:spcPct val="35000"/>
                </a:spcAft>
                <a:defRPr/>
              </a:pPr>
              <a:r>
                <a:rPr lang="en-AU" sz="2400" b="1" dirty="0" smtClean="0"/>
                <a:t>Care Element</a:t>
              </a:r>
              <a:endParaRPr lang="en-US" sz="2400" dirty="0"/>
            </a:p>
          </p:txBody>
        </p:sp>
      </p:grpSp>
      <p:sp>
        <p:nvSpPr>
          <p:cNvPr id="72707" name="Title 1"/>
          <p:cNvSpPr>
            <a:spLocks noGrp="1"/>
          </p:cNvSpPr>
          <p:nvPr>
            <p:ph type="title"/>
          </p:nvPr>
        </p:nvSpPr>
        <p:spPr>
          <a:xfrm>
            <a:off x="250638" y="93913"/>
            <a:ext cx="5713412" cy="903287"/>
          </a:xfrm>
        </p:spPr>
        <p:txBody>
          <a:bodyPr/>
          <a:lstStyle/>
          <a:p>
            <a:pPr algn="l"/>
            <a:r>
              <a:rPr lang="en-AU" altLang="en-US" dirty="0" smtClean="0">
                <a:ea typeface="ＭＳ Ｐゴシック" pitchFamily="34" charset="-128"/>
              </a:rPr>
              <a:t>Intervention</a:t>
            </a:r>
          </a:p>
        </p:txBody>
      </p:sp>
      <p:grpSp>
        <p:nvGrpSpPr>
          <p:cNvPr id="72711" name="Group 7"/>
          <p:cNvGrpSpPr>
            <a:grpSpLocks/>
          </p:cNvGrpSpPr>
          <p:nvPr/>
        </p:nvGrpSpPr>
        <p:grpSpPr bwMode="auto">
          <a:xfrm>
            <a:off x="754060" y="2236305"/>
            <a:ext cx="8142290" cy="3535103"/>
            <a:chOff x="627375" y="854794"/>
            <a:chExt cx="3045750" cy="7616088"/>
          </a:xfrm>
        </p:grpSpPr>
        <p:sp>
          <p:nvSpPr>
            <p:cNvPr id="9" name="Rounded Rectangle 8"/>
            <p:cNvSpPr/>
            <p:nvPr/>
          </p:nvSpPr>
          <p:spPr>
            <a:xfrm>
              <a:off x="627375" y="887051"/>
              <a:ext cx="3045750" cy="7583831"/>
            </a:xfrm>
            <a:prstGeom prst="roundRect">
              <a:avLst>
                <a:gd name="adj" fmla="val 10000"/>
              </a:avLst>
            </a:prstGeom>
            <a:ln>
              <a:solidFill>
                <a:schemeClr val="accent5">
                  <a:lumMod val="75000"/>
                </a:schemeClr>
              </a:solidFill>
            </a:ln>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ounded Rectangle 4"/>
            <p:cNvSpPr/>
            <p:nvPr/>
          </p:nvSpPr>
          <p:spPr>
            <a:xfrm>
              <a:off x="685664" y="854794"/>
              <a:ext cx="2987461" cy="661612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156464" tIns="156464" rIns="156464" bIns="156464" spcCol="1270"/>
            <a:lstStyle/>
            <a:p>
              <a:pPr marL="0" lvl="1" defTabSz="977900" fontAlgn="auto">
                <a:lnSpc>
                  <a:spcPct val="90000"/>
                </a:lnSpc>
                <a:spcAft>
                  <a:spcPct val="15000"/>
                </a:spcAft>
                <a:defRPr/>
              </a:pPr>
              <a:r>
                <a:rPr lang="en-AU" sz="2400" b="1" dirty="0"/>
                <a:t>T</a:t>
              </a:r>
              <a:r>
                <a:rPr lang="en-AU" sz="2400" dirty="0"/>
                <a:t>reatment: </a:t>
              </a:r>
              <a:r>
                <a:rPr lang="en-AU" sz="2400" b="1" dirty="0"/>
                <a:t>Glucose (Sugar)</a:t>
              </a:r>
            </a:p>
            <a:p>
              <a:pPr marL="342900" lvl="1" indent="-342900" defTabSz="977900" fontAlgn="auto">
                <a:lnSpc>
                  <a:spcPct val="90000"/>
                </a:lnSpc>
                <a:spcAft>
                  <a:spcPct val="15000"/>
                </a:spcAft>
                <a:buFont typeface="Arial" panose="020B0604020202020204" pitchFamily="34" charset="0"/>
                <a:buChar char="•"/>
                <a:defRPr/>
              </a:pPr>
              <a:r>
                <a:rPr lang="en-AU" sz="2400" dirty="0"/>
                <a:t>Formal venous Blood Glucose Level (BGL) to be sent to laboratory on admission to ED</a:t>
              </a:r>
            </a:p>
            <a:p>
              <a:pPr marL="342900" lvl="1" indent="-342900" defTabSz="977900" fontAlgn="auto">
                <a:lnSpc>
                  <a:spcPct val="90000"/>
                </a:lnSpc>
                <a:spcAft>
                  <a:spcPct val="15000"/>
                </a:spcAft>
                <a:buFont typeface="Arial" panose="020B0604020202020204" pitchFamily="34" charset="0"/>
                <a:buChar char="•"/>
                <a:defRPr/>
              </a:pPr>
              <a:endParaRPr lang="en-AU" sz="1600" dirty="0"/>
            </a:p>
            <a:p>
              <a:pPr marL="342900" lvl="1" indent="-342900" defTabSz="977900" fontAlgn="auto">
                <a:lnSpc>
                  <a:spcPct val="90000"/>
                </a:lnSpc>
                <a:spcAft>
                  <a:spcPct val="15000"/>
                </a:spcAft>
                <a:buFont typeface="Arial" panose="020B0604020202020204" pitchFamily="34" charset="0"/>
                <a:buChar char="•"/>
                <a:defRPr/>
              </a:pPr>
              <a:r>
                <a:rPr lang="en-AU" sz="2400" dirty="0"/>
                <a:t>Record finger prick BGL on admission and monitor finger prick BGL every 6 hours (or greater if elevated)</a:t>
              </a:r>
            </a:p>
            <a:p>
              <a:pPr marL="342900" lvl="1" indent="-342900" defTabSz="977900" fontAlgn="auto">
                <a:lnSpc>
                  <a:spcPct val="90000"/>
                </a:lnSpc>
                <a:spcAft>
                  <a:spcPct val="15000"/>
                </a:spcAft>
                <a:buFont typeface="Arial" panose="020B0604020202020204" pitchFamily="34" charset="0"/>
                <a:buChar char="•"/>
                <a:defRPr/>
              </a:pPr>
              <a:endParaRPr lang="en-AU" sz="1600" dirty="0"/>
            </a:p>
            <a:p>
              <a:pPr marL="342900" lvl="1" indent="-342900" defTabSz="977900" fontAlgn="auto">
                <a:lnSpc>
                  <a:spcPct val="90000"/>
                </a:lnSpc>
                <a:spcAft>
                  <a:spcPct val="15000"/>
                </a:spcAft>
                <a:buFont typeface="Arial" panose="020B0604020202020204" pitchFamily="34" charset="0"/>
                <a:buChar char="•"/>
                <a:defRPr/>
              </a:pPr>
              <a:r>
                <a:rPr lang="en-AU" sz="2400" dirty="0"/>
                <a:t>Administer insulin to all patients with BGL &gt; 10 </a:t>
              </a:r>
              <a:r>
                <a:rPr lang="en-AU" sz="2400" dirty="0" err="1"/>
                <a:t>mMol</a:t>
              </a:r>
              <a:r>
                <a:rPr lang="en-AU" sz="2400" dirty="0"/>
                <a:t>/L within one hour</a:t>
              </a:r>
            </a:p>
          </p:txBody>
        </p:sp>
      </p:grpSp>
      <p:sp>
        <p:nvSpPr>
          <p:cNvPr id="20" name="Rectangle 19"/>
          <p:cNvSpPr/>
          <p:nvPr/>
        </p:nvSpPr>
        <p:spPr>
          <a:xfrm>
            <a:off x="0" y="1196975"/>
            <a:ext cx="9144000" cy="387350"/>
          </a:xfrm>
          <a:prstGeom prst="rect">
            <a:avLst/>
          </a:prstGeom>
          <a:solidFill>
            <a:srgbClr val="CD59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21" name="Rectangle 20"/>
          <p:cNvSpPr/>
          <p:nvPr/>
        </p:nvSpPr>
        <p:spPr>
          <a:xfrm>
            <a:off x="1254642" y="1177742"/>
            <a:ext cx="1477926" cy="4065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320" y="1128944"/>
            <a:ext cx="950406" cy="523412"/>
          </a:xfrm>
          <a:prstGeom prst="rect">
            <a:avLst/>
          </a:prstGeom>
        </p:spPr>
      </p:pic>
    </p:spTree>
    <p:extLst>
      <p:ext uri="{BB962C8B-B14F-4D97-AF65-F5344CB8AC3E}">
        <p14:creationId xmlns:p14="http://schemas.microsoft.com/office/powerpoint/2010/main" val="3650351172"/>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70730" y="1645200"/>
            <a:ext cx="5015670" cy="1175293"/>
            <a:chOff x="3548" y="35937"/>
            <a:chExt cx="3045750" cy="1279293"/>
          </a:xfrm>
          <a:solidFill>
            <a:schemeClr val="accent2"/>
          </a:solidFill>
        </p:grpSpPr>
        <p:sp>
          <p:nvSpPr>
            <p:cNvPr id="12" name="Rounded Rectangle 11"/>
            <p:cNvSpPr/>
            <p:nvPr/>
          </p:nvSpPr>
          <p:spPr>
            <a:xfrm>
              <a:off x="3548" y="35937"/>
              <a:ext cx="3045750" cy="1279293"/>
            </a:xfrm>
            <a:prstGeom prst="roundRect">
              <a:avLst>
                <a:gd name="adj" fmla="val 10000"/>
              </a:avLst>
            </a:prstGeom>
            <a:solidFill>
              <a:srgbClr val="31859C"/>
            </a:solidFill>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3" name="Rounded Rectangle 4"/>
            <p:cNvSpPr/>
            <p:nvPr/>
          </p:nvSpPr>
          <p:spPr>
            <a:xfrm>
              <a:off x="3548" y="35937"/>
              <a:ext cx="3045750" cy="852862"/>
            </a:xfrm>
            <a:prstGeom prst="rect">
              <a:avLst/>
            </a:prstGeom>
            <a:noFill/>
          </p:spPr>
          <p:style>
            <a:lnRef idx="0">
              <a:scrgbClr r="0" g="0" b="0"/>
            </a:lnRef>
            <a:fillRef idx="0">
              <a:scrgbClr r="0" g="0" b="0"/>
            </a:fillRef>
            <a:effectRef idx="0">
              <a:scrgbClr r="0" g="0" b="0"/>
            </a:effectRef>
            <a:fontRef idx="minor">
              <a:schemeClr val="lt1"/>
            </a:fontRef>
          </p:style>
          <p:txBody>
            <a:bodyPr lIns="156464" tIns="156464" rIns="156464" bIns="83820" spcCol="1270"/>
            <a:lstStyle/>
            <a:p>
              <a:pPr defTabSz="977900" fontAlgn="auto">
                <a:lnSpc>
                  <a:spcPct val="90000"/>
                </a:lnSpc>
                <a:spcAft>
                  <a:spcPct val="35000"/>
                </a:spcAft>
                <a:defRPr/>
              </a:pPr>
              <a:r>
                <a:rPr lang="en-AU" sz="2400" b="1" dirty="0" smtClean="0"/>
                <a:t>Care Element</a:t>
              </a:r>
              <a:endParaRPr lang="en-US" sz="2400" dirty="0"/>
            </a:p>
          </p:txBody>
        </p:sp>
      </p:grpSp>
      <p:sp>
        <p:nvSpPr>
          <p:cNvPr id="72707" name="Title 1"/>
          <p:cNvSpPr>
            <a:spLocks noGrp="1"/>
          </p:cNvSpPr>
          <p:nvPr>
            <p:ph type="title"/>
          </p:nvPr>
        </p:nvSpPr>
        <p:spPr>
          <a:xfrm>
            <a:off x="250638" y="93913"/>
            <a:ext cx="5713412" cy="903287"/>
          </a:xfrm>
        </p:spPr>
        <p:txBody>
          <a:bodyPr/>
          <a:lstStyle/>
          <a:p>
            <a:pPr algn="l"/>
            <a:r>
              <a:rPr lang="en-AU" altLang="en-US" dirty="0" smtClean="0">
                <a:ea typeface="ＭＳ Ｐゴシック" pitchFamily="34" charset="-128"/>
              </a:rPr>
              <a:t>Intervention</a:t>
            </a:r>
          </a:p>
        </p:txBody>
      </p:sp>
      <p:grpSp>
        <p:nvGrpSpPr>
          <p:cNvPr id="72711" name="Group 7"/>
          <p:cNvGrpSpPr>
            <a:grpSpLocks/>
          </p:cNvGrpSpPr>
          <p:nvPr/>
        </p:nvGrpSpPr>
        <p:grpSpPr bwMode="auto">
          <a:xfrm>
            <a:off x="754060" y="2236306"/>
            <a:ext cx="8142290" cy="3618230"/>
            <a:chOff x="627375" y="854794"/>
            <a:chExt cx="3045750" cy="7616088"/>
          </a:xfrm>
        </p:grpSpPr>
        <p:sp>
          <p:nvSpPr>
            <p:cNvPr id="9" name="Rounded Rectangle 8"/>
            <p:cNvSpPr/>
            <p:nvPr/>
          </p:nvSpPr>
          <p:spPr>
            <a:xfrm>
              <a:off x="627375" y="887051"/>
              <a:ext cx="3045750" cy="7583831"/>
            </a:xfrm>
            <a:prstGeom prst="roundRect">
              <a:avLst>
                <a:gd name="adj" fmla="val 10000"/>
              </a:avLst>
            </a:prstGeom>
            <a:ln>
              <a:solidFill>
                <a:schemeClr val="accent5">
                  <a:lumMod val="75000"/>
                </a:schemeClr>
              </a:solidFill>
            </a:ln>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ounded Rectangle 4"/>
            <p:cNvSpPr/>
            <p:nvPr/>
          </p:nvSpPr>
          <p:spPr>
            <a:xfrm>
              <a:off x="685664" y="854794"/>
              <a:ext cx="2987461" cy="661612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156464" tIns="156464" rIns="156464" bIns="156464" spcCol="1270"/>
            <a:lstStyle/>
            <a:p>
              <a:pPr marL="0" lvl="1" defTabSz="977900" fontAlgn="auto">
                <a:lnSpc>
                  <a:spcPct val="90000"/>
                </a:lnSpc>
                <a:spcAft>
                  <a:spcPct val="15000"/>
                </a:spcAft>
                <a:defRPr/>
              </a:pPr>
              <a:r>
                <a:rPr lang="en-AU" sz="2400" b="1" dirty="0"/>
                <a:t>T</a:t>
              </a:r>
              <a:r>
                <a:rPr lang="en-AU" sz="2400" dirty="0"/>
                <a:t>reatment: </a:t>
              </a:r>
              <a:r>
                <a:rPr lang="en-AU" sz="2400" b="1" dirty="0"/>
                <a:t>Swallowing</a:t>
              </a:r>
            </a:p>
            <a:p>
              <a:pPr marL="342900" lvl="1" indent="-342900" defTabSz="977900" fontAlgn="auto">
                <a:lnSpc>
                  <a:spcPct val="90000"/>
                </a:lnSpc>
                <a:spcAft>
                  <a:spcPct val="15000"/>
                </a:spcAft>
                <a:buFont typeface="Arial" panose="020B0604020202020204" pitchFamily="34" charset="0"/>
                <a:buChar char="•"/>
                <a:defRPr/>
              </a:pPr>
              <a:r>
                <a:rPr lang="en-AU" sz="2400" dirty="0"/>
                <a:t>Patients remain NBM until a swallow screen by non- Speech Pathologist (SP) or swallow assessment by SP performed</a:t>
              </a:r>
            </a:p>
            <a:p>
              <a:pPr marL="342900" lvl="1" indent="-342900" defTabSz="977900" fontAlgn="auto">
                <a:lnSpc>
                  <a:spcPct val="90000"/>
                </a:lnSpc>
                <a:spcAft>
                  <a:spcPct val="15000"/>
                </a:spcAft>
                <a:buFont typeface="Arial" panose="020B0604020202020204" pitchFamily="34" charset="0"/>
                <a:buChar char="•"/>
                <a:defRPr/>
              </a:pPr>
              <a:endParaRPr lang="en-AU" sz="1600" dirty="0"/>
            </a:p>
            <a:p>
              <a:pPr marL="342900" lvl="1" indent="-342900" defTabSz="977900" fontAlgn="auto">
                <a:lnSpc>
                  <a:spcPct val="90000"/>
                </a:lnSpc>
                <a:spcAft>
                  <a:spcPct val="15000"/>
                </a:spcAft>
                <a:buFont typeface="Arial" panose="020B0604020202020204" pitchFamily="34" charset="0"/>
                <a:buChar char="•"/>
                <a:defRPr/>
              </a:pPr>
              <a:r>
                <a:rPr lang="en-AU" sz="2400" dirty="0"/>
                <a:t>No oral food or fluids or meds to be given prior to swallow screen by non-SP or swallow assessment by SP</a:t>
              </a:r>
            </a:p>
            <a:p>
              <a:pPr marL="342900" lvl="1" indent="-342900" defTabSz="977900" fontAlgn="auto">
                <a:lnSpc>
                  <a:spcPct val="90000"/>
                </a:lnSpc>
                <a:spcAft>
                  <a:spcPct val="15000"/>
                </a:spcAft>
                <a:buFont typeface="Arial" panose="020B0604020202020204" pitchFamily="34" charset="0"/>
                <a:buChar char="•"/>
                <a:defRPr/>
              </a:pPr>
              <a:endParaRPr lang="en-AU" sz="1600" dirty="0"/>
            </a:p>
            <a:p>
              <a:pPr marL="342900" lvl="1" indent="-342900" defTabSz="977900" fontAlgn="auto">
                <a:lnSpc>
                  <a:spcPct val="90000"/>
                </a:lnSpc>
                <a:spcAft>
                  <a:spcPct val="15000"/>
                </a:spcAft>
                <a:buFont typeface="Arial" panose="020B0604020202020204" pitchFamily="34" charset="0"/>
                <a:buChar char="•"/>
                <a:defRPr/>
              </a:pPr>
              <a:r>
                <a:rPr lang="en-AU" sz="2400" dirty="0"/>
                <a:t>All patients who fail the screen are assessed by a SP</a:t>
              </a:r>
            </a:p>
          </p:txBody>
        </p:sp>
      </p:grpSp>
      <p:sp>
        <p:nvSpPr>
          <p:cNvPr id="20" name="Rectangle 19"/>
          <p:cNvSpPr/>
          <p:nvPr/>
        </p:nvSpPr>
        <p:spPr>
          <a:xfrm>
            <a:off x="0" y="1196975"/>
            <a:ext cx="9144000" cy="387350"/>
          </a:xfrm>
          <a:prstGeom prst="rect">
            <a:avLst/>
          </a:prstGeom>
          <a:solidFill>
            <a:srgbClr val="CD59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21" name="Rectangle 20"/>
          <p:cNvSpPr/>
          <p:nvPr/>
        </p:nvSpPr>
        <p:spPr>
          <a:xfrm>
            <a:off x="1254642" y="1177742"/>
            <a:ext cx="1477926" cy="4065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320" y="1128944"/>
            <a:ext cx="950406" cy="523412"/>
          </a:xfrm>
          <a:prstGeom prst="rect">
            <a:avLst/>
          </a:prstGeom>
        </p:spPr>
      </p:pic>
    </p:spTree>
    <p:extLst>
      <p:ext uri="{BB962C8B-B14F-4D97-AF65-F5344CB8AC3E}">
        <p14:creationId xmlns:p14="http://schemas.microsoft.com/office/powerpoint/2010/main" val="632943369"/>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70730" y="1645200"/>
            <a:ext cx="5015670" cy="1175293"/>
            <a:chOff x="3548" y="35937"/>
            <a:chExt cx="3045750" cy="1279293"/>
          </a:xfrm>
          <a:solidFill>
            <a:schemeClr val="accent2"/>
          </a:solidFill>
        </p:grpSpPr>
        <p:sp>
          <p:nvSpPr>
            <p:cNvPr id="12" name="Rounded Rectangle 11"/>
            <p:cNvSpPr/>
            <p:nvPr/>
          </p:nvSpPr>
          <p:spPr>
            <a:xfrm>
              <a:off x="3548" y="35937"/>
              <a:ext cx="3045750" cy="1279293"/>
            </a:xfrm>
            <a:prstGeom prst="roundRect">
              <a:avLst>
                <a:gd name="adj" fmla="val 10000"/>
              </a:avLst>
            </a:prstGeom>
            <a:solidFill>
              <a:srgbClr val="31859C"/>
            </a:solidFill>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3" name="Rounded Rectangle 4"/>
            <p:cNvSpPr/>
            <p:nvPr/>
          </p:nvSpPr>
          <p:spPr>
            <a:xfrm>
              <a:off x="3548" y="35937"/>
              <a:ext cx="3045750" cy="852862"/>
            </a:xfrm>
            <a:prstGeom prst="rect">
              <a:avLst/>
            </a:prstGeom>
            <a:noFill/>
          </p:spPr>
          <p:style>
            <a:lnRef idx="0">
              <a:scrgbClr r="0" g="0" b="0"/>
            </a:lnRef>
            <a:fillRef idx="0">
              <a:scrgbClr r="0" g="0" b="0"/>
            </a:fillRef>
            <a:effectRef idx="0">
              <a:scrgbClr r="0" g="0" b="0"/>
            </a:effectRef>
            <a:fontRef idx="minor">
              <a:schemeClr val="lt1"/>
            </a:fontRef>
          </p:style>
          <p:txBody>
            <a:bodyPr lIns="156464" tIns="156464" rIns="156464" bIns="83820" spcCol="1270"/>
            <a:lstStyle/>
            <a:p>
              <a:pPr defTabSz="977900" fontAlgn="auto">
                <a:lnSpc>
                  <a:spcPct val="90000"/>
                </a:lnSpc>
                <a:spcAft>
                  <a:spcPct val="35000"/>
                </a:spcAft>
                <a:defRPr/>
              </a:pPr>
              <a:r>
                <a:rPr lang="en-AU" sz="2400" b="1" dirty="0" smtClean="0"/>
                <a:t>Care Element</a:t>
              </a:r>
              <a:endParaRPr lang="en-US" sz="2400" dirty="0"/>
            </a:p>
          </p:txBody>
        </p:sp>
      </p:grpSp>
      <p:sp>
        <p:nvSpPr>
          <p:cNvPr id="72707" name="Title 1"/>
          <p:cNvSpPr>
            <a:spLocks noGrp="1"/>
          </p:cNvSpPr>
          <p:nvPr>
            <p:ph type="title"/>
          </p:nvPr>
        </p:nvSpPr>
        <p:spPr>
          <a:xfrm>
            <a:off x="250638" y="93913"/>
            <a:ext cx="5713412" cy="903287"/>
          </a:xfrm>
        </p:spPr>
        <p:txBody>
          <a:bodyPr/>
          <a:lstStyle/>
          <a:p>
            <a:pPr algn="l"/>
            <a:r>
              <a:rPr lang="en-AU" altLang="en-US" dirty="0" smtClean="0">
                <a:ea typeface="ＭＳ Ｐゴシック" pitchFamily="34" charset="-128"/>
              </a:rPr>
              <a:t>Intervention</a:t>
            </a:r>
          </a:p>
        </p:txBody>
      </p:sp>
      <p:grpSp>
        <p:nvGrpSpPr>
          <p:cNvPr id="72711" name="Group 7"/>
          <p:cNvGrpSpPr>
            <a:grpSpLocks/>
          </p:cNvGrpSpPr>
          <p:nvPr/>
        </p:nvGrpSpPr>
        <p:grpSpPr bwMode="auto">
          <a:xfrm>
            <a:off x="754060" y="2236305"/>
            <a:ext cx="8142290" cy="2632578"/>
            <a:chOff x="627375" y="854794"/>
            <a:chExt cx="3045750" cy="7616088"/>
          </a:xfrm>
        </p:grpSpPr>
        <p:sp>
          <p:nvSpPr>
            <p:cNvPr id="9" name="Rounded Rectangle 8"/>
            <p:cNvSpPr/>
            <p:nvPr/>
          </p:nvSpPr>
          <p:spPr>
            <a:xfrm>
              <a:off x="627375" y="887051"/>
              <a:ext cx="3045750" cy="7583831"/>
            </a:xfrm>
            <a:prstGeom prst="roundRect">
              <a:avLst>
                <a:gd name="adj" fmla="val 10000"/>
              </a:avLst>
            </a:prstGeom>
            <a:ln>
              <a:solidFill>
                <a:schemeClr val="accent5">
                  <a:lumMod val="75000"/>
                </a:schemeClr>
              </a:solidFill>
            </a:ln>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ounded Rectangle 4"/>
            <p:cNvSpPr/>
            <p:nvPr/>
          </p:nvSpPr>
          <p:spPr>
            <a:xfrm>
              <a:off x="685664" y="854794"/>
              <a:ext cx="2987461" cy="661612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156464" tIns="156464" rIns="156464" bIns="156464" spcCol="1270"/>
            <a:lstStyle/>
            <a:p>
              <a:pPr marL="0" lvl="1" defTabSz="977900" fontAlgn="auto">
                <a:lnSpc>
                  <a:spcPct val="90000"/>
                </a:lnSpc>
                <a:spcAft>
                  <a:spcPct val="15000"/>
                </a:spcAft>
                <a:defRPr/>
              </a:pPr>
              <a:r>
                <a:rPr lang="en-AU" sz="2400" b="1" dirty="0"/>
                <a:t>T</a:t>
              </a:r>
              <a:r>
                <a:rPr lang="en-AU" sz="2400" dirty="0"/>
                <a:t>ransfer:</a:t>
              </a:r>
              <a:endParaRPr lang="en-AU" sz="2400" b="1" dirty="0"/>
            </a:p>
            <a:p>
              <a:pPr marL="342900" lvl="1" indent="-342900" defTabSz="977900" fontAlgn="auto">
                <a:lnSpc>
                  <a:spcPct val="90000"/>
                </a:lnSpc>
                <a:spcAft>
                  <a:spcPct val="15000"/>
                </a:spcAft>
                <a:buFont typeface="Arial" panose="020B0604020202020204" pitchFamily="34" charset="0"/>
                <a:buChar char="•"/>
                <a:defRPr/>
              </a:pPr>
              <a:r>
                <a:rPr lang="en-AU" sz="2400" dirty="0"/>
                <a:t>All patients with stroke to be discharged from ED within 4 hours</a:t>
              </a:r>
            </a:p>
            <a:p>
              <a:pPr marL="342900" lvl="1" indent="-342900" defTabSz="977900" fontAlgn="auto">
                <a:lnSpc>
                  <a:spcPct val="90000"/>
                </a:lnSpc>
                <a:spcAft>
                  <a:spcPct val="15000"/>
                </a:spcAft>
                <a:buFont typeface="Arial" panose="020B0604020202020204" pitchFamily="34" charset="0"/>
                <a:buChar char="•"/>
                <a:defRPr/>
              </a:pPr>
              <a:endParaRPr lang="en-AU" sz="1600" dirty="0"/>
            </a:p>
            <a:p>
              <a:pPr marL="342900" lvl="1" indent="-342900" defTabSz="977900" fontAlgn="auto">
                <a:lnSpc>
                  <a:spcPct val="90000"/>
                </a:lnSpc>
                <a:spcAft>
                  <a:spcPct val="15000"/>
                </a:spcAft>
                <a:buFont typeface="Arial" panose="020B0604020202020204" pitchFamily="34" charset="0"/>
                <a:buChar char="•"/>
                <a:defRPr/>
              </a:pPr>
              <a:r>
                <a:rPr lang="en-AU" sz="2400" dirty="0"/>
                <a:t>All patients with stroke to be admitted to the hospital's stroke unit</a:t>
              </a:r>
            </a:p>
          </p:txBody>
        </p:sp>
      </p:grpSp>
      <p:sp>
        <p:nvSpPr>
          <p:cNvPr id="20" name="Rectangle 19"/>
          <p:cNvSpPr/>
          <p:nvPr/>
        </p:nvSpPr>
        <p:spPr>
          <a:xfrm>
            <a:off x="0" y="1196975"/>
            <a:ext cx="9144000" cy="387350"/>
          </a:xfrm>
          <a:prstGeom prst="rect">
            <a:avLst/>
          </a:prstGeom>
          <a:solidFill>
            <a:srgbClr val="CD59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21" name="Rectangle 20"/>
          <p:cNvSpPr/>
          <p:nvPr/>
        </p:nvSpPr>
        <p:spPr>
          <a:xfrm>
            <a:off x="1254642" y="1177742"/>
            <a:ext cx="1477926" cy="4065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320" y="1128944"/>
            <a:ext cx="950406" cy="523412"/>
          </a:xfrm>
          <a:prstGeom prst="rect">
            <a:avLst/>
          </a:prstGeom>
        </p:spPr>
      </p:pic>
    </p:spTree>
    <p:extLst>
      <p:ext uri="{BB962C8B-B14F-4D97-AF65-F5344CB8AC3E}">
        <p14:creationId xmlns:p14="http://schemas.microsoft.com/office/powerpoint/2010/main" val="1380318004"/>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70730" y="1645200"/>
            <a:ext cx="5015670" cy="1175293"/>
            <a:chOff x="3548" y="35937"/>
            <a:chExt cx="3045750" cy="1279293"/>
          </a:xfrm>
          <a:solidFill>
            <a:schemeClr val="accent2"/>
          </a:solidFill>
        </p:grpSpPr>
        <p:sp>
          <p:nvSpPr>
            <p:cNvPr id="12" name="Rounded Rectangle 11"/>
            <p:cNvSpPr/>
            <p:nvPr/>
          </p:nvSpPr>
          <p:spPr>
            <a:xfrm>
              <a:off x="3548" y="35937"/>
              <a:ext cx="3045750" cy="1279293"/>
            </a:xfrm>
            <a:prstGeom prst="roundRect">
              <a:avLst>
                <a:gd name="adj" fmla="val 10000"/>
              </a:avLst>
            </a:prstGeom>
            <a:solidFill>
              <a:srgbClr val="31859C"/>
            </a:solidFill>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3" name="Rounded Rectangle 4"/>
            <p:cNvSpPr/>
            <p:nvPr/>
          </p:nvSpPr>
          <p:spPr>
            <a:xfrm>
              <a:off x="3548" y="35937"/>
              <a:ext cx="3045750" cy="852862"/>
            </a:xfrm>
            <a:prstGeom prst="rect">
              <a:avLst/>
            </a:prstGeom>
            <a:noFill/>
          </p:spPr>
          <p:style>
            <a:lnRef idx="0">
              <a:scrgbClr r="0" g="0" b="0"/>
            </a:lnRef>
            <a:fillRef idx="0">
              <a:scrgbClr r="0" g="0" b="0"/>
            </a:fillRef>
            <a:effectRef idx="0">
              <a:scrgbClr r="0" g="0" b="0"/>
            </a:effectRef>
            <a:fontRef idx="minor">
              <a:schemeClr val="lt1"/>
            </a:fontRef>
          </p:style>
          <p:txBody>
            <a:bodyPr lIns="156464" tIns="156464" rIns="156464" bIns="83820" spcCol="1270"/>
            <a:lstStyle/>
            <a:p>
              <a:pPr defTabSz="977900" fontAlgn="auto">
                <a:lnSpc>
                  <a:spcPct val="90000"/>
                </a:lnSpc>
                <a:spcAft>
                  <a:spcPct val="35000"/>
                </a:spcAft>
                <a:defRPr/>
              </a:pPr>
              <a:r>
                <a:rPr lang="en-AU" sz="2400" b="1" dirty="0" smtClean="0"/>
                <a:t>Implementation</a:t>
              </a:r>
              <a:endParaRPr lang="en-US" sz="2400" dirty="0"/>
            </a:p>
          </p:txBody>
        </p:sp>
      </p:grpSp>
      <p:sp>
        <p:nvSpPr>
          <p:cNvPr id="72707" name="Title 1"/>
          <p:cNvSpPr>
            <a:spLocks noGrp="1"/>
          </p:cNvSpPr>
          <p:nvPr>
            <p:ph type="title"/>
          </p:nvPr>
        </p:nvSpPr>
        <p:spPr>
          <a:xfrm>
            <a:off x="250638" y="93913"/>
            <a:ext cx="5713412" cy="903287"/>
          </a:xfrm>
        </p:spPr>
        <p:txBody>
          <a:bodyPr/>
          <a:lstStyle/>
          <a:p>
            <a:pPr algn="l"/>
            <a:r>
              <a:rPr lang="en-AU" altLang="en-US" dirty="0" smtClean="0">
                <a:ea typeface="ＭＳ Ｐゴシック" pitchFamily="34" charset="-128"/>
              </a:rPr>
              <a:t>Intervention</a:t>
            </a:r>
          </a:p>
        </p:txBody>
      </p:sp>
      <p:grpSp>
        <p:nvGrpSpPr>
          <p:cNvPr id="72711" name="Group 7"/>
          <p:cNvGrpSpPr>
            <a:grpSpLocks/>
          </p:cNvGrpSpPr>
          <p:nvPr/>
        </p:nvGrpSpPr>
        <p:grpSpPr bwMode="auto">
          <a:xfrm>
            <a:off x="754060" y="2236305"/>
            <a:ext cx="8142290" cy="4512838"/>
            <a:chOff x="627375" y="854794"/>
            <a:chExt cx="3045750" cy="7616088"/>
          </a:xfrm>
        </p:grpSpPr>
        <p:sp>
          <p:nvSpPr>
            <p:cNvPr id="9" name="Rounded Rectangle 8"/>
            <p:cNvSpPr/>
            <p:nvPr/>
          </p:nvSpPr>
          <p:spPr>
            <a:xfrm>
              <a:off x="627375" y="887051"/>
              <a:ext cx="3045750" cy="7583831"/>
            </a:xfrm>
            <a:prstGeom prst="roundRect">
              <a:avLst>
                <a:gd name="adj" fmla="val 10000"/>
              </a:avLst>
            </a:prstGeom>
            <a:ln>
              <a:solidFill>
                <a:schemeClr val="accent5">
                  <a:lumMod val="75000"/>
                </a:schemeClr>
              </a:solidFill>
            </a:ln>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ounded Rectangle 4"/>
            <p:cNvSpPr/>
            <p:nvPr/>
          </p:nvSpPr>
          <p:spPr>
            <a:xfrm>
              <a:off x="685664" y="854794"/>
              <a:ext cx="2987461" cy="661612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156464" tIns="156464" rIns="156464" bIns="156464" spcCol="1270"/>
            <a:lstStyle/>
            <a:p>
              <a:pPr marL="342900" lvl="1" indent="-342900" defTabSz="977900" fontAlgn="auto">
                <a:lnSpc>
                  <a:spcPct val="150000"/>
                </a:lnSpc>
                <a:spcAft>
                  <a:spcPct val="15000"/>
                </a:spcAft>
                <a:buFont typeface="Arial" panose="020B0604020202020204" pitchFamily="34" charset="0"/>
                <a:buChar char="•"/>
                <a:defRPr/>
              </a:pPr>
              <a:r>
                <a:rPr lang="en-US" sz="2400" dirty="0"/>
                <a:t>Multidisciplinary </a:t>
              </a:r>
              <a:r>
                <a:rPr lang="en-US" sz="2400" dirty="0" smtClean="0"/>
                <a:t>Workshops </a:t>
              </a:r>
              <a:r>
                <a:rPr lang="en-US" sz="2400" dirty="0"/>
                <a:t>(barrier assessment)</a:t>
              </a:r>
            </a:p>
            <a:p>
              <a:pPr marL="342900" lvl="1" indent="-342900" defTabSz="977900" fontAlgn="auto">
                <a:lnSpc>
                  <a:spcPct val="150000"/>
                </a:lnSpc>
                <a:spcAft>
                  <a:spcPct val="15000"/>
                </a:spcAft>
                <a:buFont typeface="Arial" panose="020B0604020202020204" pitchFamily="34" charset="0"/>
                <a:buChar char="•"/>
                <a:defRPr/>
              </a:pPr>
              <a:r>
                <a:rPr lang="en-US" sz="2400" dirty="0"/>
                <a:t>Identification of site clinical </a:t>
              </a:r>
              <a:r>
                <a:rPr lang="en-US" sz="2400" dirty="0" smtClean="0"/>
                <a:t>champions</a:t>
              </a:r>
            </a:p>
            <a:p>
              <a:pPr marL="342900" lvl="1" indent="-342900" defTabSz="977900" fontAlgn="auto">
                <a:lnSpc>
                  <a:spcPct val="150000"/>
                </a:lnSpc>
                <a:spcAft>
                  <a:spcPct val="15000"/>
                </a:spcAft>
                <a:buFont typeface="Arial" panose="020B0604020202020204" pitchFamily="34" charset="0"/>
                <a:buChar char="•"/>
                <a:defRPr/>
              </a:pPr>
              <a:r>
                <a:rPr lang="en-US" sz="2400" dirty="0" smtClean="0"/>
                <a:t>Implementation plan</a:t>
              </a:r>
              <a:endParaRPr lang="en-US" sz="2400" dirty="0"/>
            </a:p>
            <a:p>
              <a:pPr marL="342900" lvl="1" indent="-342900" defTabSz="977900" fontAlgn="auto">
                <a:lnSpc>
                  <a:spcPct val="150000"/>
                </a:lnSpc>
                <a:spcAft>
                  <a:spcPct val="15000"/>
                </a:spcAft>
                <a:buFont typeface="Arial" panose="020B0604020202020204" pitchFamily="34" charset="0"/>
                <a:buChar char="•"/>
                <a:defRPr/>
              </a:pPr>
              <a:r>
                <a:rPr lang="en-US" sz="2400" dirty="0"/>
                <a:t>Interactive education</a:t>
              </a:r>
            </a:p>
            <a:p>
              <a:pPr marL="342900" lvl="1" indent="-342900" defTabSz="977900" fontAlgn="auto">
                <a:lnSpc>
                  <a:spcPct val="150000"/>
                </a:lnSpc>
                <a:spcAft>
                  <a:spcPct val="15000"/>
                </a:spcAft>
                <a:buFont typeface="Arial" panose="020B0604020202020204" pitchFamily="34" charset="0"/>
                <a:buChar char="•"/>
                <a:defRPr/>
              </a:pPr>
              <a:r>
                <a:rPr lang="en-AU" sz="2400" dirty="0"/>
                <a:t>Reminders:</a:t>
              </a:r>
            </a:p>
            <a:p>
              <a:pPr marL="800100" lvl="2" indent="-342900" defTabSz="977900" fontAlgn="auto">
                <a:lnSpc>
                  <a:spcPct val="150000"/>
                </a:lnSpc>
                <a:spcAft>
                  <a:spcPct val="15000"/>
                </a:spcAft>
                <a:buFont typeface="Arial" panose="020B0604020202020204" pitchFamily="34" charset="0"/>
                <a:buChar char="•"/>
                <a:defRPr/>
              </a:pPr>
              <a:r>
                <a:rPr lang="en-AU" sz="2400" dirty="0"/>
                <a:t>Reminder poster/ pocket cards</a:t>
              </a:r>
            </a:p>
            <a:p>
              <a:pPr marL="800100" lvl="2" indent="-342900" defTabSz="977900" fontAlgn="auto">
                <a:lnSpc>
                  <a:spcPct val="150000"/>
                </a:lnSpc>
                <a:spcAft>
                  <a:spcPct val="15000"/>
                </a:spcAft>
                <a:buFont typeface="Arial" panose="020B0604020202020204" pitchFamily="34" charset="0"/>
                <a:buChar char="•"/>
                <a:defRPr/>
              </a:pPr>
              <a:r>
                <a:rPr lang="en-AU" sz="2400" dirty="0"/>
                <a:t>Site support (site visits; email and phone support)</a:t>
              </a:r>
            </a:p>
          </p:txBody>
        </p:sp>
      </p:grpSp>
      <p:sp>
        <p:nvSpPr>
          <p:cNvPr id="20" name="Rectangle 19"/>
          <p:cNvSpPr/>
          <p:nvPr/>
        </p:nvSpPr>
        <p:spPr>
          <a:xfrm>
            <a:off x="0" y="1196975"/>
            <a:ext cx="9144000" cy="387350"/>
          </a:xfrm>
          <a:prstGeom prst="rect">
            <a:avLst/>
          </a:prstGeom>
          <a:solidFill>
            <a:srgbClr val="CD59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21" name="Rectangle 20"/>
          <p:cNvSpPr/>
          <p:nvPr/>
        </p:nvSpPr>
        <p:spPr>
          <a:xfrm>
            <a:off x="1254642" y="1177742"/>
            <a:ext cx="1477926" cy="4065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320" y="1128944"/>
            <a:ext cx="950406" cy="523412"/>
          </a:xfrm>
          <a:prstGeom prst="rect">
            <a:avLst/>
          </a:prstGeom>
        </p:spPr>
      </p:pic>
    </p:spTree>
    <p:extLst>
      <p:ext uri="{BB962C8B-B14F-4D97-AF65-F5344CB8AC3E}">
        <p14:creationId xmlns:p14="http://schemas.microsoft.com/office/powerpoint/2010/main" val="3687217851"/>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70730" y="1645200"/>
            <a:ext cx="5015670" cy="1175293"/>
            <a:chOff x="3548" y="35937"/>
            <a:chExt cx="3045750" cy="1279293"/>
          </a:xfrm>
          <a:solidFill>
            <a:schemeClr val="accent2"/>
          </a:solidFill>
        </p:grpSpPr>
        <p:sp>
          <p:nvSpPr>
            <p:cNvPr id="12" name="Rounded Rectangle 11"/>
            <p:cNvSpPr/>
            <p:nvPr/>
          </p:nvSpPr>
          <p:spPr>
            <a:xfrm>
              <a:off x="3548" y="35937"/>
              <a:ext cx="3045750" cy="1279293"/>
            </a:xfrm>
            <a:prstGeom prst="roundRect">
              <a:avLst>
                <a:gd name="adj" fmla="val 10000"/>
              </a:avLst>
            </a:prstGeom>
            <a:solidFill>
              <a:srgbClr val="CD5925"/>
            </a:solidFill>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3" name="Rounded Rectangle 4"/>
            <p:cNvSpPr/>
            <p:nvPr/>
          </p:nvSpPr>
          <p:spPr>
            <a:xfrm>
              <a:off x="3548" y="35937"/>
              <a:ext cx="3045750" cy="852862"/>
            </a:xfrm>
            <a:prstGeom prst="rect">
              <a:avLst/>
            </a:prstGeom>
            <a:noFill/>
          </p:spPr>
          <p:style>
            <a:lnRef idx="0">
              <a:scrgbClr r="0" g="0" b="0"/>
            </a:lnRef>
            <a:fillRef idx="0">
              <a:scrgbClr r="0" g="0" b="0"/>
            </a:fillRef>
            <a:effectRef idx="0">
              <a:scrgbClr r="0" g="0" b="0"/>
            </a:effectRef>
            <a:fontRef idx="minor">
              <a:schemeClr val="lt1"/>
            </a:fontRef>
          </p:style>
          <p:txBody>
            <a:bodyPr lIns="156464" tIns="156464" rIns="156464" bIns="83820" spcCol="1270"/>
            <a:lstStyle/>
            <a:p>
              <a:pPr defTabSz="977900" fontAlgn="auto">
                <a:lnSpc>
                  <a:spcPct val="90000"/>
                </a:lnSpc>
                <a:spcAft>
                  <a:spcPct val="35000"/>
                </a:spcAft>
                <a:defRPr/>
              </a:pPr>
              <a:r>
                <a:rPr lang="en-US" sz="2400" b="1" dirty="0" smtClean="0"/>
                <a:t>Barriers: </a:t>
              </a:r>
              <a:r>
                <a:rPr lang="en-US" sz="2000" dirty="0" smtClean="0"/>
                <a:t>(</a:t>
              </a:r>
              <a:r>
                <a:rPr lang="en-AU" sz="2000" dirty="0" smtClean="0"/>
                <a:t>Triage)</a:t>
              </a:r>
              <a:endParaRPr lang="en-US" sz="2400" dirty="0"/>
            </a:p>
          </p:txBody>
        </p:sp>
      </p:grpSp>
      <p:sp>
        <p:nvSpPr>
          <p:cNvPr id="72707" name="Title 1"/>
          <p:cNvSpPr>
            <a:spLocks noGrp="1"/>
          </p:cNvSpPr>
          <p:nvPr>
            <p:ph type="title"/>
          </p:nvPr>
        </p:nvSpPr>
        <p:spPr>
          <a:xfrm>
            <a:off x="250638" y="93913"/>
            <a:ext cx="5713412" cy="903287"/>
          </a:xfrm>
        </p:spPr>
        <p:txBody>
          <a:bodyPr/>
          <a:lstStyle/>
          <a:p>
            <a:pPr algn="l"/>
            <a:r>
              <a:rPr lang="en-AU" altLang="en-US" dirty="0" smtClean="0">
                <a:ea typeface="ＭＳ Ｐゴシック" pitchFamily="34" charset="-128"/>
              </a:rPr>
              <a:t>Intervention</a:t>
            </a:r>
          </a:p>
        </p:txBody>
      </p:sp>
      <p:grpSp>
        <p:nvGrpSpPr>
          <p:cNvPr id="72711" name="Group 7"/>
          <p:cNvGrpSpPr>
            <a:grpSpLocks/>
          </p:cNvGrpSpPr>
          <p:nvPr/>
        </p:nvGrpSpPr>
        <p:grpSpPr bwMode="auto">
          <a:xfrm>
            <a:off x="754060" y="2236305"/>
            <a:ext cx="8142290" cy="4497870"/>
            <a:chOff x="627375" y="854794"/>
            <a:chExt cx="3045750" cy="7616088"/>
          </a:xfrm>
        </p:grpSpPr>
        <p:sp>
          <p:nvSpPr>
            <p:cNvPr id="9" name="Rounded Rectangle 8"/>
            <p:cNvSpPr/>
            <p:nvPr/>
          </p:nvSpPr>
          <p:spPr>
            <a:xfrm>
              <a:off x="627375" y="887051"/>
              <a:ext cx="3045750" cy="7583831"/>
            </a:xfrm>
            <a:prstGeom prst="roundRect">
              <a:avLst>
                <a:gd name="adj" fmla="val 10000"/>
              </a:avLst>
            </a:prstGeom>
            <a:ln>
              <a:solidFill>
                <a:schemeClr val="accent5">
                  <a:lumMod val="75000"/>
                </a:schemeClr>
              </a:solidFill>
            </a:ln>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ounded Rectangle 4"/>
            <p:cNvSpPr/>
            <p:nvPr/>
          </p:nvSpPr>
          <p:spPr>
            <a:xfrm>
              <a:off x="627375" y="854794"/>
              <a:ext cx="3045750" cy="661612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156464" tIns="156464" rIns="156464" bIns="156464" spcCol="1270"/>
            <a:lstStyle/>
            <a:p>
              <a:pPr marL="285750" lvl="1" indent="-285750" defTabSz="977900" fontAlgn="auto">
                <a:spcAft>
                  <a:spcPct val="15000"/>
                </a:spcAft>
                <a:tabLst>
                  <a:tab pos="266700" algn="l"/>
                </a:tabLst>
                <a:defRPr/>
              </a:pPr>
              <a:r>
                <a:rPr lang="en-AU" sz="2000" dirty="0"/>
                <a:t>•	ED nurses do not perceive treatment of stroke to be urgent/ a medical emergency</a:t>
              </a:r>
            </a:p>
            <a:p>
              <a:pPr marL="266700" lvl="1" indent="-266700" defTabSz="977900" fontAlgn="auto">
                <a:spcAft>
                  <a:spcPct val="15000"/>
                </a:spcAft>
                <a:tabLst>
                  <a:tab pos="266700" algn="l"/>
                </a:tabLst>
                <a:defRPr/>
              </a:pPr>
              <a:r>
                <a:rPr lang="en-AU" sz="2000" dirty="0"/>
                <a:t>•	A validated stroke screen tool (</a:t>
              </a:r>
              <a:r>
                <a:rPr lang="en-AU" sz="2000" dirty="0" err="1"/>
                <a:t>eg</a:t>
              </a:r>
              <a:r>
                <a:rPr lang="en-AU" sz="2000" dirty="0"/>
                <a:t> FAST, ROSIER) is not routinely used in the ED to assist in rapid patient assessment</a:t>
              </a:r>
            </a:p>
            <a:p>
              <a:pPr marL="266700" lvl="1" indent="-266700" defTabSz="977900" fontAlgn="auto">
                <a:spcAft>
                  <a:spcPct val="15000"/>
                </a:spcAft>
                <a:tabLst>
                  <a:tab pos="266700" algn="l"/>
                </a:tabLst>
                <a:defRPr/>
              </a:pPr>
              <a:r>
                <a:rPr lang="en-AU" sz="2000" dirty="0"/>
                <a:t>•	ED staff, residents and ambulance staff may be inadequately trained in the recognition of stroke symptoms</a:t>
              </a:r>
            </a:p>
            <a:p>
              <a:pPr marL="266700" lvl="1" indent="-266700" defTabSz="977900" fontAlgn="auto">
                <a:spcAft>
                  <a:spcPct val="15000"/>
                </a:spcAft>
                <a:tabLst>
                  <a:tab pos="266700" algn="l"/>
                </a:tabLst>
                <a:defRPr/>
              </a:pPr>
              <a:r>
                <a:rPr lang="en-AU" sz="2000" dirty="0"/>
                <a:t>•	Patients presenting with resolving symptoms or coordination loss are less likely to be triaged category 1 or 2</a:t>
              </a:r>
            </a:p>
            <a:p>
              <a:pPr marL="263525" lvl="1" indent="-263525" defTabSz="977900" fontAlgn="auto">
                <a:spcAft>
                  <a:spcPct val="15000"/>
                </a:spcAft>
                <a:tabLst>
                  <a:tab pos="266700" algn="l"/>
                </a:tabLst>
                <a:defRPr/>
              </a:pPr>
              <a:r>
                <a:rPr lang="en-AU" sz="2000" dirty="0"/>
                <a:t>•	Lack of stroke leadership to enable a culture of rapid effective stroke care</a:t>
              </a:r>
            </a:p>
            <a:p>
              <a:pPr marL="266700" lvl="1" indent="-266700" defTabSz="977900" fontAlgn="auto">
                <a:spcAft>
                  <a:spcPct val="15000"/>
                </a:spcAft>
                <a:tabLst>
                  <a:tab pos="266700" algn="l"/>
                </a:tabLst>
                <a:defRPr/>
              </a:pPr>
              <a:r>
                <a:rPr lang="en-AU" sz="2000" dirty="0"/>
                <a:t>•	No formal/established hospital protocol (critical pathway) for stroke management including 'Code Stroke' for rapid effective stroke care</a:t>
              </a:r>
            </a:p>
          </p:txBody>
        </p:sp>
      </p:grpSp>
      <p:sp>
        <p:nvSpPr>
          <p:cNvPr id="20" name="Rectangle 19"/>
          <p:cNvSpPr/>
          <p:nvPr/>
        </p:nvSpPr>
        <p:spPr>
          <a:xfrm>
            <a:off x="0" y="1196975"/>
            <a:ext cx="9144000" cy="387350"/>
          </a:xfrm>
          <a:prstGeom prst="rect">
            <a:avLst/>
          </a:prstGeom>
          <a:solidFill>
            <a:srgbClr val="CD59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21" name="Rectangle 20"/>
          <p:cNvSpPr/>
          <p:nvPr/>
        </p:nvSpPr>
        <p:spPr>
          <a:xfrm>
            <a:off x="1254642" y="1177742"/>
            <a:ext cx="1477926" cy="4065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320" y="1128944"/>
            <a:ext cx="950406" cy="523412"/>
          </a:xfrm>
          <a:prstGeom prst="rect">
            <a:avLst/>
          </a:prstGeom>
        </p:spPr>
      </p:pic>
    </p:spTree>
    <p:extLst>
      <p:ext uri="{BB962C8B-B14F-4D97-AF65-F5344CB8AC3E}">
        <p14:creationId xmlns:p14="http://schemas.microsoft.com/office/powerpoint/2010/main" val="2131967050"/>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457200" y="1754024"/>
            <a:ext cx="8147050" cy="4537075"/>
          </a:xfrm>
        </p:spPr>
        <p:txBody>
          <a:bodyPr>
            <a:noAutofit/>
          </a:bodyPr>
          <a:lstStyle/>
          <a:p>
            <a:pPr marL="0" indent="0">
              <a:lnSpc>
                <a:spcPct val="90000"/>
              </a:lnSpc>
              <a:buClr>
                <a:srgbClr val="424456"/>
              </a:buClr>
              <a:buNone/>
            </a:pPr>
            <a:r>
              <a:rPr lang="en-US" altLang="en-US" b="1" dirty="0" smtClean="0">
                <a:cs typeface="Times New Roman" pitchFamily="18" charset="0"/>
              </a:rPr>
              <a:t>Fever:</a:t>
            </a:r>
          </a:p>
          <a:p>
            <a:pPr marL="365760" indent="-256032" fontAlgn="auto">
              <a:lnSpc>
                <a:spcPct val="90000"/>
              </a:lnSpc>
              <a:spcAft>
                <a:spcPts val="0"/>
              </a:spcAft>
              <a:buClr>
                <a:srgbClr val="424456"/>
              </a:buClr>
              <a:buFont typeface="Georgia"/>
              <a:buChar char="•"/>
              <a:defRPr/>
            </a:pPr>
            <a:r>
              <a:rPr lang="en-US" altLang="en-US" sz="2800" dirty="0">
                <a:solidFill>
                  <a:prstClr val="black"/>
                </a:solidFill>
                <a:ea typeface="MS PGothic" pitchFamily="34" charset="-128"/>
                <a:cs typeface="Arial" charset="0"/>
              </a:rPr>
              <a:t>Increased cerebral metabolic demands </a:t>
            </a:r>
          </a:p>
          <a:p>
            <a:pPr marL="365760" lvl="1" indent="-256032" fontAlgn="auto">
              <a:lnSpc>
                <a:spcPct val="90000"/>
              </a:lnSpc>
              <a:spcAft>
                <a:spcPts val="0"/>
              </a:spcAft>
              <a:buClr>
                <a:srgbClr val="424456"/>
              </a:buClr>
              <a:buFont typeface="Georgia"/>
              <a:buChar char="•"/>
              <a:defRPr/>
            </a:pPr>
            <a:r>
              <a:rPr lang="en-US" altLang="en-US" dirty="0">
                <a:solidFill>
                  <a:prstClr val="black"/>
                </a:solidFill>
                <a:ea typeface="MS PGothic" pitchFamily="34" charset="-128"/>
                <a:cs typeface="Arial" charset="0"/>
              </a:rPr>
              <a:t>Changes in the blood-brain barrier permeability </a:t>
            </a:r>
          </a:p>
          <a:p>
            <a:pPr marL="365760" lvl="1" indent="-256032" fontAlgn="auto">
              <a:lnSpc>
                <a:spcPct val="90000"/>
              </a:lnSpc>
              <a:spcAft>
                <a:spcPts val="0"/>
              </a:spcAft>
              <a:buClr>
                <a:srgbClr val="424456"/>
              </a:buClr>
              <a:buFont typeface="Georgia"/>
              <a:buChar char="•"/>
              <a:defRPr/>
            </a:pPr>
            <a:r>
              <a:rPr lang="en-US" altLang="en-US" dirty="0">
                <a:solidFill>
                  <a:prstClr val="black"/>
                </a:solidFill>
                <a:ea typeface="MS PGothic" pitchFamily="34" charset="-128"/>
                <a:cs typeface="Arial" charset="0"/>
              </a:rPr>
              <a:t>Acidosis</a:t>
            </a:r>
          </a:p>
          <a:p>
            <a:pPr marL="365760" lvl="1" indent="-256032" fontAlgn="auto">
              <a:lnSpc>
                <a:spcPct val="90000"/>
              </a:lnSpc>
              <a:spcAft>
                <a:spcPts val="0"/>
              </a:spcAft>
              <a:buClr>
                <a:srgbClr val="424456"/>
              </a:buClr>
              <a:buFont typeface="Georgia"/>
              <a:buChar char="•"/>
              <a:defRPr/>
            </a:pPr>
            <a:r>
              <a:rPr lang="en-US" altLang="en-US" dirty="0">
                <a:solidFill>
                  <a:prstClr val="black"/>
                </a:solidFill>
                <a:ea typeface="MS PGothic" pitchFamily="34" charset="-128"/>
                <a:cs typeface="Arial" charset="0"/>
              </a:rPr>
              <a:t>Increased release of excitatory amino </a:t>
            </a:r>
            <a:r>
              <a:rPr lang="en-US" altLang="en-US" dirty="0" smtClean="0">
                <a:solidFill>
                  <a:prstClr val="black"/>
                </a:solidFill>
                <a:ea typeface="MS PGothic" pitchFamily="34" charset="-128"/>
                <a:cs typeface="Arial" charset="0"/>
              </a:rPr>
              <a:t>acids</a:t>
            </a:r>
          </a:p>
          <a:p>
            <a:pPr marL="109728" lvl="1" indent="0" fontAlgn="auto">
              <a:lnSpc>
                <a:spcPct val="90000"/>
              </a:lnSpc>
              <a:spcAft>
                <a:spcPts val="0"/>
              </a:spcAft>
              <a:buClr>
                <a:srgbClr val="424456"/>
              </a:buClr>
              <a:buNone/>
              <a:defRPr/>
            </a:pPr>
            <a:r>
              <a:rPr lang="en-US" altLang="en-US" sz="3200" b="1" dirty="0" smtClean="0">
                <a:solidFill>
                  <a:prstClr val="black"/>
                </a:solidFill>
                <a:ea typeface="MS PGothic" pitchFamily="34" charset="-128"/>
                <a:cs typeface="Arial" charset="0"/>
              </a:rPr>
              <a:t>Glucose:</a:t>
            </a:r>
          </a:p>
          <a:p>
            <a:pPr marL="365760" lvl="1" indent="-256032" fontAlgn="auto">
              <a:lnSpc>
                <a:spcPct val="90000"/>
              </a:lnSpc>
              <a:spcAft>
                <a:spcPts val="0"/>
              </a:spcAft>
              <a:buClr>
                <a:srgbClr val="424456"/>
              </a:buClr>
              <a:buFont typeface="Georgia"/>
              <a:buChar char="•"/>
              <a:defRPr/>
            </a:pPr>
            <a:r>
              <a:rPr lang="en-AU" altLang="en-US" dirty="0">
                <a:solidFill>
                  <a:prstClr val="black"/>
                </a:solidFill>
                <a:ea typeface="MS PGothic" pitchFamily="34" charset="-128"/>
                <a:cs typeface="Arial" charset="0"/>
              </a:rPr>
              <a:t>Toxic to the brain</a:t>
            </a:r>
          </a:p>
          <a:p>
            <a:pPr marL="365760" lvl="1" indent="-256032" fontAlgn="auto">
              <a:lnSpc>
                <a:spcPct val="90000"/>
              </a:lnSpc>
              <a:spcAft>
                <a:spcPts val="0"/>
              </a:spcAft>
              <a:buClr>
                <a:srgbClr val="424456"/>
              </a:buClr>
              <a:buFont typeface="Georgia"/>
              <a:buChar char="•"/>
              <a:defRPr/>
            </a:pPr>
            <a:r>
              <a:rPr lang="en-AU" altLang="en-US" dirty="0">
                <a:solidFill>
                  <a:prstClr val="black"/>
                </a:solidFill>
                <a:ea typeface="MS PGothic" pitchFamily="34" charset="-128"/>
                <a:cs typeface="Arial" charset="0"/>
              </a:rPr>
              <a:t>Insulin </a:t>
            </a:r>
            <a:r>
              <a:rPr lang="en-AU" altLang="en-US" dirty="0" smtClean="0">
                <a:solidFill>
                  <a:prstClr val="black"/>
                </a:solidFill>
                <a:ea typeface="MS PGothic" pitchFamily="34" charset="-128"/>
                <a:cs typeface="Arial" charset="0"/>
              </a:rPr>
              <a:t>deficiency</a:t>
            </a:r>
            <a:endParaRPr lang="en-AU" altLang="en-US" dirty="0">
              <a:solidFill>
                <a:prstClr val="black"/>
              </a:solidFill>
              <a:ea typeface="MS PGothic" pitchFamily="34" charset="-128"/>
              <a:cs typeface="Arial" charset="0"/>
            </a:endParaRPr>
          </a:p>
          <a:p>
            <a:pPr marL="365760" lvl="1" indent="-256032" fontAlgn="auto">
              <a:lnSpc>
                <a:spcPct val="90000"/>
              </a:lnSpc>
              <a:spcAft>
                <a:spcPts val="0"/>
              </a:spcAft>
              <a:buClr>
                <a:srgbClr val="424456"/>
              </a:buClr>
              <a:buFont typeface="Georgia"/>
              <a:buChar char="•"/>
              <a:defRPr/>
            </a:pPr>
            <a:r>
              <a:rPr lang="en-AU" altLang="en-US" dirty="0">
                <a:solidFill>
                  <a:prstClr val="black"/>
                </a:solidFill>
                <a:ea typeface="MS PGothic" pitchFamily="34" charset="-128"/>
                <a:cs typeface="Arial" charset="0"/>
              </a:rPr>
              <a:t>Blood brain barrier disruption</a:t>
            </a:r>
          </a:p>
          <a:p>
            <a:pPr lvl="1" algn="r">
              <a:lnSpc>
                <a:spcPct val="90000"/>
              </a:lnSpc>
              <a:buClr>
                <a:srgbClr val="424456"/>
              </a:buClr>
              <a:buNone/>
            </a:pPr>
            <a:r>
              <a:rPr lang="en-AU" altLang="en-US" sz="1200" dirty="0" smtClean="0"/>
              <a:t>Den </a:t>
            </a:r>
            <a:r>
              <a:rPr lang="en-AU" altLang="en-US" sz="1200" dirty="0" err="1"/>
              <a:t>Hertog</a:t>
            </a:r>
            <a:r>
              <a:rPr lang="en-AU" altLang="en-US" sz="1200" dirty="0"/>
              <a:t> HM, et al</a:t>
            </a:r>
            <a:r>
              <a:rPr lang="en-AU" altLang="en-US" sz="1200" i="1" dirty="0"/>
              <a:t>. </a:t>
            </a:r>
            <a:r>
              <a:rPr lang="en-AU" altLang="en-US" sz="1200" dirty="0" smtClean="0"/>
              <a:t>2011. Clement </a:t>
            </a:r>
            <a:r>
              <a:rPr lang="en-AU" altLang="en-US" sz="1200" dirty="0"/>
              <a:t>et al. 2004</a:t>
            </a:r>
            <a:endParaRPr lang="en-AU" altLang="en-US" sz="1200" dirty="0">
              <a:cs typeface="Times New Roman" pitchFamily="18" charset="0"/>
            </a:endParaRPr>
          </a:p>
          <a:p>
            <a:pPr marL="109728" lvl="1" indent="0" fontAlgn="auto">
              <a:lnSpc>
                <a:spcPct val="90000"/>
              </a:lnSpc>
              <a:spcAft>
                <a:spcPts val="0"/>
              </a:spcAft>
              <a:buClr>
                <a:srgbClr val="424456"/>
              </a:buClr>
              <a:buNone/>
              <a:defRPr/>
            </a:pPr>
            <a:endParaRPr lang="en-US" altLang="en-US" sz="3200" dirty="0">
              <a:solidFill>
                <a:prstClr val="black"/>
              </a:solidFill>
              <a:ea typeface="MS PGothic" pitchFamily="34" charset="-128"/>
              <a:cs typeface="Arial" charset="0"/>
            </a:endParaRPr>
          </a:p>
          <a:p>
            <a:pPr lvl="1" algn="r" eaLnBrk="1" hangingPunct="1">
              <a:lnSpc>
                <a:spcPct val="90000"/>
              </a:lnSpc>
              <a:buClr>
                <a:srgbClr val="424456"/>
              </a:buClr>
              <a:buFont typeface="Georgia" pitchFamily="18" charset="0"/>
              <a:buNone/>
            </a:pPr>
            <a:endParaRPr lang="en-AU" altLang="en-US" sz="1800" dirty="0" smtClean="0"/>
          </a:p>
          <a:p>
            <a:pPr lvl="1" algn="r" eaLnBrk="1" hangingPunct="1">
              <a:lnSpc>
                <a:spcPct val="90000"/>
              </a:lnSpc>
              <a:buClr>
                <a:srgbClr val="424456"/>
              </a:buClr>
              <a:buFont typeface="Georgia" pitchFamily="18" charset="0"/>
              <a:buNone/>
            </a:pPr>
            <a:endParaRPr lang="en-AU" altLang="en-US" sz="1800" dirty="0"/>
          </a:p>
          <a:p>
            <a:pPr lvl="1" algn="r" eaLnBrk="1" hangingPunct="1">
              <a:lnSpc>
                <a:spcPct val="90000"/>
              </a:lnSpc>
              <a:buClr>
                <a:srgbClr val="424456"/>
              </a:buClr>
              <a:buFont typeface="Georgia" pitchFamily="18" charset="0"/>
              <a:buNone/>
            </a:pPr>
            <a:endParaRPr lang="en-AU" altLang="en-US" sz="1800" dirty="0" smtClean="0"/>
          </a:p>
          <a:p>
            <a:pPr lvl="1" algn="r" eaLnBrk="1" hangingPunct="1">
              <a:lnSpc>
                <a:spcPct val="90000"/>
              </a:lnSpc>
              <a:buClr>
                <a:srgbClr val="424456"/>
              </a:buClr>
              <a:buFont typeface="Georgia" pitchFamily="18" charset="0"/>
              <a:buNone/>
            </a:pPr>
            <a:endParaRPr lang="en-AU" altLang="en-US" sz="1800" dirty="0"/>
          </a:p>
          <a:p>
            <a:pPr lvl="1" algn="r" eaLnBrk="1" hangingPunct="1">
              <a:lnSpc>
                <a:spcPct val="90000"/>
              </a:lnSpc>
              <a:buClr>
                <a:srgbClr val="424456"/>
              </a:buClr>
              <a:buFont typeface="Georgia" pitchFamily="18" charset="0"/>
              <a:buNone/>
            </a:pPr>
            <a:endParaRPr lang="en-AU" altLang="en-US" sz="1800" dirty="0" smtClean="0"/>
          </a:p>
          <a:p>
            <a:pPr lvl="1" algn="r" eaLnBrk="1" hangingPunct="1">
              <a:lnSpc>
                <a:spcPct val="90000"/>
              </a:lnSpc>
              <a:buClr>
                <a:srgbClr val="424456"/>
              </a:buClr>
              <a:buFont typeface="Georgia" pitchFamily="18" charset="0"/>
              <a:buNone/>
            </a:pPr>
            <a:endParaRPr lang="en-AU" altLang="en-US" sz="1800" dirty="0"/>
          </a:p>
          <a:p>
            <a:pPr marL="365760" indent="-256032" eaLnBrk="1" fontAlgn="auto" hangingPunct="1">
              <a:spcAft>
                <a:spcPts val="0"/>
              </a:spcAft>
              <a:buClr>
                <a:schemeClr val="accent3"/>
              </a:buClr>
              <a:buFont typeface="Georgia" pitchFamily="18" charset="0"/>
              <a:buNone/>
              <a:defRPr/>
            </a:pPr>
            <a:endParaRPr lang="en-AU" sz="3600" dirty="0" smtClean="0">
              <a:ea typeface="MS PGothic" pitchFamily="34" charset="-12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2025" y="1169351"/>
            <a:ext cx="1999539" cy="53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95943" y="21009"/>
            <a:ext cx="6619875" cy="922338"/>
          </a:xfrm>
        </p:spPr>
        <p:txBody>
          <a:bodyPr/>
          <a:lstStyle/>
          <a:p>
            <a:pPr algn="l"/>
            <a:r>
              <a:rPr lang="en-AU" altLang="en-US" dirty="0" smtClean="0"/>
              <a:t>Mechanism</a:t>
            </a:r>
          </a:p>
        </p:txBody>
      </p:sp>
    </p:spTree>
    <p:extLst>
      <p:ext uri="{BB962C8B-B14F-4D97-AF65-F5344CB8AC3E}">
        <p14:creationId xmlns:p14="http://schemas.microsoft.com/office/powerpoint/2010/main" val="32856262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70730" y="1645200"/>
            <a:ext cx="5015670" cy="1175293"/>
            <a:chOff x="3548" y="35937"/>
            <a:chExt cx="3045750" cy="1279293"/>
          </a:xfrm>
          <a:solidFill>
            <a:schemeClr val="accent2"/>
          </a:solidFill>
        </p:grpSpPr>
        <p:sp>
          <p:nvSpPr>
            <p:cNvPr id="12" name="Rounded Rectangle 11"/>
            <p:cNvSpPr/>
            <p:nvPr/>
          </p:nvSpPr>
          <p:spPr>
            <a:xfrm>
              <a:off x="3548" y="35937"/>
              <a:ext cx="3045750" cy="1279293"/>
            </a:xfrm>
            <a:prstGeom prst="roundRect">
              <a:avLst>
                <a:gd name="adj" fmla="val 10000"/>
              </a:avLst>
            </a:prstGeom>
            <a:solidFill>
              <a:srgbClr val="CD5925"/>
            </a:solidFill>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3" name="Rounded Rectangle 4"/>
            <p:cNvSpPr/>
            <p:nvPr/>
          </p:nvSpPr>
          <p:spPr>
            <a:xfrm>
              <a:off x="3548" y="35937"/>
              <a:ext cx="3045750" cy="852862"/>
            </a:xfrm>
            <a:prstGeom prst="rect">
              <a:avLst/>
            </a:prstGeom>
            <a:noFill/>
          </p:spPr>
          <p:style>
            <a:lnRef idx="0">
              <a:scrgbClr r="0" g="0" b="0"/>
            </a:lnRef>
            <a:fillRef idx="0">
              <a:scrgbClr r="0" g="0" b="0"/>
            </a:fillRef>
            <a:effectRef idx="0">
              <a:scrgbClr r="0" g="0" b="0"/>
            </a:effectRef>
            <a:fontRef idx="minor">
              <a:schemeClr val="lt1"/>
            </a:fontRef>
          </p:style>
          <p:txBody>
            <a:bodyPr lIns="156464" tIns="156464" rIns="156464" bIns="83820" spcCol="1270"/>
            <a:lstStyle/>
            <a:p>
              <a:pPr defTabSz="977900" fontAlgn="auto">
                <a:lnSpc>
                  <a:spcPct val="90000"/>
                </a:lnSpc>
                <a:spcAft>
                  <a:spcPct val="35000"/>
                </a:spcAft>
                <a:defRPr/>
              </a:pPr>
              <a:r>
                <a:rPr lang="en-US" sz="2400" b="1" dirty="0" smtClean="0"/>
                <a:t>Barriers: </a:t>
              </a:r>
              <a:r>
                <a:rPr lang="en-US" sz="2000" dirty="0" smtClean="0"/>
                <a:t>(</a:t>
              </a:r>
              <a:r>
                <a:rPr lang="en-AU" sz="2000" dirty="0"/>
                <a:t>assessed for </a:t>
              </a:r>
              <a:r>
                <a:rPr lang="en-AU" sz="2000" dirty="0" err="1"/>
                <a:t>tPA</a:t>
              </a:r>
              <a:r>
                <a:rPr lang="en-AU" sz="2000" dirty="0"/>
                <a:t> eligibility</a:t>
              </a:r>
              <a:r>
                <a:rPr lang="en-AU" sz="2000" dirty="0" smtClean="0"/>
                <a:t>)</a:t>
              </a:r>
              <a:endParaRPr lang="en-US" sz="2400" dirty="0"/>
            </a:p>
          </p:txBody>
        </p:sp>
      </p:grpSp>
      <p:sp>
        <p:nvSpPr>
          <p:cNvPr id="72707" name="Title 1"/>
          <p:cNvSpPr>
            <a:spLocks noGrp="1"/>
          </p:cNvSpPr>
          <p:nvPr>
            <p:ph type="title"/>
          </p:nvPr>
        </p:nvSpPr>
        <p:spPr>
          <a:xfrm>
            <a:off x="250638" y="93913"/>
            <a:ext cx="5713412" cy="903287"/>
          </a:xfrm>
        </p:spPr>
        <p:txBody>
          <a:bodyPr/>
          <a:lstStyle/>
          <a:p>
            <a:pPr algn="l"/>
            <a:r>
              <a:rPr lang="en-AU" altLang="en-US" dirty="0" smtClean="0">
                <a:ea typeface="ＭＳ Ｐゴシック" pitchFamily="34" charset="-128"/>
              </a:rPr>
              <a:t>Intervention</a:t>
            </a:r>
          </a:p>
        </p:txBody>
      </p:sp>
      <p:grpSp>
        <p:nvGrpSpPr>
          <p:cNvPr id="72711" name="Group 7"/>
          <p:cNvGrpSpPr>
            <a:grpSpLocks/>
          </p:cNvGrpSpPr>
          <p:nvPr/>
        </p:nvGrpSpPr>
        <p:grpSpPr bwMode="auto">
          <a:xfrm>
            <a:off x="754060" y="2236305"/>
            <a:ext cx="8142290" cy="4497870"/>
            <a:chOff x="627375" y="854794"/>
            <a:chExt cx="3045750" cy="7616088"/>
          </a:xfrm>
        </p:grpSpPr>
        <p:sp>
          <p:nvSpPr>
            <p:cNvPr id="9" name="Rounded Rectangle 8"/>
            <p:cNvSpPr/>
            <p:nvPr/>
          </p:nvSpPr>
          <p:spPr>
            <a:xfrm>
              <a:off x="627375" y="887051"/>
              <a:ext cx="3045750" cy="7583831"/>
            </a:xfrm>
            <a:prstGeom prst="roundRect">
              <a:avLst>
                <a:gd name="adj" fmla="val 10000"/>
              </a:avLst>
            </a:prstGeom>
            <a:ln>
              <a:solidFill>
                <a:schemeClr val="accent5">
                  <a:lumMod val="75000"/>
                </a:schemeClr>
              </a:solidFill>
            </a:ln>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ounded Rectangle 4"/>
            <p:cNvSpPr/>
            <p:nvPr/>
          </p:nvSpPr>
          <p:spPr>
            <a:xfrm>
              <a:off x="685664" y="854794"/>
              <a:ext cx="2987461" cy="661612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156464" tIns="156464" rIns="156464" bIns="156464" spcCol="1270"/>
            <a:lstStyle/>
            <a:p>
              <a:pPr marL="0" lvl="1" defTabSz="977900" fontAlgn="auto">
                <a:spcAft>
                  <a:spcPct val="15000"/>
                </a:spcAft>
                <a:tabLst>
                  <a:tab pos="266700" algn="l"/>
                </a:tabLst>
                <a:defRPr/>
              </a:pPr>
              <a:r>
                <a:rPr lang="en-AU" sz="2000" dirty="0"/>
                <a:t>•	Physician lack of knowledge/ limited experience with </a:t>
              </a:r>
              <a:r>
                <a:rPr lang="en-AU" sz="2000" dirty="0" err="1"/>
                <a:t>tPA</a:t>
              </a:r>
              <a:endParaRPr lang="en-AU" sz="2000" dirty="0"/>
            </a:p>
            <a:p>
              <a:pPr marL="285750" lvl="1" indent="-285750" defTabSz="977900" fontAlgn="auto">
                <a:spcAft>
                  <a:spcPct val="15000"/>
                </a:spcAft>
                <a:tabLst>
                  <a:tab pos="266700" algn="l"/>
                </a:tabLst>
                <a:defRPr/>
              </a:pPr>
              <a:r>
                <a:rPr lang="en-AU" sz="2000" dirty="0"/>
                <a:t>•	ED non-triage staff have poor recognition of stroke symptoms and have inadequate appreciation of the critical importance of time in the management of acute ischaemic stroke</a:t>
              </a:r>
            </a:p>
            <a:p>
              <a:pPr marL="0" lvl="1" defTabSz="977900" fontAlgn="auto">
                <a:spcAft>
                  <a:spcPct val="15000"/>
                </a:spcAft>
                <a:tabLst>
                  <a:tab pos="266700" algn="l"/>
                </a:tabLst>
                <a:defRPr/>
              </a:pPr>
              <a:r>
                <a:rPr lang="en-AU" sz="2000" dirty="0"/>
                <a:t>•	Stressful and overburdened working conditions</a:t>
              </a:r>
            </a:p>
            <a:p>
              <a:pPr marL="0" lvl="1" defTabSz="977900" fontAlgn="auto">
                <a:spcAft>
                  <a:spcPct val="15000"/>
                </a:spcAft>
                <a:tabLst>
                  <a:tab pos="266700" algn="l"/>
                </a:tabLst>
                <a:defRPr/>
              </a:pPr>
              <a:r>
                <a:rPr lang="en-AU" sz="2000" dirty="0"/>
                <a:t>•	Lack of staff continuity - staff turnover, leadership changes</a:t>
              </a:r>
            </a:p>
            <a:p>
              <a:pPr marL="0" lvl="1" defTabSz="977900" fontAlgn="auto">
                <a:spcAft>
                  <a:spcPct val="15000"/>
                </a:spcAft>
                <a:tabLst>
                  <a:tab pos="266700" algn="l"/>
                </a:tabLst>
                <a:defRPr/>
              </a:pPr>
              <a:r>
                <a:rPr lang="en-AU" sz="2000" dirty="0"/>
                <a:t>•	Lack of </a:t>
              </a:r>
              <a:r>
                <a:rPr lang="en-AU" sz="2000" dirty="0" err="1"/>
                <a:t>tPA</a:t>
              </a:r>
              <a:r>
                <a:rPr lang="en-AU" sz="2000" dirty="0"/>
                <a:t> protocol</a:t>
              </a:r>
            </a:p>
            <a:p>
              <a:pPr marL="0" lvl="1" defTabSz="977900" fontAlgn="auto">
                <a:spcAft>
                  <a:spcPct val="15000"/>
                </a:spcAft>
                <a:tabLst>
                  <a:tab pos="266700" algn="l"/>
                </a:tabLst>
                <a:defRPr/>
              </a:pPr>
              <a:r>
                <a:rPr lang="en-AU" sz="2000" dirty="0"/>
                <a:t>•	Lack of clinical leadership and institutional support for </a:t>
              </a:r>
              <a:r>
                <a:rPr lang="en-AU" sz="2000" dirty="0" err="1"/>
                <a:t>tPA</a:t>
              </a:r>
              <a:endParaRPr lang="en-AU" sz="2000" dirty="0"/>
            </a:p>
            <a:p>
              <a:pPr marL="285750" lvl="1" indent="-285750" defTabSz="977900" fontAlgn="auto">
                <a:spcAft>
                  <a:spcPct val="15000"/>
                </a:spcAft>
                <a:tabLst>
                  <a:tab pos="266700" algn="l"/>
                </a:tabLst>
                <a:defRPr/>
              </a:pPr>
              <a:r>
                <a:rPr lang="en-AU" sz="2000" dirty="0"/>
                <a:t>•	Delays in obtaining CT scans (accessing CT scanner - </a:t>
              </a:r>
              <a:r>
                <a:rPr lang="en-AU" sz="2000" dirty="0" err="1"/>
                <a:t>pt</a:t>
              </a:r>
              <a:r>
                <a:rPr lang="en-AU" sz="2000" dirty="0"/>
                <a:t> block, distance from ED to CT, reading/interpreting scans)</a:t>
              </a:r>
            </a:p>
            <a:p>
              <a:pPr marL="285750" lvl="1" indent="-285750" defTabSz="977900" fontAlgn="auto">
                <a:spcAft>
                  <a:spcPct val="15000"/>
                </a:spcAft>
                <a:tabLst>
                  <a:tab pos="266700" algn="l"/>
                </a:tabLst>
                <a:defRPr/>
              </a:pPr>
              <a:r>
                <a:rPr lang="en-AU" sz="2000" dirty="0"/>
                <a:t>•	Disagreements between emergency services staff and neurologists regarding benefits of </a:t>
              </a:r>
              <a:r>
                <a:rPr lang="en-AU" sz="2000" dirty="0" err="1"/>
                <a:t>tPA</a:t>
              </a:r>
              <a:endParaRPr lang="en-AU" sz="2000" dirty="0"/>
            </a:p>
            <a:p>
              <a:pPr marL="0" lvl="1" defTabSz="977900" fontAlgn="auto">
                <a:spcAft>
                  <a:spcPct val="15000"/>
                </a:spcAft>
                <a:tabLst>
                  <a:tab pos="266700" algn="l"/>
                </a:tabLst>
                <a:defRPr/>
              </a:pPr>
              <a:r>
                <a:rPr lang="en-AU" sz="2000" dirty="0"/>
                <a:t>•	Lack of teamwork</a:t>
              </a:r>
            </a:p>
          </p:txBody>
        </p:sp>
      </p:grpSp>
      <p:sp>
        <p:nvSpPr>
          <p:cNvPr id="20" name="Rectangle 19"/>
          <p:cNvSpPr/>
          <p:nvPr/>
        </p:nvSpPr>
        <p:spPr>
          <a:xfrm>
            <a:off x="0" y="1196975"/>
            <a:ext cx="9144000" cy="387350"/>
          </a:xfrm>
          <a:prstGeom prst="rect">
            <a:avLst/>
          </a:prstGeom>
          <a:solidFill>
            <a:srgbClr val="CD59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21" name="Rectangle 20"/>
          <p:cNvSpPr/>
          <p:nvPr/>
        </p:nvSpPr>
        <p:spPr>
          <a:xfrm>
            <a:off x="1254642" y="1177742"/>
            <a:ext cx="1477926" cy="4065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320" y="1128944"/>
            <a:ext cx="950406" cy="523412"/>
          </a:xfrm>
          <a:prstGeom prst="rect">
            <a:avLst/>
          </a:prstGeom>
        </p:spPr>
      </p:pic>
    </p:spTree>
    <p:extLst>
      <p:ext uri="{BB962C8B-B14F-4D97-AF65-F5344CB8AC3E}">
        <p14:creationId xmlns:p14="http://schemas.microsoft.com/office/powerpoint/2010/main" val="1026609616"/>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70730" y="1645200"/>
            <a:ext cx="5015670" cy="1175293"/>
            <a:chOff x="3548" y="35937"/>
            <a:chExt cx="3045750" cy="1279293"/>
          </a:xfrm>
          <a:solidFill>
            <a:schemeClr val="accent2"/>
          </a:solidFill>
        </p:grpSpPr>
        <p:sp>
          <p:nvSpPr>
            <p:cNvPr id="12" name="Rounded Rectangle 11"/>
            <p:cNvSpPr/>
            <p:nvPr/>
          </p:nvSpPr>
          <p:spPr>
            <a:xfrm>
              <a:off x="3548" y="35937"/>
              <a:ext cx="3045750" cy="1279293"/>
            </a:xfrm>
            <a:prstGeom prst="roundRect">
              <a:avLst>
                <a:gd name="adj" fmla="val 10000"/>
              </a:avLst>
            </a:prstGeom>
            <a:solidFill>
              <a:srgbClr val="CD5925"/>
            </a:solidFill>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3" name="Rounded Rectangle 4"/>
            <p:cNvSpPr/>
            <p:nvPr/>
          </p:nvSpPr>
          <p:spPr>
            <a:xfrm>
              <a:off x="3548" y="35937"/>
              <a:ext cx="3045750" cy="852862"/>
            </a:xfrm>
            <a:prstGeom prst="rect">
              <a:avLst/>
            </a:prstGeom>
            <a:noFill/>
          </p:spPr>
          <p:style>
            <a:lnRef idx="0">
              <a:scrgbClr r="0" g="0" b="0"/>
            </a:lnRef>
            <a:fillRef idx="0">
              <a:scrgbClr r="0" g="0" b="0"/>
            </a:fillRef>
            <a:effectRef idx="0">
              <a:scrgbClr r="0" g="0" b="0"/>
            </a:effectRef>
            <a:fontRef idx="minor">
              <a:schemeClr val="lt1"/>
            </a:fontRef>
          </p:style>
          <p:txBody>
            <a:bodyPr lIns="156464" tIns="156464" rIns="156464" bIns="83820" spcCol="1270"/>
            <a:lstStyle/>
            <a:p>
              <a:pPr defTabSz="977900" fontAlgn="auto">
                <a:lnSpc>
                  <a:spcPct val="90000"/>
                </a:lnSpc>
                <a:spcAft>
                  <a:spcPct val="35000"/>
                </a:spcAft>
                <a:defRPr/>
              </a:pPr>
              <a:r>
                <a:rPr lang="en-US" sz="2400" b="1" dirty="0" smtClean="0"/>
                <a:t>Barriers: </a:t>
              </a:r>
              <a:r>
                <a:rPr lang="en-US" sz="2000" dirty="0" smtClean="0"/>
                <a:t>(</a:t>
              </a:r>
              <a:r>
                <a:rPr lang="en-AU" sz="2000" dirty="0"/>
                <a:t>eligible patients receive </a:t>
              </a:r>
              <a:r>
                <a:rPr lang="en-AU" sz="2000" dirty="0" err="1"/>
                <a:t>tPA</a:t>
              </a:r>
              <a:r>
                <a:rPr lang="en-AU" sz="2000" dirty="0" smtClean="0"/>
                <a:t>)</a:t>
              </a:r>
              <a:endParaRPr lang="en-US" sz="2400" dirty="0"/>
            </a:p>
          </p:txBody>
        </p:sp>
      </p:grpSp>
      <p:sp>
        <p:nvSpPr>
          <p:cNvPr id="72707" name="Title 1"/>
          <p:cNvSpPr>
            <a:spLocks noGrp="1"/>
          </p:cNvSpPr>
          <p:nvPr>
            <p:ph type="title"/>
          </p:nvPr>
        </p:nvSpPr>
        <p:spPr>
          <a:xfrm>
            <a:off x="250638" y="93913"/>
            <a:ext cx="5713412" cy="903287"/>
          </a:xfrm>
        </p:spPr>
        <p:txBody>
          <a:bodyPr/>
          <a:lstStyle/>
          <a:p>
            <a:pPr algn="l"/>
            <a:r>
              <a:rPr lang="en-AU" altLang="en-US" dirty="0" smtClean="0">
                <a:ea typeface="ＭＳ Ｐゴシック" pitchFamily="34" charset="-128"/>
              </a:rPr>
              <a:t>Intervention</a:t>
            </a:r>
          </a:p>
        </p:txBody>
      </p:sp>
      <p:grpSp>
        <p:nvGrpSpPr>
          <p:cNvPr id="72711" name="Group 7"/>
          <p:cNvGrpSpPr>
            <a:grpSpLocks/>
          </p:cNvGrpSpPr>
          <p:nvPr/>
        </p:nvGrpSpPr>
        <p:grpSpPr bwMode="auto">
          <a:xfrm>
            <a:off x="754060" y="2236305"/>
            <a:ext cx="8142290" cy="4497870"/>
            <a:chOff x="627375" y="854794"/>
            <a:chExt cx="3045750" cy="7616088"/>
          </a:xfrm>
        </p:grpSpPr>
        <p:sp>
          <p:nvSpPr>
            <p:cNvPr id="9" name="Rounded Rectangle 8"/>
            <p:cNvSpPr/>
            <p:nvPr/>
          </p:nvSpPr>
          <p:spPr>
            <a:xfrm>
              <a:off x="627375" y="887051"/>
              <a:ext cx="3045750" cy="7583831"/>
            </a:xfrm>
            <a:prstGeom prst="roundRect">
              <a:avLst>
                <a:gd name="adj" fmla="val 10000"/>
              </a:avLst>
            </a:prstGeom>
            <a:ln>
              <a:solidFill>
                <a:schemeClr val="accent5">
                  <a:lumMod val="75000"/>
                </a:schemeClr>
              </a:solidFill>
            </a:ln>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ounded Rectangle 4"/>
            <p:cNvSpPr/>
            <p:nvPr/>
          </p:nvSpPr>
          <p:spPr>
            <a:xfrm>
              <a:off x="685664" y="854794"/>
              <a:ext cx="2987461" cy="661612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156464" tIns="156464" rIns="156464" bIns="156464" spcCol="1270"/>
            <a:lstStyle/>
            <a:p>
              <a:pPr marL="0" lvl="1" defTabSz="977900" fontAlgn="auto">
                <a:spcAft>
                  <a:spcPct val="15000"/>
                </a:spcAft>
                <a:tabLst>
                  <a:tab pos="266700" algn="l"/>
                </a:tabLst>
                <a:defRPr/>
              </a:pPr>
              <a:r>
                <a:rPr lang="en-AU" sz="2000" dirty="0"/>
                <a:t>•	No point of care testing in ED and/ or delays in laboratory testing</a:t>
              </a:r>
            </a:p>
            <a:p>
              <a:pPr marL="266700" lvl="1" indent="-266700" defTabSz="977900" fontAlgn="auto">
                <a:spcAft>
                  <a:spcPct val="15000"/>
                </a:spcAft>
                <a:tabLst>
                  <a:tab pos="266700" algn="l"/>
                </a:tabLst>
                <a:defRPr/>
              </a:pPr>
              <a:r>
                <a:rPr lang="en-AU" sz="2000" dirty="0"/>
                <a:t>•	Emergency department staff don’t triage stroke as an emergency and therefore not considered time critical</a:t>
              </a:r>
            </a:p>
            <a:p>
              <a:pPr marL="266700" lvl="1" indent="-266700" defTabSz="977900" fontAlgn="auto">
                <a:spcAft>
                  <a:spcPct val="15000"/>
                </a:spcAft>
                <a:tabLst>
                  <a:tab pos="266700" algn="l"/>
                </a:tabLst>
                <a:defRPr/>
              </a:pPr>
              <a:r>
                <a:rPr lang="en-AU" sz="2000" dirty="0"/>
                <a:t>•	Delays </a:t>
              </a:r>
              <a:r>
                <a:rPr lang="en-AU" sz="2000" dirty="0" smtClean="0"/>
                <a:t>- </a:t>
              </a:r>
              <a:r>
                <a:rPr lang="en-AU" sz="2000" dirty="0"/>
                <a:t>in requesting CT scan, transporting the patient to Radiology, conducting CT scan and reporting scan by radiologist</a:t>
              </a:r>
            </a:p>
            <a:p>
              <a:pPr marL="0" lvl="1" defTabSz="977900" fontAlgn="auto">
                <a:spcAft>
                  <a:spcPct val="15000"/>
                </a:spcAft>
                <a:tabLst>
                  <a:tab pos="266700" algn="l"/>
                </a:tabLst>
                <a:defRPr/>
              </a:pPr>
              <a:r>
                <a:rPr lang="en-AU" sz="2000" dirty="0"/>
                <a:t>•	Tasks performed sequentially rather than concurrently lead to delays </a:t>
              </a:r>
            </a:p>
            <a:p>
              <a:pPr marL="0" lvl="1" defTabSz="977900" fontAlgn="auto">
                <a:spcAft>
                  <a:spcPct val="15000"/>
                </a:spcAft>
                <a:tabLst>
                  <a:tab pos="266700" algn="l"/>
                </a:tabLst>
                <a:defRPr/>
              </a:pPr>
              <a:r>
                <a:rPr lang="en-AU" sz="2000" dirty="0"/>
                <a:t>•	</a:t>
              </a:r>
              <a:r>
                <a:rPr lang="en-AU" sz="2000" dirty="0" err="1"/>
                <a:t>tPA</a:t>
              </a:r>
              <a:r>
                <a:rPr lang="en-AU" sz="2000" dirty="0"/>
                <a:t> not stored in ED</a:t>
              </a:r>
            </a:p>
            <a:p>
              <a:pPr marL="266700" lvl="1" indent="-266700" defTabSz="977900" fontAlgn="auto">
                <a:spcAft>
                  <a:spcPct val="15000"/>
                </a:spcAft>
                <a:tabLst>
                  <a:tab pos="266700" algn="l"/>
                </a:tabLst>
                <a:defRPr/>
              </a:pPr>
              <a:r>
                <a:rPr lang="en-AU" sz="2000" dirty="0"/>
                <a:t>•	Lack of appropriately trained staff to monitor </a:t>
              </a:r>
              <a:r>
                <a:rPr lang="en-AU" sz="2000" dirty="0" err="1"/>
                <a:t>tPA</a:t>
              </a:r>
              <a:r>
                <a:rPr lang="en-AU" sz="2000" dirty="0"/>
                <a:t> patients and manage any complications</a:t>
              </a:r>
            </a:p>
            <a:p>
              <a:pPr marL="266700" lvl="1" indent="-266700" defTabSz="977900" fontAlgn="auto">
                <a:spcAft>
                  <a:spcPct val="15000"/>
                </a:spcAft>
                <a:tabLst>
                  <a:tab pos="266700" algn="l"/>
                </a:tabLst>
                <a:defRPr/>
              </a:pPr>
              <a:r>
                <a:rPr lang="en-AU" sz="2000" dirty="0"/>
                <a:t>•	Difficulties obtaining informed consent (patient/relative) for thrombolysis</a:t>
              </a:r>
            </a:p>
            <a:p>
              <a:pPr marL="0" lvl="1" defTabSz="977900" fontAlgn="auto">
                <a:spcAft>
                  <a:spcPct val="15000"/>
                </a:spcAft>
                <a:tabLst>
                  <a:tab pos="266700" algn="l"/>
                </a:tabLst>
                <a:defRPr/>
              </a:pPr>
              <a:r>
                <a:rPr lang="en-AU" sz="2000" dirty="0"/>
                <a:t>•	Out of hours delays due to staffing/resourcing issues</a:t>
              </a:r>
            </a:p>
          </p:txBody>
        </p:sp>
      </p:grpSp>
      <p:sp>
        <p:nvSpPr>
          <p:cNvPr id="20" name="Rectangle 19"/>
          <p:cNvSpPr/>
          <p:nvPr/>
        </p:nvSpPr>
        <p:spPr>
          <a:xfrm>
            <a:off x="0" y="1196975"/>
            <a:ext cx="9144000" cy="387350"/>
          </a:xfrm>
          <a:prstGeom prst="rect">
            <a:avLst/>
          </a:prstGeom>
          <a:solidFill>
            <a:srgbClr val="CD59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21" name="Rectangle 20"/>
          <p:cNvSpPr/>
          <p:nvPr/>
        </p:nvSpPr>
        <p:spPr>
          <a:xfrm>
            <a:off x="1254642" y="1177742"/>
            <a:ext cx="1477926" cy="4065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320" y="1128944"/>
            <a:ext cx="950406" cy="523412"/>
          </a:xfrm>
          <a:prstGeom prst="rect">
            <a:avLst/>
          </a:prstGeom>
        </p:spPr>
      </p:pic>
    </p:spTree>
    <p:extLst>
      <p:ext uri="{BB962C8B-B14F-4D97-AF65-F5344CB8AC3E}">
        <p14:creationId xmlns:p14="http://schemas.microsoft.com/office/powerpoint/2010/main" val="1064079276"/>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70730" y="1645200"/>
            <a:ext cx="5015670" cy="1175293"/>
            <a:chOff x="3548" y="35937"/>
            <a:chExt cx="3045750" cy="1279293"/>
          </a:xfrm>
          <a:solidFill>
            <a:schemeClr val="accent2"/>
          </a:solidFill>
        </p:grpSpPr>
        <p:sp>
          <p:nvSpPr>
            <p:cNvPr id="12" name="Rounded Rectangle 11"/>
            <p:cNvSpPr/>
            <p:nvPr/>
          </p:nvSpPr>
          <p:spPr>
            <a:xfrm>
              <a:off x="3548" y="35937"/>
              <a:ext cx="3045750" cy="1279293"/>
            </a:xfrm>
            <a:prstGeom prst="roundRect">
              <a:avLst>
                <a:gd name="adj" fmla="val 10000"/>
              </a:avLst>
            </a:prstGeom>
            <a:solidFill>
              <a:srgbClr val="CD5925"/>
            </a:solidFill>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3" name="Rounded Rectangle 4"/>
            <p:cNvSpPr/>
            <p:nvPr/>
          </p:nvSpPr>
          <p:spPr>
            <a:xfrm>
              <a:off x="3548" y="35937"/>
              <a:ext cx="3045750" cy="852862"/>
            </a:xfrm>
            <a:prstGeom prst="rect">
              <a:avLst/>
            </a:prstGeom>
            <a:noFill/>
          </p:spPr>
          <p:style>
            <a:lnRef idx="0">
              <a:scrgbClr r="0" g="0" b="0"/>
            </a:lnRef>
            <a:fillRef idx="0">
              <a:scrgbClr r="0" g="0" b="0"/>
            </a:fillRef>
            <a:effectRef idx="0">
              <a:scrgbClr r="0" g="0" b="0"/>
            </a:effectRef>
            <a:fontRef idx="minor">
              <a:schemeClr val="lt1"/>
            </a:fontRef>
          </p:style>
          <p:txBody>
            <a:bodyPr lIns="156464" tIns="156464" rIns="156464" bIns="83820" spcCol="1270"/>
            <a:lstStyle/>
            <a:p>
              <a:pPr defTabSz="977900" fontAlgn="auto">
                <a:lnSpc>
                  <a:spcPct val="90000"/>
                </a:lnSpc>
                <a:spcAft>
                  <a:spcPct val="35000"/>
                </a:spcAft>
                <a:defRPr/>
              </a:pPr>
              <a:r>
                <a:rPr lang="en-US" sz="2400" b="1" dirty="0" smtClean="0"/>
                <a:t>Barriers: </a:t>
              </a:r>
              <a:r>
                <a:rPr lang="en-US" sz="2000" dirty="0" smtClean="0"/>
                <a:t>(</a:t>
              </a:r>
              <a:r>
                <a:rPr lang="en-AU" sz="2000" dirty="0" smtClean="0"/>
                <a:t>Fever monitoring)</a:t>
              </a:r>
              <a:endParaRPr lang="en-US" sz="2400" dirty="0"/>
            </a:p>
          </p:txBody>
        </p:sp>
      </p:grpSp>
      <p:sp>
        <p:nvSpPr>
          <p:cNvPr id="72707" name="Title 1"/>
          <p:cNvSpPr>
            <a:spLocks noGrp="1"/>
          </p:cNvSpPr>
          <p:nvPr>
            <p:ph type="title"/>
          </p:nvPr>
        </p:nvSpPr>
        <p:spPr>
          <a:xfrm>
            <a:off x="250638" y="93913"/>
            <a:ext cx="5713412" cy="903287"/>
          </a:xfrm>
        </p:spPr>
        <p:txBody>
          <a:bodyPr/>
          <a:lstStyle/>
          <a:p>
            <a:pPr algn="l"/>
            <a:r>
              <a:rPr lang="en-AU" altLang="en-US" dirty="0" smtClean="0">
                <a:ea typeface="ＭＳ Ｐゴシック" pitchFamily="34" charset="-128"/>
              </a:rPr>
              <a:t>Intervention</a:t>
            </a:r>
          </a:p>
        </p:txBody>
      </p:sp>
      <p:grpSp>
        <p:nvGrpSpPr>
          <p:cNvPr id="72711" name="Group 7"/>
          <p:cNvGrpSpPr>
            <a:grpSpLocks/>
          </p:cNvGrpSpPr>
          <p:nvPr/>
        </p:nvGrpSpPr>
        <p:grpSpPr bwMode="auto">
          <a:xfrm>
            <a:off x="754060" y="2236305"/>
            <a:ext cx="8142290" cy="3523227"/>
            <a:chOff x="627375" y="854794"/>
            <a:chExt cx="3045750" cy="7616088"/>
          </a:xfrm>
        </p:grpSpPr>
        <p:sp>
          <p:nvSpPr>
            <p:cNvPr id="9" name="Rounded Rectangle 8"/>
            <p:cNvSpPr/>
            <p:nvPr/>
          </p:nvSpPr>
          <p:spPr>
            <a:xfrm>
              <a:off x="627375" y="887051"/>
              <a:ext cx="3045750" cy="7583831"/>
            </a:xfrm>
            <a:prstGeom prst="roundRect">
              <a:avLst>
                <a:gd name="adj" fmla="val 10000"/>
              </a:avLst>
            </a:prstGeom>
            <a:ln>
              <a:solidFill>
                <a:schemeClr val="accent5">
                  <a:lumMod val="75000"/>
                </a:schemeClr>
              </a:solidFill>
            </a:ln>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ounded Rectangle 4"/>
            <p:cNvSpPr/>
            <p:nvPr/>
          </p:nvSpPr>
          <p:spPr>
            <a:xfrm>
              <a:off x="685664" y="854794"/>
              <a:ext cx="2987461" cy="661612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156464" tIns="156464" rIns="156464" bIns="156464" spcCol="1270"/>
            <a:lstStyle/>
            <a:p>
              <a:pPr marL="0" lvl="1" defTabSz="977900" fontAlgn="auto">
                <a:spcAft>
                  <a:spcPct val="15000"/>
                </a:spcAft>
                <a:tabLst>
                  <a:tab pos="266700" algn="l"/>
                </a:tabLst>
                <a:defRPr/>
              </a:pPr>
              <a:r>
                <a:rPr lang="en-AU" sz="2000" dirty="0"/>
                <a:t>•	Managing and organising busy nursing workload</a:t>
              </a:r>
            </a:p>
            <a:p>
              <a:pPr marL="266700" lvl="1" indent="-266700" defTabSz="977900" fontAlgn="auto">
                <a:spcAft>
                  <a:spcPct val="15000"/>
                </a:spcAft>
                <a:tabLst>
                  <a:tab pos="266700" algn="l"/>
                </a:tabLst>
                <a:defRPr/>
              </a:pPr>
              <a:r>
                <a:rPr lang="en-AU" sz="2000" dirty="0" smtClean="0"/>
                <a:t>•</a:t>
              </a:r>
              <a:r>
                <a:rPr lang="en-AU" sz="2000" dirty="0"/>
                <a:t>	Belief that a patient's condition and individual nurse's </a:t>
              </a:r>
              <a:r>
                <a:rPr lang="en-AU" sz="2000" dirty="0" smtClean="0"/>
                <a:t>clinical judgement </a:t>
              </a:r>
              <a:r>
                <a:rPr lang="en-AU" sz="2000" dirty="0"/>
                <a:t>should determine the frequency of patient observations</a:t>
              </a:r>
            </a:p>
            <a:p>
              <a:pPr marL="266700" lvl="1" indent="-266700" defTabSz="977900" fontAlgn="auto">
                <a:spcAft>
                  <a:spcPct val="15000"/>
                </a:spcAft>
                <a:tabLst>
                  <a:tab pos="266700" algn="l"/>
                </a:tabLst>
                <a:defRPr/>
              </a:pPr>
              <a:r>
                <a:rPr lang="en-AU" sz="2000" dirty="0"/>
                <a:t>•	Lack of </a:t>
              </a:r>
              <a:r>
                <a:rPr lang="en-AU" sz="2000" dirty="0" smtClean="0"/>
                <a:t>fever </a:t>
              </a:r>
              <a:r>
                <a:rPr lang="en-AU" sz="2000" dirty="0"/>
                <a:t>protocols defining monitoring and </a:t>
              </a:r>
              <a:r>
                <a:rPr lang="en-AU" sz="2000" dirty="0" smtClean="0"/>
                <a:t>treatment for patients with stroke </a:t>
              </a:r>
              <a:endParaRPr lang="en-AU" sz="2000" dirty="0"/>
            </a:p>
            <a:p>
              <a:pPr marL="266700" lvl="1" indent="-266700" defTabSz="977900" fontAlgn="auto">
                <a:spcAft>
                  <a:spcPct val="15000"/>
                </a:spcAft>
                <a:tabLst>
                  <a:tab pos="266700" algn="l"/>
                </a:tabLst>
                <a:defRPr/>
              </a:pPr>
              <a:r>
                <a:rPr lang="en-AU" sz="2000" dirty="0"/>
                <a:t>•	The longer the patient stays in the ED, the longer the interval between vital signs' assessment</a:t>
              </a:r>
            </a:p>
            <a:p>
              <a:pPr marL="266700" lvl="1" indent="-266700" defTabSz="977900" fontAlgn="auto">
                <a:spcAft>
                  <a:spcPct val="15000"/>
                </a:spcAft>
                <a:tabLst>
                  <a:tab pos="266700" algn="l"/>
                </a:tabLst>
                <a:defRPr/>
              </a:pPr>
              <a:r>
                <a:rPr lang="en-AU" sz="2000" dirty="0"/>
                <a:t>•	Patients with less acute (higher triage) category have their vital signs monitored less frequently than patients with a higher acute triage category</a:t>
              </a:r>
            </a:p>
          </p:txBody>
        </p:sp>
      </p:grpSp>
      <p:sp>
        <p:nvSpPr>
          <p:cNvPr id="20" name="Rectangle 19"/>
          <p:cNvSpPr/>
          <p:nvPr/>
        </p:nvSpPr>
        <p:spPr>
          <a:xfrm>
            <a:off x="0" y="1196975"/>
            <a:ext cx="9144000" cy="387350"/>
          </a:xfrm>
          <a:prstGeom prst="rect">
            <a:avLst/>
          </a:prstGeom>
          <a:solidFill>
            <a:srgbClr val="CD59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21" name="Rectangle 20"/>
          <p:cNvSpPr/>
          <p:nvPr/>
        </p:nvSpPr>
        <p:spPr>
          <a:xfrm>
            <a:off x="1254642" y="1177742"/>
            <a:ext cx="1477926" cy="4065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320" y="1128944"/>
            <a:ext cx="950406" cy="523412"/>
          </a:xfrm>
          <a:prstGeom prst="rect">
            <a:avLst/>
          </a:prstGeom>
        </p:spPr>
      </p:pic>
    </p:spTree>
    <p:extLst>
      <p:ext uri="{BB962C8B-B14F-4D97-AF65-F5344CB8AC3E}">
        <p14:creationId xmlns:p14="http://schemas.microsoft.com/office/powerpoint/2010/main" val="1274103439"/>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70730" y="1645200"/>
            <a:ext cx="5015670" cy="1175293"/>
            <a:chOff x="3548" y="35937"/>
            <a:chExt cx="3045750" cy="1279293"/>
          </a:xfrm>
          <a:solidFill>
            <a:schemeClr val="accent2"/>
          </a:solidFill>
        </p:grpSpPr>
        <p:sp>
          <p:nvSpPr>
            <p:cNvPr id="12" name="Rounded Rectangle 11"/>
            <p:cNvSpPr/>
            <p:nvPr/>
          </p:nvSpPr>
          <p:spPr>
            <a:xfrm>
              <a:off x="3548" y="35937"/>
              <a:ext cx="3045750" cy="1279293"/>
            </a:xfrm>
            <a:prstGeom prst="roundRect">
              <a:avLst>
                <a:gd name="adj" fmla="val 10000"/>
              </a:avLst>
            </a:prstGeom>
            <a:solidFill>
              <a:srgbClr val="CD5925"/>
            </a:solidFill>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3" name="Rounded Rectangle 4"/>
            <p:cNvSpPr/>
            <p:nvPr/>
          </p:nvSpPr>
          <p:spPr>
            <a:xfrm>
              <a:off x="3548" y="35937"/>
              <a:ext cx="3045750" cy="852862"/>
            </a:xfrm>
            <a:prstGeom prst="rect">
              <a:avLst/>
            </a:prstGeom>
            <a:noFill/>
          </p:spPr>
          <p:style>
            <a:lnRef idx="0">
              <a:scrgbClr r="0" g="0" b="0"/>
            </a:lnRef>
            <a:fillRef idx="0">
              <a:scrgbClr r="0" g="0" b="0"/>
            </a:fillRef>
            <a:effectRef idx="0">
              <a:scrgbClr r="0" g="0" b="0"/>
            </a:effectRef>
            <a:fontRef idx="minor">
              <a:schemeClr val="lt1"/>
            </a:fontRef>
          </p:style>
          <p:txBody>
            <a:bodyPr lIns="156464" tIns="156464" rIns="156464" bIns="83820" spcCol="1270"/>
            <a:lstStyle/>
            <a:p>
              <a:pPr defTabSz="977900" fontAlgn="auto">
                <a:lnSpc>
                  <a:spcPct val="90000"/>
                </a:lnSpc>
                <a:spcAft>
                  <a:spcPct val="35000"/>
                </a:spcAft>
                <a:defRPr/>
              </a:pPr>
              <a:r>
                <a:rPr lang="en-US" sz="2400" b="1" dirty="0" smtClean="0"/>
                <a:t>Barriers: </a:t>
              </a:r>
              <a:r>
                <a:rPr lang="en-US" sz="2000" dirty="0" smtClean="0"/>
                <a:t>(</a:t>
              </a:r>
              <a:r>
                <a:rPr lang="en-AU" sz="2000" dirty="0" smtClean="0"/>
                <a:t>Fever treatment)</a:t>
              </a:r>
              <a:endParaRPr lang="en-US" sz="2400" dirty="0"/>
            </a:p>
          </p:txBody>
        </p:sp>
      </p:grpSp>
      <p:sp>
        <p:nvSpPr>
          <p:cNvPr id="72707" name="Title 1"/>
          <p:cNvSpPr>
            <a:spLocks noGrp="1"/>
          </p:cNvSpPr>
          <p:nvPr>
            <p:ph type="title"/>
          </p:nvPr>
        </p:nvSpPr>
        <p:spPr>
          <a:xfrm>
            <a:off x="250638" y="93913"/>
            <a:ext cx="5713412" cy="903287"/>
          </a:xfrm>
        </p:spPr>
        <p:txBody>
          <a:bodyPr/>
          <a:lstStyle/>
          <a:p>
            <a:pPr algn="l"/>
            <a:r>
              <a:rPr lang="en-AU" altLang="en-US" dirty="0" smtClean="0">
                <a:ea typeface="ＭＳ Ｐゴシック" pitchFamily="34" charset="-128"/>
              </a:rPr>
              <a:t>Intervention</a:t>
            </a:r>
          </a:p>
        </p:txBody>
      </p:sp>
      <p:grpSp>
        <p:nvGrpSpPr>
          <p:cNvPr id="72711" name="Group 7"/>
          <p:cNvGrpSpPr>
            <a:grpSpLocks/>
          </p:cNvGrpSpPr>
          <p:nvPr/>
        </p:nvGrpSpPr>
        <p:grpSpPr bwMode="auto">
          <a:xfrm>
            <a:off x="754060" y="2236305"/>
            <a:ext cx="8142290" cy="3475726"/>
            <a:chOff x="627375" y="854794"/>
            <a:chExt cx="3045750" cy="7616088"/>
          </a:xfrm>
        </p:grpSpPr>
        <p:sp>
          <p:nvSpPr>
            <p:cNvPr id="9" name="Rounded Rectangle 8"/>
            <p:cNvSpPr/>
            <p:nvPr/>
          </p:nvSpPr>
          <p:spPr>
            <a:xfrm>
              <a:off x="627375" y="887051"/>
              <a:ext cx="3045750" cy="7583831"/>
            </a:xfrm>
            <a:prstGeom prst="roundRect">
              <a:avLst>
                <a:gd name="adj" fmla="val 10000"/>
              </a:avLst>
            </a:prstGeom>
            <a:ln>
              <a:solidFill>
                <a:schemeClr val="accent5">
                  <a:lumMod val="75000"/>
                </a:schemeClr>
              </a:solidFill>
            </a:ln>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ounded Rectangle 4"/>
            <p:cNvSpPr/>
            <p:nvPr/>
          </p:nvSpPr>
          <p:spPr>
            <a:xfrm>
              <a:off x="685664" y="854794"/>
              <a:ext cx="2987461" cy="661612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156464" tIns="156464" rIns="156464" bIns="156464" spcCol="1270"/>
            <a:lstStyle/>
            <a:p>
              <a:pPr marL="266700" lvl="1" indent="-266700" defTabSz="977900" fontAlgn="auto">
                <a:spcAft>
                  <a:spcPct val="15000"/>
                </a:spcAft>
                <a:tabLst>
                  <a:tab pos="266700" algn="l"/>
                </a:tabLst>
                <a:defRPr/>
              </a:pPr>
              <a:r>
                <a:rPr lang="en-AU" sz="2400" dirty="0"/>
                <a:t>•	</a:t>
              </a:r>
              <a:r>
                <a:rPr lang="en-AU" sz="2400" dirty="0" smtClean="0"/>
                <a:t>Concern </a:t>
              </a:r>
              <a:r>
                <a:rPr lang="en-AU" sz="2400" dirty="0"/>
                <a:t>for patient safety issues: does administering paracetamol </a:t>
              </a:r>
              <a:r>
                <a:rPr lang="en-AU" sz="2400" dirty="0" smtClean="0"/>
                <a:t>at ≥ </a:t>
              </a:r>
              <a:r>
                <a:rPr lang="en-AU" sz="2400" dirty="0"/>
                <a:t>37.5°C mask infection? </a:t>
              </a:r>
            </a:p>
            <a:p>
              <a:pPr marL="266700" lvl="1" indent="-266700" defTabSz="977900" fontAlgn="auto">
                <a:spcAft>
                  <a:spcPct val="15000"/>
                </a:spcAft>
                <a:tabLst>
                  <a:tab pos="266700" algn="l"/>
                </a:tabLst>
                <a:defRPr/>
              </a:pPr>
              <a:r>
                <a:rPr lang="en-AU" sz="2400" dirty="0"/>
                <a:t>•	If patient Nil by mouth (NBM) intravenous (IV) paracetamol is not prescribed due to </a:t>
              </a:r>
              <a:r>
                <a:rPr lang="en-AU" sz="2400" dirty="0" smtClean="0"/>
                <a:t>cost</a:t>
              </a:r>
              <a:endParaRPr lang="en-AU" sz="2400" dirty="0"/>
            </a:p>
            <a:p>
              <a:pPr marL="0" lvl="1" defTabSz="977900" fontAlgn="auto">
                <a:spcAft>
                  <a:spcPct val="15000"/>
                </a:spcAft>
                <a:tabLst>
                  <a:tab pos="266700" algn="l"/>
                </a:tabLst>
                <a:defRPr/>
              </a:pPr>
              <a:r>
                <a:rPr lang="en-AU" sz="2400" dirty="0"/>
                <a:t>•	Reluctance of nurses to administer paracetamol per </a:t>
              </a:r>
              <a:r>
                <a:rPr lang="en-AU" sz="2400" dirty="0" smtClean="0"/>
                <a:t>rectum</a:t>
              </a:r>
              <a:endParaRPr lang="en-AU" sz="2400" dirty="0"/>
            </a:p>
            <a:p>
              <a:pPr marL="266700" lvl="1" indent="-266700" defTabSz="977900" fontAlgn="auto">
                <a:spcAft>
                  <a:spcPct val="15000"/>
                </a:spcAft>
                <a:tabLst>
                  <a:tab pos="266700" algn="l"/>
                </a:tabLst>
                <a:defRPr/>
              </a:pPr>
              <a:r>
                <a:rPr lang="en-AU" sz="2400" dirty="0"/>
                <a:t>•	Local protocols restrict nurses to only initiate 1-2 doses of paracetamol</a:t>
              </a:r>
            </a:p>
          </p:txBody>
        </p:sp>
      </p:grpSp>
      <p:sp>
        <p:nvSpPr>
          <p:cNvPr id="20" name="Rectangle 19"/>
          <p:cNvSpPr/>
          <p:nvPr/>
        </p:nvSpPr>
        <p:spPr>
          <a:xfrm>
            <a:off x="0" y="1196975"/>
            <a:ext cx="9144000" cy="387350"/>
          </a:xfrm>
          <a:prstGeom prst="rect">
            <a:avLst/>
          </a:prstGeom>
          <a:solidFill>
            <a:srgbClr val="CD59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21" name="Rectangle 20"/>
          <p:cNvSpPr/>
          <p:nvPr/>
        </p:nvSpPr>
        <p:spPr>
          <a:xfrm>
            <a:off x="1254642" y="1177742"/>
            <a:ext cx="1477926" cy="4065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320" y="1128944"/>
            <a:ext cx="950406" cy="523412"/>
          </a:xfrm>
          <a:prstGeom prst="rect">
            <a:avLst/>
          </a:prstGeom>
        </p:spPr>
      </p:pic>
    </p:spTree>
    <p:extLst>
      <p:ext uri="{BB962C8B-B14F-4D97-AF65-F5344CB8AC3E}">
        <p14:creationId xmlns:p14="http://schemas.microsoft.com/office/powerpoint/2010/main" val="1861110299"/>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70730" y="1645200"/>
            <a:ext cx="5015670" cy="1175293"/>
            <a:chOff x="3548" y="35937"/>
            <a:chExt cx="3045750" cy="1279293"/>
          </a:xfrm>
          <a:solidFill>
            <a:schemeClr val="accent2"/>
          </a:solidFill>
        </p:grpSpPr>
        <p:sp>
          <p:nvSpPr>
            <p:cNvPr id="12" name="Rounded Rectangle 11"/>
            <p:cNvSpPr/>
            <p:nvPr/>
          </p:nvSpPr>
          <p:spPr>
            <a:xfrm>
              <a:off x="3548" y="35937"/>
              <a:ext cx="3045750" cy="1279293"/>
            </a:xfrm>
            <a:prstGeom prst="roundRect">
              <a:avLst>
                <a:gd name="adj" fmla="val 10000"/>
              </a:avLst>
            </a:prstGeom>
            <a:solidFill>
              <a:srgbClr val="CD5925"/>
            </a:solidFill>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3" name="Rounded Rectangle 4"/>
            <p:cNvSpPr/>
            <p:nvPr/>
          </p:nvSpPr>
          <p:spPr>
            <a:xfrm>
              <a:off x="3548" y="35937"/>
              <a:ext cx="3045750" cy="852862"/>
            </a:xfrm>
            <a:prstGeom prst="rect">
              <a:avLst/>
            </a:prstGeom>
            <a:noFill/>
          </p:spPr>
          <p:style>
            <a:lnRef idx="0">
              <a:scrgbClr r="0" g="0" b="0"/>
            </a:lnRef>
            <a:fillRef idx="0">
              <a:scrgbClr r="0" g="0" b="0"/>
            </a:fillRef>
            <a:effectRef idx="0">
              <a:scrgbClr r="0" g="0" b="0"/>
            </a:effectRef>
            <a:fontRef idx="minor">
              <a:schemeClr val="lt1"/>
            </a:fontRef>
          </p:style>
          <p:txBody>
            <a:bodyPr lIns="156464" tIns="156464" rIns="156464" bIns="83820" spcCol="1270"/>
            <a:lstStyle/>
            <a:p>
              <a:pPr defTabSz="977900" fontAlgn="auto">
                <a:lnSpc>
                  <a:spcPct val="90000"/>
                </a:lnSpc>
                <a:spcAft>
                  <a:spcPct val="35000"/>
                </a:spcAft>
                <a:defRPr/>
              </a:pPr>
              <a:r>
                <a:rPr lang="en-US" sz="2400" b="1" dirty="0" smtClean="0"/>
                <a:t>Barriers: </a:t>
              </a:r>
              <a:r>
                <a:rPr lang="en-US" sz="2000" dirty="0" smtClean="0"/>
                <a:t>(</a:t>
              </a:r>
              <a:r>
                <a:rPr lang="en-AU" sz="2000" dirty="0" smtClean="0"/>
                <a:t>Glucose [sugar] monitoring)</a:t>
              </a:r>
              <a:endParaRPr lang="en-US" sz="2400" dirty="0"/>
            </a:p>
          </p:txBody>
        </p:sp>
      </p:grpSp>
      <p:sp>
        <p:nvSpPr>
          <p:cNvPr id="72707" name="Title 1"/>
          <p:cNvSpPr>
            <a:spLocks noGrp="1"/>
          </p:cNvSpPr>
          <p:nvPr>
            <p:ph type="title"/>
          </p:nvPr>
        </p:nvSpPr>
        <p:spPr>
          <a:xfrm>
            <a:off x="250638" y="93913"/>
            <a:ext cx="5713412" cy="903287"/>
          </a:xfrm>
        </p:spPr>
        <p:txBody>
          <a:bodyPr/>
          <a:lstStyle/>
          <a:p>
            <a:pPr algn="l"/>
            <a:r>
              <a:rPr lang="en-AU" altLang="en-US" dirty="0" smtClean="0">
                <a:ea typeface="ＭＳ Ｐゴシック" pitchFamily="34" charset="-128"/>
              </a:rPr>
              <a:t>Intervention</a:t>
            </a:r>
          </a:p>
        </p:txBody>
      </p:sp>
      <p:grpSp>
        <p:nvGrpSpPr>
          <p:cNvPr id="72711" name="Group 7"/>
          <p:cNvGrpSpPr>
            <a:grpSpLocks/>
          </p:cNvGrpSpPr>
          <p:nvPr/>
        </p:nvGrpSpPr>
        <p:grpSpPr bwMode="auto">
          <a:xfrm>
            <a:off x="754060" y="2236305"/>
            <a:ext cx="8142290" cy="2039344"/>
            <a:chOff x="627375" y="854794"/>
            <a:chExt cx="3045750" cy="7616088"/>
          </a:xfrm>
        </p:grpSpPr>
        <p:sp>
          <p:nvSpPr>
            <p:cNvPr id="9" name="Rounded Rectangle 8"/>
            <p:cNvSpPr/>
            <p:nvPr/>
          </p:nvSpPr>
          <p:spPr>
            <a:xfrm>
              <a:off x="627375" y="887051"/>
              <a:ext cx="3045750" cy="7583831"/>
            </a:xfrm>
            <a:prstGeom prst="roundRect">
              <a:avLst>
                <a:gd name="adj" fmla="val 10000"/>
              </a:avLst>
            </a:prstGeom>
            <a:ln>
              <a:solidFill>
                <a:schemeClr val="accent5">
                  <a:lumMod val="75000"/>
                </a:schemeClr>
              </a:solidFill>
            </a:ln>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ounded Rectangle 4"/>
            <p:cNvSpPr/>
            <p:nvPr/>
          </p:nvSpPr>
          <p:spPr>
            <a:xfrm>
              <a:off x="685664" y="854794"/>
              <a:ext cx="2987461" cy="661612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156464" tIns="156464" rIns="156464" bIns="156464" spcCol="1270"/>
            <a:lstStyle/>
            <a:p>
              <a:pPr marL="0" lvl="1" defTabSz="977900" fontAlgn="auto">
                <a:lnSpc>
                  <a:spcPct val="200000"/>
                </a:lnSpc>
                <a:spcAft>
                  <a:spcPct val="15000"/>
                </a:spcAft>
                <a:tabLst>
                  <a:tab pos="266700" algn="l"/>
                </a:tabLst>
                <a:defRPr/>
              </a:pPr>
              <a:r>
                <a:rPr lang="en-AU" sz="2400" dirty="0"/>
                <a:t>•	</a:t>
              </a:r>
              <a:r>
                <a:rPr lang="en-AU" sz="2400" dirty="0" smtClean="0"/>
                <a:t>EENs </a:t>
              </a:r>
              <a:r>
                <a:rPr lang="en-AU" sz="2400" dirty="0"/>
                <a:t>are not assessed to test BGL</a:t>
              </a:r>
            </a:p>
            <a:p>
              <a:pPr marL="0" lvl="1" defTabSz="977900" fontAlgn="auto">
                <a:lnSpc>
                  <a:spcPct val="200000"/>
                </a:lnSpc>
                <a:spcAft>
                  <a:spcPct val="15000"/>
                </a:spcAft>
                <a:tabLst>
                  <a:tab pos="266700" algn="l"/>
                </a:tabLst>
                <a:defRPr/>
              </a:pPr>
              <a:r>
                <a:rPr lang="en-AU" sz="2400" dirty="0"/>
                <a:t>•	Not enough BGL machines</a:t>
              </a:r>
            </a:p>
          </p:txBody>
        </p:sp>
      </p:grpSp>
      <p:sp>
        <p:nvSpPr>
          <p:cNvPr id="20" name="Rectangle 19"/>
          <p:cNvSpPr/>
          <p:nvPr/>
        </p:nvSpPr>
        <p:spPr>
          <a:xfrm>
            <a:off x="0" y="1196975"/>
            <a:ext cx="9144000" cy="387350"/>
          </a:xfrm>
          <a:prstGeom prst="rect">
            <a:avLst/>
          </a:prstGeom>
          <a:solidFill>
            <a:srgbClr val="CD59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21" name="Rectangle 20"/>
          <p:cNvSpPr/>
          <p:nvPr/>
        </p:nvSpPr>
        <p:spPr>
          <a:xfrm>
            <a:off x="1254642" y="1177742"/>
            <a:ext cx="1477926" cy="4065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320" y="1128944"/>
            <a:ext cx="950406" cy="523412"/>
          </a:xfrm>
          <a:prstGeom prst="rect">
            <a:avLst/>
          </a:prstGeom>
        </p:spPr>
      </p:pic>
    </p:spTree>
    <p:extLst>
      <p:ext uri="{BB962C8B-B14F-4D97-AF65-F5344CB8AC3E}">
        <p14:creationId xmlns:p14="http://schemas.microsoft.com/office/powerpoint/2010/main" val="4278501844"/>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70730" y="1645200"/>
            <a:ext cx="5015670" cy="1175293"/>
            <a:chOff x="3548" y="35937"/>
            <a:chExt cx="3045750" cy="1279293"/>
          </a:xfrm>
          <a:solidFill>
            <a:schemeClr val="accent2"/>
          </a:solidFill>
        </p:grpSpPr>
        <p:sp>
          <p:nvSpPr>
            <p:cNvPr id="12" name="Rounded Rectangle 11"/>
            <p:cNvSpPr/>
            <p:nvPr/>
          </p:nvSpPr>
          <p:spPr>
            <a:xfrm>
              <a:off x="3548" y="35937"/>
              <a:ext cx="3045750" cy="1279293"/>
            </a:xfrm>
            <a:prstGeom prst="roundRect">
              <a:avLst>
                <a:gd name="adj" fmla="val 10000"/>
              </a:avLst>
            </a:prstGeom>
            <a:solidFill>
              <a:srgbClr val="CD5925"/>
            </a:solidFill>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3" name="Rounded Rectangle 4"/>
            <p:cNvSpPr/>
            <p:nvPr/>
          </p:nvSpPr>
          <p:spPr>
            <a:xfrm>
              <a:off x="3548" y="35937"/>
              <a:ext cx="3045750" cy="852862"/>
            </a:xfrm>
            <a:prstGeom prst="rect">
              <a:avLst/>
            </a:prstGeom>
            <a:noFill/>
          </p:spPr>
          <p:style>
            <a:lnRef idx="0">
              <a:scrgbClr r="0" g="0" b="0"/>
            </a:lnRef>
            <a:fillRef idx="0">
              <a:scrgbClr r="0" g="0" b="0"/>
            </a:fillRef>
            <a:effectRef idx="0">
              <a:scrgbClr r="0" g="0" b="0"/>
            </a:effectRef>
            <a:fontRef idx="minor">
              <a:schemeClr val="lt1"/>
            </a:fontRef>
          </p:style>
          <p:txBody>
            <a:bodyPr lIns="156464" tIns="156464" rIns="156464" bIns="83820" spcCol="1270"/>
            <a:lstStyle/>
            <a:p>
              <a:pPr defTabSz="977900" fontAlgn="auto">
                <a:lnSpc>
                  <a:spcPct val="90000"/>
                </a:lnSpc>
                <a:spcAft>
                  <a:spcPct val="35000"/>
                </a:spcAft>
                <a:defRPr/>
              </a:pPr>
              <a:r>
                <a:rPr lang="en-US" sz="2400" b="1" dirty="0" smtClean="0"/>
                <a:t>Barriers: </a:t>
              </a:r>
              <a:r>
                <a:rPr lang="en-US" sz="2000" dirty="0" smtClean="0"/>
                <a:t>(</a:t>
              </a:r>
              <a:r>
                <a:rPr lang="en-AU" sz="2000" dirty="0" smtClean="0"/>
                <a:t>Glucose [sugar] treatment)</a:t>
              </a:r>
              <a:endParaRPr lang="en-US" sz="2400" dirty="0"/>
            </a:p>
          </p:txBody>
        </p:sp>
      </p:grpSp>
      <p:sp>
        <p:nvSpPr>
          <p:cNvPr id="72707" name="Title 1"/>
          <p:cNvSpPr>
            <a:spLocks noGrp="1"/>
          </p:cNvSpPr>
          <p:nvPr>
            <p:ph type="title"/>
          </p:nvPr>
        </p:nvSpPr>
        <p:spPr>
          <a:xfrm>
            <a:off x="250638" y="93913"/>
            <a:ext cx="5713412" cy="903287"/>
          </a:xfrm>
        </p:spPr>
        <p:txBody>
          <a:bodyPr/>
          <a:lstStyle/>
          <a:p>
            <a:pPr algn="l"/>
            <a:r>
              <a:rPr lang="en-AU" altLang="en-US" dirty="0" smtClean="0">
                <a:ea typeface="ＭＳ Ｐゴシック" pitchFamily="34" charset="-128"/>
              </a:rPr>
              <a:t>Intervention</a:t>
            </a:r>
          </a:p>
        </p:txBody>
      </p:sp>
      <p:grpSp>
        <p:nvGrpSpPr>
          <p:cNvPr id="72711" name="Group 7"/>
          <p:cNvGrpSpPr>
            <a:grpSpLocks/>
          </p:cNvGrpSpPr>
          <p:nvPr/>
        </p:nvGrpSpPr>
        <p:grpSpPr bwMode="auto">
          <a:xfrm>
            <a:off x="754060" y="2236305"/>
            <a:ext cx="8142290" cy="4497870"/>
            <a:chOff x="627375" y="854794"/>
            <a:chExt cx="3045750" cy="7616088"/>
          </a:xfrm>
        </p:grpSpPr>
        <p:sp>
          <p:nvSpPr>
            <p:cNvPr id="9" name="Rounded Rectangle 8"/>
            <p:cNvSpPr/>
            <p:nvPr/>
          </p:nvSpPr>
          <p:spPr>
            <a:xfrm>
              <a:off x="627375" y="887051"/>
              <a:ext cx="3045750" cy="7583831"/>
            </a:xfrm>
            <a:prstGeom prst="roundRect">
              <a:avLst>
                <a:gd name="adj" fmla="val 10000"/>
              </a:avLst>
            </a:prstGeom>
            <a:ln>
              <a:solidFill>
                <a:schemeClr val="accent5">
                  <a:lumMod val="75000"/>
                </a:schemeClr>
              </a:solidFill>
            </a:ln>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ounded Rectangle 4"/>
            <p:cNvSpPr/>
            <p:nvPr/>
          </p:nvSpPr>
          <p:spPr>
            <a:xfrm>
              <a:off x="685664" y="854794"/>
              <a:ext cx="2987461" cy="661612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156464" tIns="156464" rIns="156464" bIns="156464" spcCol="1270"/>
            <a:lstStyle/>
            <a:p>
              <a:pPr marL="0" lvl="1" defTabSz="977900" fontAlgn="auto">
                <a:spcAft>
                  <a:spcPct val="15000"/>
                </a:spcAft>
                <a:tabLst>
                  <a:tab pos="266700" algn="l"/>
                </a:tabLst>
                <a:defRPr/>
              </a:pPr>
              <a:r>
                <a:rPr lang="en-AU" sz="2400" dirty="0"/>
                <a:t>•	</a:t>
              </a:r>
              <a:r>
                <a:rPr lang="en-AU" sz="2400" dirty="0" smtClean="0"/>
                <a:t>Not </a:t>
              </a:r>
              <a:r>
                <a:rPr lang="en-AU" sz="2400" dirty="0"/>
                <a:t>enough syringe drivers or pumps</a:t>
              </a:r>
            </a:p>
            <a:p>
              <a:pPr marL="266700" lvl="1" indent="-266700" defTabSz="977900" fontAlgn="auto">
                <a:spcAft>
                  <a:spcPct val="15000"/>
                </a:spcAft>
                <a:tabLst>
                  <a:tab pos="266700" algn="l"/>
                </a:tabLst>
                <a:defRPr/>
              </a:pPr>
              <a:r>
                <a:rPr lang="en-AU" sz="2400" dirty="0"/>
                <a:t>•	</a:t>
              </a:r>
              <a:r>
                <a:rPr lang="en-AU" sz="2400" dirty="0" smtClean="0"/>
                <a:t>Nurse</a:t>
              </a:r>
              <a:r>
                <a:rPr lang="en-AU" sz="2400" dirty="0"/>
                <a:t>: patient ratio an issue with insulin infusions</a:t>
              </a:r>
            </a:p>
            <a:p>
              <a:pPr marL="266700" lvl="1" indent="-266700" defTabSz="977900" fontAlgn="auto">
                <a:spcAft>
                  <a:spcPct val="15000"/>
                </a:spcAft>
                <a:tabLst>
                  <a:tab pos="266700" algn="l"/>
                </a:tabLst>
                <a:defRPr/>
              </a:pPr>
              <a:r>
                <a:rPr lang="en-AU" sz="2400" dirty="0"/>
                <a:t>•	Patient will require nurse escort to </a:t>
              </a:r>
              <a:r>
                <a:rPr lang="en-AU" sz="2400" dirty="0" smtClean="0"/>
                <a:t>tests </a:t>
              </a:r>
              <a:r>
                <a:rPr lang="en-AU" sz="2400" dirty="0"/>
                <a:t>if on insulin infusion</a:t>
              </a:r>
            </a:p>
            <a:p>
              <a:pPr marL="0" lvl="1" defTabSz="977900" fontAlgn="auto">
                <a:spcAft>
                  <a:spcPct val="15000"/>
                </a:spcAft>
                <a:tabLst>
                  <a:tab pos="266700" algn="l"/>
                </a:tabLst>
                <a:defRPr/>
              </a:pPr>
              <a:r>
                <a:rPr lang="en-AU" sz="2400" dirty="0"/>
                <a:t>•	ED staff fear instigating and managing of hypoglycaemia</a:t>
              </a:r>
            </a:p>
            <a:p>
              <a:pPr marL="266700" lvl="1" indent="-266700" defTabSz="977900" fontAlgn="auto">
                <a:spcAft>
                  <a:spcPct val="15000"/>
                </a:spcAft>
                <a:tabLst>
                  <a:tab pos="266700" algn="l"/>
                </a:tabLst>
                <a:defRPr/>
              </a:pPr>
              <a:r>
                <a:rPr lang="en-AU" sz="2400" dirty="0"/>
                <a:t>•	Lack of consensus about the treatment of hyperglycaemia in stroke</a:t>
              </a:r>
            </a:p>
            <a:p>
              <a:pPr marL="0" lvl="1" defTabSz="977900" fontAlgn="auto">
                <a:spcAft>
                  <a:spcPct val="15000"/>
                </a:spcAft>
                <a:tabLst>
                  <a:tab pos="266700" algn="l"/>
                </a:tabLst>
                <a:defRPr/>
              </a:pPr>
              <a:r>
                <a:rPr lang="en-AU" sz="2400" dirty="0"/>
                <a:t>•	Lack </a:t>
              </a:r>
              <a:r>
                <a:rPr lang="en-AU" sz="2400" dirty="0" smtClean="0"/>
                <a:t>of </a:t>
              </a:r>
              <a:r>
                <a:rPr lang="en-AU" sz="2400" dirty="0"/>
                <a:t>insulin dosage algorithms</a:t>
              </a:r>
            </a:p>
            <a:p>
              <a:pPr marL="0" lvl="1" defTabSz="977900" fontAlgn="auto">
                <a:spcAft>
                  <a:spcPct val="15000"/>
                </a:spcAft>
                <a:tabLst>
                  <a:tab pos="266700" algn="l"/>
                </a:tabLst>
                <a:defRPr/>
              </a:pPr>
              <a:r>
                <a:rPr lang="en-AU" sz="2400" dirty="0"/>
                <a:t>•	EENs not able to adjust insulin under their scope of practice</a:t>
              </a:r>
            </a:p>
          </p:txBody>
        </p:sp>
      </p:grpSp>
      <p:sp>
        <p:nvSpPr>
          <p:cNvPr id="20" name="Rectangle 19"/>
          <p:cNvSpPr/>
          <p:nvPr/>
        </p:nvSpPr>
        <p:spPr>
          <a:xfrm>
            <a:off x="0" y="1196975"/>
            <a:ext cx="9144000" cy="387350"/>
          </a:xfrm>
          <a:prstGeom prst="rect">
            <a:avLst/>
          </a:prstGeom>
          <a:solidFill>
            <a:srgbClr val="CD59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21" name="Rectangle 20"/>
          <p:cNvSpPr/>
          <p:nvPr/>
        </p:nvSpPr>
        <p:spPr>
          <a:xfrm>
            <a:off x="1254642" y="1177742"/>
            <a:ext cx="1477926" cy="4065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320" y="1128944"/>
            <a:ext cx="950406" cy="523412"/>
          </a:xfrm>
          <a:prstGeom prst="rect">
            <a:avLst/>
          </a:prstGeom>
        </p:spPr>
      </p:pic>
    </p:spTree>
    <p:extLst>
      <p:ext uri="{BB962C8B-B14F-4D97-AF65-F5344CB8AC3E}">
        <p14:creationId xmlns:p14="http://schemas.microsoft.com/office/powerpoint/2010/main" val="816991313"/>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70730" y="1645200"/>
            <a:ext cx="5015670" cy="1175293"/>
            <a:chOff x="3548" y="35937"/>
            <a:chExt cx="3045750" cy="1279293"/>
          </a:xfrm>
          <a:solidFill>
            <a:schemeClr val="accent2"/>
          </a:solidFill>
        </p:grpSpPr>
        <p:sp>
          <p:nvSpPr>
            <p:cNvPr id="12" name="Rounded Rectangle 11"/>
            <p:cNvSpPr/>
            <p:nvPr/>
          </p:nvSpPr>
          <p:spPr>
            <a:xfrm>
              <a:off x="3548" y="35937"/>
              <a:ext cx="3045750" cy="1279293"/>
            </a:xfrm>
            <a:prstGeom prst="roundRect">
              <a:avLst>
                <a:gd name="adj" fmla="val 10000"/>
              </a:avLst>
            </a:prstGeom>
            <a:solidFill>
              <a:srgbClr val="CD5925"/>
            </a:solidFill>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3" name="Rounded Rectangle 4"/>
            <p:cNvSpPr/>
            <p:nvPr/>
          </p:nvSpPr>
          <p:spPr>
            <a:xfrm>
              <a:off x="3548" y="35937"/>
              <a:ext cx="3045750" cy="852862"/>
            </a:xfrm>
            <a:prstGeom prst="rect">
              <a:avLst/>
            </a:prstGeom>
            <a:noFill/>
          </p:spPr>
          <p:style>
            <a:lnRef idx="0">
              <a:scrgbClr r="0" g="0" b="0"/>
            </a:lnRef>
            <a:fillRef idx="0">
              <a:scrgbClr r="0" g="0" b="0"/>
            </a:fillRef>
            <a:effectRef idx="0">
              <a:scrgbClr r="0" g="0" b="0"/>
            </a:effectRef>
            <a:fontRef idx="minor">
              <a:schemeClr val="lt1"/>
            </a:fontRef>
          </p:style>
          <p:txBody>
            <a:bodyPr lIns="156464" tIns="156464" rIns="156464" bIns="83820" spcCol="1270"/>
            <a:lstStyle/>
            <a:p>
              <a:pPr defTabSz="977900" fontAlgn="auto">
                <a:lnSpc>
                  <a:spcPct val="90000"/>
                </a:lnSpc>
                <a:spcAft>
                  <a:spcPct val="35000"/>
                </a:spcAft>
                <a:defRPr/>
              </a:pPr>
              <a:r>
                <a:rPr lang="en-US" sz="2400" b="1" dirty="0" smtClean="0"/>
                <a:t>Barriers: </a:t>
              </a:r>
              <a:r>
                <a:rPr lang="en-US" sz="2000" dirty="0" smtClean="0"/>
                <a:t>(</a:t>
              </a:r>
              <a:r>
                <a:rPr lang="en-AU" sz="2000" dirty="0" smtClean="0"/>
                <a:t>Swallow)</a:t>
              </a:r>
              <a:endParaRPr lang="en-US" sz="2400" dirty="0"/>
            </a:p>
          </p:txBody>
        </p:sp>
      </p:grpSp>
      <p:sp>
        <p:nvSpPr>
          <p:cNvPr id="72707" name="Title 1"/>
          <p:cNvSpPr>
            <a:spLocks noGrp="1"/>
          </p:cNvSpPr>
          <p:nvPr>
            <p:ph type="title"/>
          </p:nvPr>
        </p:nvSpPr>
        <p:spPr>
          <a:xfrm>
            <a:off x="250638" y="93913"/>
            <a:ext cx="5713412" cy="903287"/>
          </a:xfrm>
        </p:spPr>
        <p:txBody>
          <a:bodyPr/>
          <a:lstStyle/>
          <a:p>
            <a:pPr algn="l"/>
            <a:r>
              <a:rPr lang="en-AU" altLang="en-US" dirty="0" smtClean="0">
                <a:ea typeface="ＭＳ Ｐゴシック" pitchFamily="34" charset="-128"/>
              </a:rPr>
              <a:t>Intervention</a:t>
            </a:r>
          </a:p>
        </p:txBody>
      </p:sp>
      <p:grpSp>
        <p:nvGrpSpPr>
          <p:cNvPr id="72711" name="Group 7"/>
          <p:cNvGrpSpPr>
            <a:grpSpLocks/>
          </p:cNvGrpSpPr>
          <p:nvPr/>
        </p:nvGrpSpPr>
        <p:grpSpPr bwMode="auto">
          <a:xfrm>
            <a:off x="754060" y="2236305"/>
            <a:ext cx="8142290" cy="4164495"/>
            <a:chOff x="627375" y="854794"/>
            <a:chExt cx="3045750" cy="7616088"/>
          </a:xfrm>
        </p:grpSpPr>
        <p:sp>
          <p:nvSpPr>
            <p:cNvPr id="9" name="Rounded Rectangle 8"/>
            <p:cNvSpPr/>
            <p:nvPr/>
          </p:nvSpPr>
          <p:spPr>
            <a:xfrm>
              <a:off x="627375" y="887051"/>
              <a:ext cx="3045750" cy="7583831"/>
            </a:xfrm>
            <a:prstGeom prst="roundRect">
              <a:avLst>
                <a:gd name="adj" fmla="val 10000"/>
              </a:avLst>
            </a:prstGeom>
            <a:ln>
              <a:solidFill>
                <a:schemeClr val="accent5">
                  <a:lumMod val="75000"/>
                </a:schemeClr>
              </a:solidFill>
            </a:ln>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ounded Rectangle 4"/>
            <p:cNvSpPr/>
            <p:nvPr/>
          </p:nvSpPr>
          <p:spPr>
            <a:xfrm>
              <a:off x="685664" y="854794"/>
              <a:ext cx="2987461" cy="661612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156464" tIns="156464" rIns="156464" bIns="156464" spcCol="1270"/>
            <a:lstStyle/>
            <a:p>
              <a:pPr marL="266700" lvl="1" indent="-266700" defTabSz="977900" fontAlgn="auto">
                <a:spcAft>
                  <a:spcPct val="15000"/>
                </a:spcAft>
                <a:tabLst>
                  <a:tab pos="266700" algn="l"/>
                </a:tabLst>
                <a:defRPr/>
              </a:pPr>
              <a:r>
                <a:rPr lang="en-AU" sz="2000" dirty="0"/>
                <a:t>•	</a:t>
              </a:r>
              <a:r>
                <a:rPr lang="en-AU" sz="2000" dirty="0" smtClean="0"/>
                <a:t>Doctors reluctant </a:t>
              </a:r>
              <a:r>
                <a:rPr lang="en-AU" sz="2000" dirty="0"/>
                <a:t>to use formal swallowing screen (i.e. ASSIST tool)</a:t>
              </a:r>
            </a:p>
            <a:p>
              <a:pPr marL="266700" lvl="1" indent="-266700" defTabSz="977900" fontAlgn="auto">
                <a:spcAft>
                  <a:spcPct val="15000"/>
                </a:spcAft>
                <a:tabLst>
                  <a:tab pos="266700" algn="l"/>
                </a:tabLst>
                <a:defRPr/>
              </a:pPr>
              <a:r>
                <a:rPr lang="en-AU" sz="2000" dirty="0"/>
                <a:t>•	Doctors prescribing immediate aspirin when patient ‘Nil by mouth’</a:t>
              </a:r>
            </a:p>
            <a:p>
              <a:pPr marL="266700" lvl="1" indent="-266700" defTabSz="977900" fontAlgn="auto">
                <a:spcAft>
                  <a:spcPct val="15000"/>
                </a:spcAft>
                <a:tabLst>
                  <a:tab pos="266700" algn="l"/>
                </a:tabLst>
                <a:defRPr/>
              </a:pPr>
              <a:r>
                <a:rPr lang="en-AU" sz="2000" dirty="0"/>
                <a:t>•	Nurses administering aspirin before a swallow screen or assessment</a:t>
              </a:r>
            </a:p>
            <a:p>
              <a:pPr marL="266700" lvl="1" indent="-266700" defTabSz="977900" fontAlgn="auto">
                <a:spcAft>
                  <a:spcPct val="15000"/>
                </a:spcAft>
                <a:tabLst>
                  <a:tab pos="266700" algn="l"/>
                </a:tabLst>
                <a:defRPr/>
              </a:pPr>
              <a:r>
                <a:rPr lang="en-AU" sz="2000" dirty="0"/>
                <a:t>•	Clinicians believing 'Nil by Mouth' does not include oral medications</a:t>
              </a:r>
            </a:p>
            <a:p>
              <a:pPr marL="266700" lvl="1" indent="-266700" defTabSz="977900" fontAlgn="auto">
                <a:spcAft>
                  <a:spcPct val="15000"/>
                </a:spcAft>
                <a:tabLst>
                  <a:tab pos="266700" algn="l"/>
                </a:tabLst>
                <a:defRPr/>
              </a:pPr>
              <a:r>
                <a:rPr lang="en-AU" sz="2000" dirty="0"/>
                <a:t>•	Speech pathology staff shortages lead to delay in training nurses in swallow screen</a:t>
              </a:r>
            </a:p>
            <a:p>
              <a:pPr marL="266700" lvl="1" indent="-266700" defTabSz="977900" fontAlgn="auto">
                <a:spcAft>
                  <a:spcPct val="15000"/>
                </a:spcAft>
                <a:tabLst>
                  <a:tab pos="266700" algn="l"/>
                </a:tabLst>
                <a:defRPr/>
              </a:pPr>
              <a:r>
                <a:rPr lang="en-AU" sz="2000" dirty="0"/>
                <a:t>•	Lack of communication between Speech pathologists, doctors and nursing staff</a:t>
              </a:r>
            </a:p>
            <a:p>
              <a:pPr marL="266700" lvl="1" indent="-266700" defTabSz="977900" fontAlgn="auto">
                <a:spcAft>
                  <a:spcPct val="15000"/>
                </a:spcAft>
                <a:tabLst>
                  <a:tab pos="266700" algn="l"/>
                </a:tabLst>
                <a:defRPr/>
              </a:pPr>
              <a:r>
                <a:rPr lang="en-AU" sz="2000" dirty="0"/>
                <a:t>•	Swallow screening will add to nurses' already multiple complex care responsibilities in the ED</a:t>
              </a:r>
            </a:p>
            <a:p>
              <a:pPr marL="266700" lvl="1" indent="-266700" defTabSz="977900" fontAlgn="auto">
                <a:spcAft>
                  <a:spcPct val="15000"/>
                </a:spcAft>
                <a:tabLst>
                  <a:tab pos="266700" algn="l"/>
                </a:tabLst>
                <a:defRPr/>
              </a:pPr>
              <a:r>
                <a:rPr lang="en-AU" sz="2000" dirty="0"/>
                <a:t>•	Lack of standardised swallow </a:t>
              </a:r>
              <a:r>
                <a:rPr lang="en-AU" sz="2000" dirty="0" smtClean="0"/>
                <a:t>screening </a:t>
              </a:r>
              <a:r>
                <a:rPr lang="en-AU" sz="2000" dirty="0"/>
                <a:t>tools in ED</a:t>
              </a:r>
            </a:p>
          </p:txBody>
        </p:sp>
      </p:grpSp>
      <p:sp>
        <p:nvSpPr>
          <p:cNvPr id="20" name="Rectangle 19"/>
          <p:cNvSpPr/>
          <p:nvPr/>
        </p:nvSpPr>
        <p:spPr>
          <a:xfrm>
            <a:off x="0" y="1196975"/>
            <a:ext cx="9144000" cy="387350"/>
          </a:xfrm>
          <a:prstGeom prst="rect">
            <a:avLst/>
          </a:prstGeom>
          <a:solidFill>
            <a:srgbClr val="CD59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21" name="Rectangle 20"/>
          <p:cNvSpPr/>
          <p:nvPr/>
        </p:nvSpPr>
        <p:spPr>
          <a:xfrm>
            <a:off x="1254642" y="1177742"/>
            <a:ext cx="1477926" cy="4065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320" y="1128944"/>
            <a:ext cx="950406" cy="523412"/>
          </a:xfrm>
          <a:prstGeom prst="rect">
            <a:avLst/>
          </a:prstGeom>
        </p:spPr>
      </p:pic>
    </p:spTree>
    <p:extLst>
      <p:ext uri="{BB962C8B-B14F-4D97-AF65-F5344CB8AC3E}">
        <p14:creationId xmlns:p14="http://schemas.microsoft.com/office/powerpoint/2010/main" val="3444426794"/>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70730" y="1645200"/>
            <a:ext cx="5015670" cy="1175293"/>
            <a:chOff x="3548" y="35937"/>
            <a:chExt cx="3045750" cy="1279293"/>
          </a:xfrm>
          <a:solidFill>
            <a:schemeClr val="accent2"/>
          </a:solidFill>
        </p:grpSpPr>
        <p:sp>
          <p:nvSpPr>
            <p:cNvPr id="12" name="Rounded Rectangle 11"/>
            <p:cNvSpPr/>
            <p:nvPr/>
          </p:nvSpPr>
          <p:spPr>
            <a:xfrm>
              <a:off x="3548" y="35937"/>
              <a:ext cx="3045750" cy="1279293"/>
            </a:xfrm>
            <a:prstGeom prst="roundRect">
              <a:avLst>
                <a:gd name="adj" fmla="val 10000"/>
              </a:avLst>
            </a:prstGeom>
            <a:solidFill>
              <a:srgbClr val="CD5925"/>
            </a:solidFill>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3" name="Rounded Rectangle 4"/>
            <p:cNvSpPr/>
            <p:nvPr/>
          </p:nvSpPr>
          <p:spPr>
            <a:xfrm>
              <a:off x="3548" y="35937"/>
              <a:ext cx="3045750" cy="852862"/>
            </a:xfrm>
            <a:prstGeom prst="rect">
              <a:avLst/>
            </a:prstGeom>
            <a:noFill/>
          </p:spPr>
          <p:style>
            <a:lnRef idx="0">
              <a:scrgbClr r="0" g="0" b="0"/>
            </a:lnRef>
            <a:fillRef idx="0">
              <a:scrgbClr r="0" g="0" b="0"/>
            </a:fillRef>
            <a:effectRef idx="0">
              <a:scrgbClr r="0" g="0" b="0"/>
            </a:effectRef>
            <a:fontRef idx="minor">
              <a:schemeClr val="lt1"/>
            </a:fontRef>
          </p:style>
          <p:txBody>
            <a:bodyPr lIns="156464" tIns="156464" rIns="156464" bIns="83820" spcCol="1270"/>
            <a:lstStyle/>
            <a:p>
              <a:pPr defTabSz="977900" fontAlgn="auto">
                <a:lnSpc>
                  <a:spcPct val="90000"/>
                </a:lnSpc>
                <a:spcAft>
                  <a:spcPct val="35000"/>
                </a:spcAft>
                <a:defRPr/>
              </a:pPr>
              <a:r>
                <a:rPr lang="en-US" sz="2400" b="1" dirty="0" smtClean="0"/>
                <a:t>Barriers: </a:t>
              </a:r>
              <a:r>
                <a:rPr lang="en-US" sz="2000" dirty="0" smtClean="0"/>
                <a:t>(</a:t>
              </a:r>
              <a:r>
                <a:rPr lang="en-AU" sz="2000" dirty="0" smtClean="0"/>
                <a:t>Transfer)</a:t>
              </a:r>
              <a:endParaRPr lang="en-US" sz="2400" dirty="0"/>
            </a:p>
          </p:txBody>
        </p:sp>
      </p:grpSp>
      <p:sp>
        <p:nvSpPr>
          <p:cNvPr id="72707" name="Title 1"/>
          <p:cNvSpPr>
            <a:spLocks noGrp="1"/>
          </p:cNvSpPr>
          <p:nvPr>
            <p:ph type="title"/>
          </p:nvPr>
        </p:nvSpPr>
        <p:spPr>
          <a:xfrm>
            <a:off x="250638" y="93913"/>
            <a:ext cx="5713412" cy="903287"/>
          </a:xfrm>
        </p:spPr>
        <p:txBody>
          <a:bodyPr/>
          <a:lstStyle/>
          <a:p>
            <a:pPr algn="l"/>
            <a:r>
              <a:rPr lang="en-AU" altLang="en-US" dirty="0" smtClean="0">
                <a:ea typeface="ＭＳ Ｐゴシック" pitchFamily="34" charset="-128"/>
              </a:rPr>
              <a:t>Intervention</a:t>
            </a:r>
          </a:p>
        </p:txBody>
      </p:sp>
      <p:grpSp>
        <p:nvGrpSpPr>
          <p:cNvPr id="72711" name="Group 7"/>
          <p:cNvGrpSpPr>
            <a:grpSpLocks/>
          </p:cNvGrpSpPr>
          <p:nvPr/>
        </p:nvGrpSpPr>
        <p:grpSpPr bwMode="auto">
          <a:xfrm>
            <a:off x="754059" y="2236305"/>
            <a:ext cx="8287303" cy="4497870"/>
            <a:chOff x="627375" y="854794"/>
            <a:chExt cx="3045750" cy="7616088"/>
          </a:xfrm>
        </p:grpSpPr>
        <p:sp>
          <p:nvSpPr>
            <p:cNvPr id="9" name="Rounded Rectangle 8"/>
            <p:cNvSpPr/>
            <p:nvPr/>
          </p:nvSpPr>
          <p:spPr>
            <a:xfrm>
              <a:off x="627375" y="887051"/>
              <a:ext cx="3045750" cy="7583831"/>
            </a:xfrm>
            <a:prstGeom prst="roundRect">
              <a:avLst>
                <a:gd name="adj" fmla="val 10000"/>
              </a:avLst>
            </a:prstGeom>
            <a:ln>
              <a:solidFill>
                <a:schemeClr val="accent5">
                  <a:lumMod val="75000"/>
                </a:schemeClr>
              </a:solidFill>
            </a:ln>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ounded Rectangle 4"/>
            <p:cNvSpPr/>
            <p:nvPr/>
          </p:nvSpPr>
          <p:spPr>
            <a:xfrm>
              <a:off x="685664" y="854794"/>
              <a:ext cx="2987461" cy="661612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156464" tIns="156464" rIns="156464" bIns="156464" spcCol="1270"/>
            <a:lstStyle/>
            <a:p>
              <a:pPr marL="266700" lvl="1" indent="-266700" defTabSz="977900" fontAlgn="auto">
                <a:lnSpc>
                  <a:spcPct val="150000"/>
                </a:lnSpc>
                <a:spcAft>
                  <a:spcPct val="15000"/>
                </a:spcAft>
                <a:tabLst>
                  <a:tab pos="266700" algn="l"/>
                </a:tabLst>
                <a:defRPr/>
              </a:pPr>
              <a:r>
                <a:rPr lang="en-AU" sz="2400" dirty="0"/>
                <a:t>•	</a:t>
              </a:r>
              <a:r>
                <a:rPr lang="en-AU" sz="2400" dirty="0" smtClean="0"/>
                <a:t>Unavailability </a:t>
              </a:r>
              <a:r>
                <a:rPr lang="en-AU" sz="2400" dirty="0"/>
                <a:t>of inpatient beds in stroke unit</a:t>
              </a:r>
            </a:p>
            <a:p>
              <a:pPr marL="266700" lvl="1" indent="-266700" defTabSz="977900" fontAlgn="auto">
                <a:lnSpc>
                  <a:spcPct val="150000"/>
                </a:lnSpc>
                <a:spcAft>
                  <a:spcPct val="15000"/>
                </a:spcAft>
                <a:tabLst>
                  <a:tab pos="266700" algn="l"/>
                </a:tabLst>
                <a:defRPr/>
              </a:pPr>
              <a:r>
                <a:rPr lang="en-AU" sz="2400" dirty="0"/>
                <a:t>•	Delay in obtaining a porter to transport patient from </a:t>
              </a:r>
              <a:endParaRPr lang="en-AU" sz="2400" dirty="0" smtClean="0"/>
            </a:p>
            <a:p>
              <a:pPr marL="266700" lvl="1" indent="3175" defTabSz="977900" fontAlgn="auto">
                <a:lnSpc>
                  <a:spcPct val="150000"/>
                </a:lnSpc>
                <a:spcAft>
                  <a:spcPct val="15000"/>
                </a:spcAft>
                <a:tabLst>
                  <a:tab pos="269875" algn="l"/>
                </a:tabLst>
                <a:defRPr/>
              </a:pPr>
              <a:r>
                <a:rPr lang="en-AU" sz="2400" dirty="0" smtClean="0"/>
                <a:t>ED to </a:t>
              </a:r>
              <a:r>
                <a:rPr lang="en-AU" sz="2400" dirty="0"/>
                <a:t>SU</a:t>
              </a:r>
            </a:p>
            <a:p>
              <a:pPr marL="266700" lvl="1" indent="-266700" defTabSz="977900" fontAlgn="auto">
                <a:lnSpc>
                  <a:spcPct val="150000"/>
                </a:lnSpc>
                <a:spcAft>
                  <a:spcPct val="15000"/>
                </a:spcAft>
                <a:tabLst>
                  <a:tab pos="266700" algn="l"/>
                </a:tabLst>
                <a:defRPr/>
              </a:pPr>
              <a:r>
                <a:rPr lang="en-AU" sz="2400" dirty="0"/>
                <a:t>•	Administrative procedures for transferring patients too long</a:t>
              </a:r>
            </a:p>
            <a:p>
              <a:pPr marL="266700" lvl="1" indent="-266700" defTabSz="977900" fontAlgn="auto">
                <a:lnSpc>
                  <a:spcPct val="150000"/>
                </a:lnSpc>
                <a:spcAft>
                  <a:spcPct val="15000"/>
                </a:spcAft>
                <a:tabLst>
                  <a:tab pos="266700" algn="l"/>
                </a:tabLst>
                <a:defRPr/>
              </a:pPr>
              <a:r>
                <a:rPr lang="en-AU" sz="2400" dirty="0"/>
                <a:t>•	Pressure to transfer patients out of ED within 4 hours and </a:t>
              </a:r>
              <a:r>
                <a:rPr lang="en-AU" sz="2400" dirty="0" smtClean="0"/>
                <a:t>if </a:t>
              </a:r>
              <a:r>
                <a:rPr lang="en-AU" sz="2400" dirty="0"/>
                <a:t>no stroke unit bed available </a:t>
              </a:r>
              <a:r>
                <a:rPr lang="en-AU" sz="2400" dirty="0" smtClean="0"/>
                <a:t>stroke </a:t>
              </a:r>
              <a:r>
                <a:rPr lang="en-AU" sz="2400" dirty="0"/>
                <a:t>patients go to general wards or medical assessment units</a:t>
              </a:r>
            </a:p>
          </p:txBody>
        </p:sp>
      </p:grpSp>
      <p:sp>
        <p:nvSpPr>
          <p:cNvPr id="20" name="Rectangle 19"/>
          <p:cNvSpPr/>
          <p:nvPr/>
        </p:nvSpPr>
        <p:spPr>
          <a:xfrm>
            <a:off x="0" y="1196975"/>
            <a:ext cx="9144000" cy="387350"/>
          </a:xfrm>
          <a:prstGeom prst="rect">
            <a:avLst/>
          </a:prstGeom>
          <a:solidFill>
            <a:srgbClr val="CD59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21" name="Rectangle 20"/>
          <p:cNvSpPr/>
          <p:nvPr/>
        </p:nvSpPr>
        <p:spPr>
          <a:xfrm>
            <a:off x="1254642" y="1177742"/>
            <a:ext cx="1477926" cy="4065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320" y="1128944"/>
            <a:ext cx="950406" cy="523412"/>
          </a:xfrm>
          <a:prstGeom prst="rect">
            <a:avLst/>
          </a:prstGeom>
        </p:spPr>
      </p:pic>
    </p:spTree>
    <p:extLst>
      <p:ext uri="{BB962C8B-B14F-4D97-AF65-F5344CB8AC3E}">
        <p14:creationId xmlns:p14="http://schemas.microsoft.com/office/powerpoint/2010/main" val="298882958"/>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457200" y="1754024"/>
            <a:ext cx="8147050" cy="4537075"/>
          </a:xfrm>
        </p:spPr>
        <p:txBody>
          <a:bodyPr>
            <a:noAutofit/>
          </a:bodyPr>
          <a:lstStyle/>
          <a:p>
            <a:pPr marL="0" indent="0">
              <a:lnSpc>
                <a:spcPct val="90000"/>
              </a:lnSpc>
              <a:buClr>
                <a:srgbClr val="424456"/>
              </a:buClr>
              <a:buNone/>
            </a:pPr>
            <a:r>
              <a:rPr lang="en-US" altLang="en-US" b="1" dirty="0" smtClean="0">
                <a:cs typeface="Times New Roman" pitchFamily="18" charset="0"/>
              </a:rPr>
              <a:t>Swallow:</a:t>
            </a:r>
          </a:p>
          <a:p>
            <a:pPr>
              <a:buClr>
                <a:srgbClr val="424456"/>
              </a:buClr>
              <a:buFont typeface="Arial" pitchFamily="34" charset="0"/>
              <a:buChar char="•"/>
              <a:defRPr/>
            </a:pPr>
            <a:r>
              <a:rPr lang="en-US" dirty="0">
                <a:cs typeface="Times New Roman" pitchFamily="18" charset="0"/>
              </a:rPr>
              <a:t>Aspiration can lead to:</a:t>
            </a:r>
          </a:p>
          <a:p>
            <a:pPr lvl="1" eaLnBrk="1" hangingPunct="1">
              <a:buClr>
                <a:srgbClr val="424456"/>
              </a:buClr>
              <a:defRPr/>
            </a:pPr>
            <a:r>
              <a:rPr lang="en-US" dirty="0">
                <a:cs typeface="Times New Roman" pitchFamily="18" charset="0"/>
              </a:rPr>
              <a:t>chest infections</a:t>
            </a:r>
          </a:p>
          <a:p>
            <a:pPr lvl="1" eaLnBrk="1" hangingPunct="1">
              <a:buClr>
                <a:srgbClr val="424456"/>
              </a:buClr>
              <a:defRPr/>
            </a:pPr>
            <a:r>
              <a:rPr lang="en-US" dirty="0">
                <a:cs typeface="Times New Roman" pitchFamily="18" charset="0"/>
              </a:rPr>
              <a:t>aspiration pneumonia</a:t>
            </a:r>
          </a:p>
          <a:p>
            <a:pPr lvl="1" eaLnBrk="1" hangingPunct="1">
              <a:buClr>
                <a:srgbClr val="424456"/>
              </a:buClr>
              <a:defRPr/>
            </a:pPr>
            <a:r>
              <a:rPr lang="en-US" dirty="0" smtClean="0">
                <a:cs typeface="Times New Roman" pitchFamily="18" charset="0"/>
              </a:rPr>
              <a:t>Death</a:t>
            </a:r>
          </a:p>
          <a:p>
            <a:pPr marL="109728" lvl="1" indent="0" fontAlgn="auto">
              <a:lnSpc>
                <a:spcPct val="90000"/>
              </a:lnSpc>
              <a:spcAft>
                <a:spcPts val="0"/>
              </a:spcAft>
              <a:buClr>
                <a:srgbClr val="424456"/>
              </a:buClr>
              <a:buNone/>
              <a:defRPr/>
            </a:pPr>
            <a:endParaRPr lang="en-US" altLang="en-US" sz="3200" dirty="0">
              <a:solidFill>
                <a:prstClr val="black"/>
              </a:solidFill>
              <a:ea typeface="MS PGothic" pitchFamily="34" charset="-128"/>
              <a:cs typeface="Arial" charset="0"/>
            </a:endParaRPr>
          </a:p>
          <a:p>
            <a:pPr lvl="1" algn="r" eaLnBrk="1" hangingPunct="1">
              <a:lnSpc>
                <a:spcPct val="90000"/>
              </a:lnSpc>
              <a:buClr>
                <a:srgbClr val="424456"/>
              </a:buClr>
              <a:buFont typeface="Georgia" pitchFamily="18" charset="0"/>
              <a:buNone/>
            </a:pPr>
            <a:endParaRPr lang="en-AU" altLang="en-US" sz="1800" dirty="0" smtClean="0"/>
          </a:p>
          <a:p>
            <a:pPr lvl="1" algn="r" eaLnBrk="1" hangingPunct="1">
              <a:lnSpc>
                <a:spcPct val="90000"/>
              </a:lnSpc>
              <a:buClr>
                <a:srgbClr val="424456"/>
              </a:buClr>
              <a:buFont typeface="Georgia" pitchFamily="18" charset="0"/>
              <a:buNone/>
            </a:pPr>
            <a:endParaRPr lang="en-AU" altLang="en-US" sz="1800" dirty="0"/>
          </a:p>
          <a:p>
            <a:pPr lvl="1" algn="r" eaLnBrk="1" hangingPunct="1">
              <a:lnSpc>
                <a:spcPct val="90000"/>
              </a:lnSpc>
              <a:buClr>
                <a:srgbClr val="424456"/>
              </a:buClr>
              <a:buFont typeface="Georgia" pitchFamily="18" charset="0"/>
              <a:buNone/>
            </a:pPr>
            <a:endParaRPr lang="en-AU" altLang="en-US" sz="1800" dirty="0" smtClean="0"/>
          </a:p>
          <a:p>
            <a:pPr lvl="1" algn="r" eaLnBrk="1" hangingPunct="1">
              <a:lnSpc>
                <a:spcPct val="90000"/>
              </a:lnSpc>
              <a:buClr>
                <a:srgbClr val="424456"/>
              </a:buClr>
              <a:buFont typeface="Georgia" pitchFamily="18" charset="0"/>
              <a:buNone/>
            </a:pPr>
            <a:endParaRPr lang="en-AU" altLang="en-US" sz="1800" dirty="0"/>
          </a:p>
          <a:p>
            <a:pPr lvl="1" algn="r" eaLnBrk="1" hangingPunct="1">
              <a:lnSpc>
                <a:spcPct val="90000"/>
              </a:lnSpc>
              <a:buClr>
                <a:srgbClr val="424456"/>
              </a:buClr>
              <a:buFont typeface="Georgia" pitchFamily="18" charset="0"/>
              <a:buNone/>
            </a:pPr>
            <a:endParaRPr lang="en-AU" altLang="en-US" sz="1800" dirty="0" smtClean="0"/>
          </a:p>
          <a:p>
            <a:pPr lvl="1" algn="r" eaLnBrk="1" hangingPunct="1">
              <a:lnSpc>
                <a:spcPct val="90000"/>
              </a:lnSpc>
              <a:buClr>
                <a:srgbClr val="424456"/>
              </a:buClr>
              <a:buFont typeface="Georgia" pitchFamily="18" charset="0"/>
              <a:buNone/>
            </a:pPr>
            <a:endParaRPr lang="en-AU" altLang="en-US" sz="1800" dirty="0"/>
          </a:p>
          <a:p>
            <a:pPr marL="365760" indent="-256032" eaLnBrk="1" fontAlgn="auto" hangingPunct="1">
              <a:spcAft>
                <a:spcPts val="0"/>
              </a:spcAft>
              <a:buClr>
                <a:schemeClr val="accent3"/>
              </a:buClr>
              <a:buFont typeface="Georgia" pitchFamily="18" charset="0"/>
              <a:buNone/>
              <a:defRPr/>
            </a:pPr>
            <a:endParaRPr lang="en-AU" sz="3600" dirty="0" smtClean="0">
              <a:ea typeface="MS PGothic" pitchFamily="34" charset="-12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2025" y="1169351"/>
            <a:ext cx="1999539" cy="53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95943" y="21009"/>
            <a:ext cx="6619875" cy="922338"/>
          </a:xfrm>
        </p:spPr>
        <p:txBody>
          <a:bodyPr/>
          <a:lstStyle/>
          <a:p>
            <a:pPr algn="l"/>
            <a:r>
              <a:rPr lang="en-AU" altLang="en-US" dirty="0" smtClean="0"/>
              <a:t>Mechanism</a:t>
            </a:r>
          </a:p>
        </p:txBody>
      </p:sp>
      <p:sp>
        <p:nvSpPr>
          <p:cNvPr id="2" name="TextBox 1"/>
          <p:cNvSpPr txBox="1"/>
          <p:nvPr/>
        </p:nvSpPr>
        <p:spPr>
          <a:xfrm>
            <a:off x="6483026" y="6049238"/>
            <a:ext cx="2361235" cy="276999"/>
          </a:xfrm>
          <a:prstGeom prst="rect">
            <a:avLst/>
          </a:prstGeom>
          <a:noFill/>
        </p:spPr>
        <p:txBody>
          <a:bodyPr wrap="square" rtlCol="0">
            <a:spAutoFit/>
          </a:bodyPr>
          <a:lstStyle/>
          <a:p>
            <a:pPr marL="0" lvl="1"/>
            <a:r>
              <a:rPr lang="en-US" sz="1200" dirty="0"/>
              <a:t>Martino et al </a:t>
            </a:r>
            <a:r>
              <a:rPr lang="en-US" sz="1200" dirty="0" smtClean="0"/>
              <a:t>2005</a:t>
            </a:r>
            <a:endParaRPr lang="en-AU" dirty="0"/>
          </a:p>
        </p:txBody>
      </p:sp>
    </p:spTree>
    <p:extLst>
      <p:ext uri="{BB962C8B-B14F-4D97-AF65-F5344CB8AC3E}">
        <p14:creationId xmlns:p14="http://schemas.microsoft.com/office/powerpoint/2010/main" val="3391547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457200" y="1754024"/>
            <a:ext cx="8147050" cy="4537075"/>
          </a:xfrm>
        </p:spPr>
        <p:txBody>
          <a:bodyPr>
            <a:noAutofit/>
          </a:bodyPr>
          <a:lstStyle/>
          <a:p>
            <a:r>
              <a:rPr lang="en-US" altLang="en-US" sz="2800" b="1" i="1" dirty="0">
                <a:cs typeface="Arial" charset="0"/>
              </a:rPr>
              <a:t>Clinical protocols: </a:t>
            </a:r>
            <a:r>
              <a:rPr lang="en-US" altLang="en-US" sz="2800" dirty="0">
                <a:cs typeface="Arial" charset="0"/>
              </a:rPr>
              <a:t>to manage </a:t>
            </a:r>
            <a:r>
              <a:rPr lang="en-US" altLang="en-US" sz="2800" b="1" dirty="0">
                <a:cs typeface="Arial" charset="0"/>
              </a:rPr>
              <a:t>Fe</a:t>
            </a:r>
            <a:r>
              <a:rPr lang="en-US" altLang="en-US" sz="2800" dirty="0">
                <a:cs typeface="Arial" charset="0"/>
              </a:rPr>
              <a:t>ver, </a:t>
            </a:r>
            <a:r>
              <a:rPr lang="en-US" altLang="en-US" sz="2800" b="1" dirty="0">
                <a:cs typeface="Arial" charset="0"/>
              </a:rPr>
              <a:t>S</a:t>
            </a:r>
            <a:r>
              <a:rPr lang="en-US" altLang="en-US" sz="2800" dirty="0">
                <a:cs typeface="Arial" charset="0"/>
              </a:rPr>
              <a:t>ugar and </a:t>
            </a:r>
            <a:r>
              <a:rPr lang="en-US" altLang="en-US" sz="2800" b="1" dirty="0">
                <a:cs typeface="Arial" charset="0"/>
              </a:rPr>
              <a:t>S</a:t>
            </a:r>
            <a:r>
              <a:rPr lang="en-US" altLang="en-US" sz="2800" dirty="0">
                <a:cs typeface="Arial" charset="0"/>
              </a:rPr>
              <a:t>wallowing (FeSS protocols)</a:t>
            </a:r>
          </a:p>
          <a:p>
            <a:pPr defTabSz="914400">
              <a:lnSpc>
                <a:spcPct val="150000"/>
              </a:lnSpc>
              <a:spcBef>
                <a:spcPct val="30000"/>
              </a:spcBef>
              <a:defRPr/>
            </a:pPr>
            <a:r>
              <a:rPr lang="en-US" altLang="en-US" sz="2800" b="1" i="1" dirty="0">
                <a:cs typeface="Arial" charset="0"/>
              </a:rPr>
              <a:t>Implementation strategy</a:t>
            </a:r>
            <a:r>
              <a:rPr lang="en-US" altLang="en-US" sz="2800" dirty="0">
                <a:cs typeface="Arial" charset="0"/>
              </a:rPr>
              <a:t>:</a:t>
            </a:r>
          </a:p>
          <a:p>
            <a:pPr marL="400050" lvl="1" indent="0" defTabSz="914400">
              <a:spcBef>
                <a:spcPts val="0"/>
              </a:spcBef>
              <a:buNone/>
              <a:defRPr/>
            </a:pPr>
            <a:r>
              <a:rPr lang="en-AU" dirty="0" err="1"/>
              <a:t>i</a:t>
            </a:r>
            <a:r>
              <a:rPr lang="en-AU" dirty="0"/>
              <a:t>) Multidisciplinary workshops to assess </a:t>
            </a:r>
            <a:r>
              <a:rPr lang="en-AU" b="1" dirty="0"/>
              <a:t>barriers and enablers</a:t>
            </a:r>
            <a:r>
              <a:rPr lang="en-AU" dirty="0"/>
              <a:t>, reinforce teamwork and provide training</a:t>
            </a:r>
          </a:p>
          <a:p>
            <a:pPr marL="400050" lvl="1" indent="0" defTabSz="914400">
              <a:spcBef>
                <a:spcPct val="30000"/>
              </a:spcBef>
              <a:buNone/>
              <a:defRPr/>
            </a:pPr>
            <a:r>
              <a:rPr lang="en-AU" dirty="0"/>
              <a:t>ii) Interactive </a:t>
            </a:r>
            <a:r>
              <a:rPr lang="en-AU" b="1" dirty="0"/>
              <a:t>education</a:t>
            </a:r>
            <a:r>
              <a:rPr lang="en-AU" dirty="0"/>
              <a:t> meetings</a:t>
            </a:r>
          </a:p>
          <a:p>
            <a:pPr marL="400050" lvl="1" indent="0" defTabSz="914400">
              <a:spcBef>
                <a:spcPct val="30000"/>
              </a:spcBef>
              <a:buNone/>
              <a:defRPr/>
            </a:pPr>
            <a:r>
              <a:rPr lang="en-AU" dirty="0"/>
              <a:t>iii) </a:t>
            </a:r>
            <a:r>
              <a:rPr lang="en-AU" b="1" dirty="0"/>
              <a:t>Reminders</a:t>
            </a:r>
            <a:r>
              <a:rPr lang="en-AU" dirty="0"/>
              <a:t> (site visits, telephone and email support)</a:t>
            </a:r>
          </a:p>
          <a:p>
            <a:pPr marL="566737" lvl="1" indent="-457200" algn="r" eaLnBrk="1" hangingPunct="1">
              <a:buClr>
                <a:srgbClr val="424456"/>
              </a:buClr>
              <a:buFont typeface="Arial" pitchFamily="34" charset="0"/>
              <a:buNone/>
              <a:defRPr/>
            </a:pPr>
            <a:r>
              <a:rPr lang="en-US" sz="1800" dirty="0" smtClean="0"/>
              <a:t> </a:t>
            </a:r>
            <a:endParaRPr lang="en-AU" sz="1800" dirty="0">
              <a:cs typeface="Times New Roman" pitchFamily="18" charset="0"/>
            </a:endParaRPr>
          </a:p>
          <a:p>
            <a:pPr marL="109728" lvl="1" indent="0" fontAlgn="auto">
              <a:lnSpc>
                <a:spcPct val="90000"/>
              </a:lnSpc>
              <a:spcAft>
                <a:spcPts val="0"/>
              </a:spcAft>
              <a:buClr>
                <a:srgbClr val="424456"/>
              </a:buClr>
              <a:buNone/>
              <a:defRPr/>
            </a:pPr>
            <a:endParaRPr lang="en-US" altLang="en-US" sz="3200" dirty="0">
              <a:solidFill>
                <a:prstClr val="black"/>
              </a:solidFill>
              <a:ea typeface="MS PGothic" pitchFamily="34" charset="-128"/>
              <a:cs typeface="Arial" charset="0"/>
            </a:endParaRPr>
          </a:p>
          <a:p>
            <a:pPr lvl="1" algn="r" eaLnBrk="1" hangingPunct="1">
              <a:lnSpc>
                <a:spcPct val="90000"/>
              </a:lnSpc>
              <a:buClr>
                <a:srgbClr val="424456"/>
              </a:buClr>
              <a:buFont typeface="Georgia" pitchFamily="18" charset="0"/>
              <a:buNone/>
            </a:pPr>
            <a:endParaRPr lang="en-AU" altLang="en-US" sz="1800" dirty="0" smtClean="0"/>
          </a:p>
          <a:p>
            <a:pPr lvl="1" algn="r" eaLnBrk="1" hangingPunct="1">
              <a:lnSpc>
                <a:spcPct val="90000"/>
              </a:lnSpc>
              <a:buClr>
                <a:srgbClr val="424456"/>
              </a:buClr>
              <a:buFont typeface="Georgia" pitchFamily="18" charset="0"/>
              <a:buNone/>
            </a:pPr>
            <a:endParaRPr lang="en-AU" altLang="en-US" sz="1800" dirty="0"/>
          </a:p>
          <a:p>
            <a:pPr lvl="1" algn="r" eaLnBrk="1" hangingPunct="1">
              <a:lnSpc>
                <a:spcPct val="90000"/>
              </a:lnSpc>
              <a:buClr>
                <a:srgbClr val="424456"/>
              </a:buClr>
              <a:buFont typeface="Georgia" pitchFamily="18" charset="0"/>
              <a:buNone/>
            </a:pPr>
            <a:endParaRPr lang="en-AU" altLang="en-US" sz="1800" dirty="0" smtClean="0"/>
          </a:p>
          <a:p>
            <a:pPr lvl="1" algn="r" eaLnBrk="1" hangingPunct="1">
              <a:lnSpc>
                <a:spcPct val="90000"/>
              </a:lnSpc>
              <a:buClr>
                <a:srgbClr val="424456"/>
              </a:buClr>
              <a:buFont typeface="Georgia" pitchFamily="18" charset="0"/>
              <a:buNone/>
            </a:pPr>
            <a:endParaRPr lang="en-AU" altLang="en-US" sz="1800" dirty="0"/>
          </a:p>
          <a:p>
            <a:pPr lvl="1" algn="r" eaLnBrk="1" hangingPunct="1">
              <a:lnSpc>
                <a:spcPct val="90000"/>
              </a:lnSpc>
              <a:buClr>
                <a:srgbClr val="424456"/>
              </a:buClr>
              <a:buFont typeface="Georgia" pitchFamily="18" charset="0"/>
              <a:buNone/>
            </a:pPr>
            <a:endParaRPr lang="en-AU" altLang="en-US" sz="1800" dirty="0" smtClean="0"/>
          </a:p>
          <a:p>
            <a:pPr lvl="1" algn="r" eaLnBrk="1" hangingPunct="1">
              <a:lnSpc>
                <a:spcPct val="90000"/>
              </a:lnSpc>
              <a:buClr>
                <a:srgbClr val="424456"/>
              </a:buClr>
              <a:buFont typeface="Georgia" pitchFamily="18" charset="0"/>
              <a:buNone/>
            </a:pPr>
            <a:endParaRPr lang="en-AU" altLang="en-US" sz="1800" dirty="0"/>
          </a:p>
          <a:p>
            <a:pPr marL="365760" indent="-256032" eaLnBrk="1" fontAlgn="auto" hangingPunct="1">
              <a:spcAft>
                <a:spcPts val="0"/>
              </a:spcAft>
              <a:buClr>
                <a:schemeClr val="accent3"/>
              </a:buClr>
              <a:buFont typeface="Georgia" pitchFamily="18" charset="0"/>
              <a:buNone/>
              <a:defRPr/>
            </a:pPr>
            <a:endParaRPr lang="en-AU" sz="3600" dirty="0" smtClean="0">
              <a:ea typeface="MS PGothic" pitchFamily="34" charset="-12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2025" y="1169351"/>
            <a:ext cx="1999539" cy="53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95943" y="21009"/>
            <a:ext cx="6619875" cy="922338"/>
          </a:xfrm>
        </p:spPr>
        <p:txBody>
          <a:bodyPr/>
          <a:lstStyle/>
          <a:p>
            <a:pPr algn="l"/>
            <a:r>
              <a:rPr lang="en-AU" altLang="en-US" dirty="0"/>
              <a:t>QASC Trial - Intervention</a:t>
            </a:r>
            <a:endParaRPr lang="en-AU" altLang="en-US" dirty="0" smtClean="0"/>
          </a:p>
        </p:txBody>
      </p:sp>
    </p:spTree>
    <p:extLst>
      <p:ext uri="{BB962C8B-B14F-4D97-AF65-F5344CB8AC3E}">
        <p14:creationId xmlns:p14="http://schemas.microsoft.com/office/powerpoint/2010/main" val="1651896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457200" y="1754024"/>
            <a:ext cx="8147050" cy="4537075"/>
          </a:xfrm>
        </p:spPr>
        <p:txBody>
          <a:bodyPr>
            <a:noAutofit/>
          </a:bodyPr>
          <a:lstStyle/>
          <a:p>
            <a:pPr marL="365760" indent="-256032" eaLnBrk="1" fontAlgn="auto" hangingPunct="1">
              <a:spcAft>
                <a:spcPts val="0"/>
              </a:spcAft>
              <a:buFont typeface="Georgia"/>
              <a:buChar char="•"/>
              <a:defRPr/>
            </a:pPr>
            <a:r>
              <a:rPr lang="en-AU" sz="2800" dirty="0" smtClean="0">
                <a:solidFill>
                  <a:prstClr val="black"/>
                </a:solidFill>
                <a:ea typeface="MS PGothic" pitchFamily="34" charset="-128"/>
                <a:cs typeface="Arial" charset="0"/>
              </a:rPr>
              <a:t>15.7 </a:t>
            </a:r>
            <a:r>
              <a:rPr lang="en-AU" sz="2800" dirty="0">
                <a:solidFill>
                  <a:prstClr val="black"/>
                </a:solidFill>
                <a:ea typeface="MS PGothic" pitchFamily="34" charset="-128"/>
                <a:cs typeface="Arial" charset="0"/>
              </a:rPr>
              <a:t>% more likely to be </a:t>
            </a:r>
            <a:r>
              <a:rPr lang="en-AU" sz="2800" b="1" dirty="0">
                <a:solidFill>
                  <a:prstClr val="black"/>
                </a:solidFill>
                <a:ea typeface="MS PGothic" pitchFamily="34" charset="-128"/>
                <a:cs typeface="Arial" charset="0"/>
              </a:rPr>
              <a:t>alive and independent </a:t>
            </a:r>
            <a:r>
              <a:rPr lang="en-AU" sz="2800" dirty="0">
                <a:solidFill>
                  <a:prstClr val="black"/>
                </a:solidFill>
                <a:ea typeface="MS PGothic" pitchFamily="34" charset="-128"/>
                <a:cs typeface="Arial" charset="0"/>
              </a:rPr>
              <a:t>90 days post-stroke </a:t>
            </a:r>
            <a:r>
              <a:rPr lang="en-AU" sz="2800" dirty="0">
                <a:solidFill>
                  <a:srgbClr val="FF0000"/>
                </a:solidFill>
                <a:ea typeface="MS PGothic" pitchFamily="34" charset="-128"/>
                <a:cs typeface="Arial" charset="0"/>
              </a:rPr>
              <a:t>(p=</a:t>
            </a:r>
            <a:r>
              <a:rPr lang="en-AU" sz="2800" dirty="0">
                <a:solidFill>
                  <a:srgbClr val="FF0000"/>
                </a:solidFill>
                <a:ea typeface="Calibri" pitchFamily="34" charset="0"/>
                <a:cs typeface="Times New Roman" pitchFamily="18" charset="0"/>
              </a:rPr>
              <a:t>0.002</a:t>
            </a:r>
            <a:r>
              <a:rPr lang="en-AU" sz="2800" dirty="0" smtClean="0">
                <a:solidFill>
                  <a:srgbClr val="FF0000"/>
                </a:solidFill>
                <a:ea typeface="Calibri" pitchFamily="34" charset="0"/>
                <a:cs typeface="Times New Roman" pitchFamily="18" charset="0"/>
              </a:rPr>
              <a:t>)(</a:t>
            </a:r>
            <a:r>
              <a:rPr lang="en-AU" sz="2800" dirty="0" err="1" smtClean="0">
                <a:solidFill>
                  <a:srgbClr val="FF0000"/>
                </a:solidFill>
                <a:ea typeface="Calibri" pitchFamily="34" charset="0"/>
                <a:cs typeface="Times New Roman" pitchFamily="18" charset="0"/>
              </a:rPr>
              <a:t>mRS</a:t>
            </a:r>
            <a:r>
              <a:rPr lang="en-AU" sz="2800" dirty="0" smtClean="0">
                <a:solidFill>
                  <a:srgbClr val="FF0000"/>
                </a:solidFill>
                <a:ea typeface="Calibri" pitchFamily="34" charset="0"/>
                <a:cs typeface="Times New Roman" pitchFamily="18" charset="0"/>
              </a:rPr>
              <a:t>)</a:t>
            </a:r>
            <a:endParaRPr lang="en-AU" sz="2800" dirty="0">
              <a:solidFill>
                <a:srgbClr val="FF0000"/>
              </a:solidFill>
              <a:ea typeface="MS PGothic" pitchFamily="34" charset="-128"/>
              <a:cs typeface="Arial" charset="0"/>
            </a:endParaRPr>
          </a:p>
          <a:p>
            <a:pPr marL="365760" indent="-256032" eaLnBrk="1" fontAlgn="auto" hangingPunct="1">
              <a:spcAft>
                <a:spcPts val="0"/>
              </a:spcAft>
              <a:buFont typeface="Georgia"/>
              <a:buChar char="•"/>
              <a:defRPr/>
            </a:pPr>
            <a:r>
              <a:rPr lang="en-AU" sz="2800" b="1" dirty="0">
                <a:solidFill>
                  <a:prstClr val="black"/>
                </a:solidFill>
                <a:ea typeface="MS PGothic" pitchFamily="34" charset="-128"/>
                <a:cs typeface="Arial" charset="0"/>
              </a:rPr>
              <a:t>lower</a:t>
            </a:r>
            <a:r>
              <a:rPr lang="en-AU" sz="2800" dirty="0">
                <a:solidFill>
                  <a:prstClr val="black"/>
                </a:solidFill>
                <a:ea typeface="MS PGothic" pitchFamily="34" charset="-128"/>
                <a:cs typeface="Arial" charset="0"/>
              </a:rPr>
              <a:t> </a:t>
            </a:r>
            <a:r>
              <a:rPr lang="en-AU" sz="2800" b="1" dirty="0">
                <a:solidFill>
                  <a:prstClr val="black"/>
                </a:solidFill>
                <a:ea typeface="MS PGothic" pitchFamily="34" charset="-128"/>
                <a:cs typeface="Arial" charset="0"/>
              </a:rPr>
              <a:t>mean temperature </a:t>
            </a:r>
            <a:r>
              <a:rPr lang="en-AU" sz="2800" dirty="0">
                <a:solidFill>
                  <a:prstClr val="black"/>
                </a:solidFill>
                <a:ea typeface="MS PGothic" pitchFamily="34" charset="-128"/>
                <a:cs typeface="Arial" charset="0"/>
              </a:rPr>
              <a:t>in first 72 hours of stroke unit admission </a:t>
            </a:r>
            <a:r>
              <a:rPr lang="en-AU" sz="2800" dirty="0">
                <a:solidFill>
                  <a:srgbClr val="FF0000"/>
                </a:solidFill>
                <a:ea typeface="MS PGothic" pitchFamily="34" charset="-128"/>
                <a:cs typeface="Arial" charset="0"/>
              </a:rPr>
              <a:t>(p=</a:t>
            </a:r>
            <a:r>
              <a:rPr lang="en-AU" sz="2800" dirty="0">
                <a:solidFill>
                  <a:srgbClr val="FF0000"/>
                </a:solidFill>
                <a:ea typeface="Calibri" pitchFamily="34" charset="0"/>
                <a:cs typeface="Calibri" pitchFamily="34" charset="0"/>
              </a:rPr>
              <a:t>0.001)</a:t>
            </a:r>
          </a:p>
          <a:p>
            <a:pPr marL="365760" indent="-256032" eaLnBrk="1" fontAlgn="auto" hangingPunct="1">
              <a:spcAft>
                <a:spcPts val="0"/>
              </a:spcAft>
              <a:buFont typeface="Georgia"/>
              <a:buChar char="•"/>
              <a:defRPr/>
            </a:pPr>
            <a:r>
              <a:rPr lang="en-AU" sz="2800" b="1" dirty="0">
                <a:solidFill>
                  <a:prstClr val="black"/>
                </a:solidFill>
                <a:ea typeface="MS PGothic" pitchFamily="34" charset="-128"/>
                <a:cs typeface="Arial" charset="0"/>
              </a:rPr>
              <a:t>lower mean blood glucose </a:t>
            </a:r>
            <a:r>
              <a:rPr lang="en-AU" sz="2800" dirty="0">
                <a:solidFill>
                  <a:prstClr val="black"/>
                </a:solidFill>
                <a:ea typeface="MS PGothic" pitchFamily="34" charset="-128"/>
                <a:cs typeface="Arial" charset="0"/>
              </a:rPr>
              <a:t>levels in first 72 hours of stroke unit admission </a:t>
            </a:r>
            <a:r>
              <a:rPr lang="en-AU" sz="2800" dirty="0">
                <a:solidFill>
                  <a:srgbClr val="FF0000"/>
                </a:solidFill>
                <a:ea typeface="MS PGothic" pitchFamily="34" charset="-128"/>
                <a:cs typeface="Arial" charset="0"/>
              </a:rPr>
              <a:t>(p=0.02)</a:t>
            </a:r>
          </a:p>
          <a:p>
            <a:pPr marL="365760" indent="-256032" eaLnBrk="1" fontAlgn="auto" hangingPunct="1">
              <a:spcAft>
                <a:spcPts val="0"/>
              </a:spcAft>
              <a:buFont typeface="Georgia"/>
              <a:buChar char="•"/>
              <a:defRPr/>
            </a:pPr>
            <a:r>
              <a:rPr lang="en-AU" sz="2800" b="1" dirty="0">
                <a:solidFill>
                  <a:prstClr val="black"/>
                </a:solidFill>
                <a:ea typeface="MS PGothic" pitchFamily="34" charset="-128"/>
                <a:cs typeface="Arial" charset="0"/>
              </a:rPr>
              <a:t>improved swallow screening </a:t>
            </a:r>
            <a:r>
              <a:rPr lang="en-AU" sz="2800" dirty="0">
                <a:solidFill>
                  <a:prstClr val="black"/>
                </a:solidFill>
                <a:ea typeface="MS PGothic" pitchFamily="34" charset="-128"/>
                <a:cs typeface="Arial" charset="0"/>
              </a:rPr>
              <a:t>within 24 hours of stroke unit </a:t>
            </a:r>
            <a:r>
              <a:rPr lang="en-AU" sz="2800" dirty="0">
                <a:ea typeface="MS PGothic" pitchFamily="34" charset="-128"/>
                <a:cs typeface="Arial" charset="0"/>
              </a:rPr>
              <a:t>admission </a:t>
            </a:r>
            <a:r>
              <a:rPr lang="en-AU" sz="2800" dirty="0">
                <a:solidFill>
                  <a:srgbClr val="FF0000"/>
                </a:solidFill>
                <a:ea typeface="MS PGothic" pitchFamily="34" charset="-128"/>
                <a:cs typeface="Arial" charset="0"/>
              </a:rPr>
              <a:t>(p=</a:t>
            </a:r>
            <a:r>
              <a:rPr lang="en-AU" sz="2800" dirty="0">
                <a:solidFill>
                  <a:srgbClr val="FF0000"/>
                </a:solidFill>
                <a:ea typeface="Calibri" pitchFamily="34" charset="0"/>
                <a:cs typeface="Calibri" pitchFamily="34" charset="0"/>
              </a:rPr>
              <a:t>&lt;0.001)</a:t>
            </a:r>
          </a:p>
          <a:p>
            <a:pPr marL="365760" indent="-256032" eaLnBrk="1" fontAlgn="auto" hangingPunct="1">
              <a:spcAft>
                <a:spcPts val="0"/>
              </a:spcAft>
              <a:buFont typeface="Georgia"/>
              <a:buChar char="•"/>
              <a:defRPr/>
            </a:pPr>
            <a:r>
              <a:rPr lang="en-AU" sz="2800" dirty="0">
                <a:solidFill>
                  <a:prstClr val="black"/>
                </a:solidFill>
                <a:ea typeface="MS PGothic" pitchFamily="34" charset="-128"/>
                <a:cs typeface="Arial" charset="0"/>
              </a:rPr>
              <a:t>decreased length of </a:t>
            </a:r>
            <a:r>
              <a:rPr lang="en-AU" sz="2800" dirty="0" smtClean="0">
                <a:solidFill>
                  <a:prstClr val="black"/>
                </a:solidFill>
                <a:ea typeface="MS PGothic" pitchFamily="34" charset="-128"/>
                <a:cs typeface="Arial" charset="0"/>
              </a:rPr>
              <a:t>stay </a:t>
            </a:r>
            <a:r>
              <a:rPr lang="en-AU" sz="2800" dirty="0">
                <a:solidFill>
                  <a:prstClr val="black"/>
                </a:solidFill>
                <a:ea typeface="MS PGothic" pitchFamily="34" charset="-128"/>
                <a:cs typeface="Arial" charset="0"/>
              </a:rPr>
              <a:t>(p&gt;0.144</a:t>
            </a:r>
            <a:r>
              <a:rPr lang="en-AU" sz="2800" dirty="0" smtClean="0">
                <a:solidFill>
                  <a:prstClr val="black"/>
                </a:solidFill>
                <a:ea typeface="MS PGothic" pitchFamily="34" charset="-128"/>
                <a:cs typeface="Arial" charset="0"/>
              </a:rPr>
              <a:t>) (</a:t>
            </a:r>
            <a:r>
              <a:rPr lang="en-AU" sz="2800" dirty="0">
                <a:solidFill>
                  <a:prstClr val="black"/>
                </a:solidFill>
                <a:ea typeface="MS PGothic" pitchFamily="34" charset="-128"/>
                <a:cs typeface="Arial" charset="0"/>
              </a:rPr>
              <a:t>13.7 days v 11.3 days)</a:t>
            </a:r>
            <a:endParaRPr lang="en-AU" sz="2800" dirty="0">
              <a:solidFill>
                <a:prstClr val="black"/>
              </a:solidFill>
              <a:ea typeface="MS PGothic" pitchFamily="34" charset="-128"/>
            </a:endParaRPr>
          </a:p>
          <a:p>
            <a:pPr marL="365760" indent="-256032" eaLnBrk="1" fontAlgn="auto" hangingPunct="1">
              <a:spcAft>
                <a:spcPts val="0"/>
              </a:spcAft>
              <a:buClr>
                <a:schemeClr val="accent3"/>
              </a:buClr>
              <a:buFont typeface="Georgia" pitchFamily="18" charset="0"/>
              <a:buNone/>
              <a:defRPr/>
            </a:pPr>
            <a:endParaRPr lang="en-AU" sz="3600" dirty="0" smtClean="0">
              <a:ea typeface="MS PGothic" pitchFamily="34" charset="-12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2025" y="1169351"/>
            <a:ext cx="1999539" cy="53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95943" y="21009"/>
            <a:ext cx="6619875" cy="922338"/>
          </a:xfrm>
        </p:spPr>
        <p:txBody>
          <a:bodyPr/>
          <a:lstStyle/>
          <a:p>
            <a:pPr algn="l"/>
            <a:r>
              <a:rPr lang="en-AU" altLang="en-US" dirty="0" smtClean="0"/>
              <a:t>QASC Trial - Results</a:t>
            </a:r>
          </a:p>
        </p:txBody>
      </p:sp>
    </p:spTree>
    <p:extLst>
      <p:ext uri="{BB962C8B-B14F-4D97-AF65-F5344CB8AC3E}">
        <p14:creationId xmlns:p14="http://schemas.microsoft.com/office/powerpoint/2010/main" val="3404982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362825" y="2530475"/>
            <a:ext cx="744538" cy="646113"/>
          </a:xfrm>
          <a:prstGeom prst="rect">
            <a:avLst/>
          </a:prstGeom>
          <a:noFill/>
        </p:spPr>
        <p:txBody>
          <a:bodyPr>
            <a:spAutoFit/>
          </a:bodyPr>
          <a:lstStyle/>
          <a:p>
            <a:pPr fontAlgn="auto">
              <a:spcBef>
                <a:spcPts val="0"/>
              </a:spcBef>
              <a:spcAft>
                <a:spcPts val="0"/>
              </a:spcAft>
              <a:defRPr/>
            </a:pPr>
            <a:r>
              <a:rPr lang="en-AU" sz="3600" dirty="0">
                <a:latin typeface="+mj-lt"/>
                <a:cs typeface="+mn-cs"/>
              </a:rPr>
              <a:t>79</a:t>
            </a:r>
          </a:p>
        </p:txBody>
      </p:sp>
      <p:sp>
        <p:nvSpPr>
          <p:cNvPr id="9" name="TextBox 8"/>
          <p:cNvSpPr txBox="1"/>
          <p:nvPr/>
        </p:nvSpPr>
        <p:spPr>
          <a:xfrm>
            <a:off x="7386638" y="3508375"/>
            <a:ext cx="731837" cy="646113"/>
          </a:xfrm>
          <a:prstGeom prst="rect">
            <a:avLst/>
          </a:prstGeom>
          <a:noFill/>
        </p:spPr>
        <p:txBody>
          <a:bodyPr>
            <a:spAutoFit/>
          </a:bodyPr>
          <a:lstStyle/>
          <a:p>
            <a:pPr fontAlgn="auto">
              <a:spcBef>
                <a:spcPts val="0"/>
              </a:spcBef>
              <a:spcAft>
                <a:spcPts val="0"/>
              </a:spcAft>
              <a:defRPr/>
            </a:pPr>
            <a:r>
              <a:rPr lang="en-AU" sz="3600" dirty="0">
                <a:latin typeface="+mj-lt"/>
                <a:cs typeface="+mn-cs"/>
              </a:rPr>
              <a:t>18</a:t>
            </a:r>
          </a:p>
        </p:txBody>
      </p:sp>
      <p:sp>
        <p:nvSpPr>
          <p:cNvPr id="10" name="TextBox 9"/>
          <p:cNvSpPr txBox="1"/>
          <p:nvPr/>
        </p:nvSpPr>
        <p:spPr>
          <a:xfrm>
            <a:off x="7386638" y="4748213"/>
            <a:ext cx="720725" cy="646112"/>
          </a:xfrm>
          <a:prstGeom prst="rect">
            <a:avLst/>
          </a:prstGeom>
          <a:noFill/>
        </p:spPr>
        <p:txBody>
          <a:bodyPr>
            <a:spAutoFit/>
          </a:bodyPr>
          <a:lstStyle/>
          <a:p>
            <a:pPr fontAlgn="auto">
              <a:spcBef>
                <a:spcPts val="0"/>
              </a:spcBef>
              <a:spcAft>
                <a:spcPts val="0"/>
              </a:spcAft>
              <a:defRPr/>
            </a:pPr>
            <a:r>
              <a:rPr lang="en-AU" sz="3600" dirty="0">
                <a:latin typeface="+mj-lt"/>
                <a:cs typeface="+mn-cs"/>
              </a:rPr>
              <a:t>14</a:t>
            </a:r>
          </a:p>
        </p:txBody>
      </p:sp>
      <p:sp>
        <p:nvSpPr>
          <p:cNvPr id="11" name="TextBox 10"/>
          <p:cNvSpPr txBox="1"/>
          <p:nvPr/>
        </p:nvSpPr>
        <p:spPr>
          <a:xfrm>
            <a:off x="7386638" y="5767388"/>
            <a:ext cx="792162" cy="646112"/>
          </a:xfrm>
          <a:prstGeom prst="rect">
            <a:avLst/>
          </a:prstGeom>
          <a:noFill/>
        </p:spPr>
        <p:txBody>
          <a:bodyPr>
            <a:spAutoFit/>
          </a:bodyPr>
          <a:lstStyle/>
          <a:p>
            <a:pPr fontAlgn="auto">
              <a:spcBef>
                <a:spcPts val="0"/>
              </a:spcBef>
              <a:spcAft>
                <a:spcPts val="0"/>
              </a:spcAft>
              <a:defRPr/>
            </a:pPr>
            <a:r>
              <a:rPr lang="en-AU" sz="3600" b="1" dirty="0">
                <a:solidFill>
                  <a:schemeClr val="accent6">
                    <a:lumMod val="75000"/>
                  </a:schemeClr>
                </a:solidFill>
                <a:latin typeface="+mj-lt"/>
                <a:cs typeface="+mn-cs"/>
              </a:rPr>
              <a:t>6.4</a:t>
            </a:r>
          </a:p>
        </p:txBody>
      </p:sp>
      <p:sp>
        <p:nvSpPr>
          <p:cNvPr id="12" name="TextBox 11"/>
          <p:cNvSpPr txBox="1"/>
          <p:nvPr/>
        </p:nvSpPr>
        <p:spPr>
          <a:xfrm>
            <a:off x="7196138" y="1573213"/>
            <a:ext cx="1079500" cy="646112"/>
          </a:xfrm>
          <a:prstGeom prst="rect">
            <a:avLst/>
          </a:prstGeom>
          <a:noFill/>
        </p:spPr>
        <p:txBody>
          <a:bodyPr>
            <a:spAutoFit/>
          </a:bodyPr>
          <a:lstStyle/>
          <a:p>
            <a:pPr fontAlgn="auto">
              <a:spcBef>
                <a:spcPts val="0"/>
              </a:spcBef>
              <a:spcAft>
                <a:spcPts val="0"/>
              </a:spcAft>
              <a:defRPr/>
            </a:pPr>
            <a:r>
              <a:rPr lang="en-AU" sz="3600" b="1" u="sng" dirty="0">
                <a:latin typeface="+mj-lt"/>
                <a:cs typeface="+mn-cs"/>
              </a:rPr>
              <a:t>NNT</a:t>
            </a:r>
          </a:p>
        </p:txBody>
      </p:sp>
      <p:grpSp>
        <p:nvGrpSpPr>
          <p:cNvPr id="13" name="Group 12"/>
          <p:cNvGrpSpPr/>
          <p:nvPr/>
        </p:nvGrpSpPr>
        <p:grpSpPr>
          <a:xfrm>
            <a:off x="3110438" y="1895925"/>
            <a:ext cx="1692875" cy="1186248"/>
            <a:chOff x="2539313" y="0"/>
            <a:chExt cx="1692875" cy="1186248"/>
          </a:xfrm>
          <a:scene3d>
            <a:camera prst="orthographicFront"/>
            <a:lightRig rig="threePt" dir="t">
              <a:rot lat="0" lon="0" rev="7500000"/>
            </a:lightRig>
          </a:scene3d>
        </p:grpSpPr>
        <p:sp>
          <p:nvSpPr>
            <p:cNvPr id="23" name="Trapezoid 22"/>
            <p:cNvSpPr/>
            <p:nvPr/>
          </p:nvSpPr>
          <p:spPr>
            <a:xfrm>
              <a:off x="2539313" y="0"/>
              <a:ext cx="1692875" cy="1186248"/>
            </a:xfrm>
            <a:prstGeom prst="trapezoid">
              <a:avLst>
                <a:gd name="adj" fmla="val 71354"/>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4" name="Trapezoid 4"/>
            <p:cNvSpPr/>
            <p:nvPr/>
          </p:nvSpPr>
          <p:spPr>
            <a:xfrm>
              <a:off x="2539313" y="0"/>
              <a:ext cx="1692875" cy="1186248"/>
            </a:xfrm>
            <a:prstGeom prst="rect">
              <a:avLst/>
            </a:prstGeom>
            <a:sp3d/>
          </p:spPr>
          <p:style>
            <a:lnRef idx="0">
              <a:scrgbClr r="0" g="0" b="0"/>
            </a:lnRef>
            <a:fillRef idx="0">
              <a:scrgbClr r="0" g="0" b="0"/>
            </a:fillRef>
            <a:effectRef idx="0">
              <a:scrgbClr r="0" g="0" b="0"/>
            </a:effectRef>
            <a:fontRef idx="minor">
              <a:schemeClr val="lt1"/>
            </a:fontRef>
          </p:style>
          <p:txBody>
            <a:bodyPr lIns="27940" tIns="27940" rIns="27940" bIns="27940" spcCol="1270" anchor="ctr"/>
            <a:lstStyle/>
            <a:p>
              <a:pPr algn="ctr" defTabSz="977900" fontAlgn="auto">
                <a:lnSpc>
                  <a:spcPct val="90000"/>
                </a:lnSpc>
                <a:spcAft>
                  <a:spcPct val="35000"/>
                </a:spcAft>
                <a:defRPr/>
              </a:pPr>
              <a:r>
                <a:rPr lang="en-AU" sz="2200" b="1" dirty="0">
                  <a:solidFill>
                    <a:schemeClr val="tx1"/>
                  </a:solidFill>
                </a:rPr>
                <a:t>1% </a:t>
              </a:r>
            </a:p>
            <a:p>
              <a:pPr algn="ctr" defTabSz="977900" fontAlgn="auto">
                <a:lnSpc>
                  <a:spcPct val="90000"/>
                </a:lnSpc>
                <a:spcAft>
                  <a:spcPct val="35000"/>
                </a:spcAft>
                <a:defRPr/>
              </a:pPr>
              <a:r>
                <a:rPr lang="en-AU" sz="2200" b="1" dirty="0">
                  <a:solidFill>
                    <a:schemeClr val="tx1"/>
                  </a:solidFill>
                </a:rPr>
                <a:t>Aspirin</a:t>
              </a:r>
            </a:p>
          </p:txBody>
        </p:sp>
      </p:grpSp>
      <p:grpSp>
        <p:nvGrpSpPr>
          <p:cNvPr id="14" name="Group 13"/>
          <p:cNvGrpSpPr/>
          <p:nvPr/>
        </p:nvGrpSpPr>
        <p:grpSpPr>
          <a:xfrm>
            <a:off x="2264000" y="3082173"/>
            <a:ext cx="3385751" cy="1186248"/>
            <a:chOff x="1692875" y="1186248"/>
            <a:chExt cx="3385751" cy="1186248"/>
          </a:xfrm>
          <a:scene3d>
            <a:camera prst="orthographicFront"/>
            <a:lightRig rig="threePt" dir="t">
              <a:rot lat="0" lon="0" rev="7500000"/>
            </a:lightRig>
          </a:scene3d>
        </p:grpSpPr>
        <p:sp>
          <p:nvSpPr>
            <p:cNvPr id="21" name="Trapezoid 20"/>
            <p:cNvSpPr/>
            <p:nvPr/>
          </p:nvSpPr>
          <p:spPr>
            <a:xfrm>
              <a:off x="1692875" y="1186248"/>
              <a:ext cx="3385751" cy="1186248"/>
            </a:xfrm>
            <a:prstGeom prst="trapezoid">
              <a:avLst>
                <a:gd name="adj" fmla="val 71354"/>
              </a:avLst>
            </a:prstGeom>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2" name="Trapezoid 6"/>
            <p:cNvSpPr/>
            <p:nvPr/>
          </p:nvSpPr>
          <p:spPr>
            <a:xfrm>
              <a:off x="2285382" y="1186248"/>
              <a:ext cx="2200738" cy="1186248"/>
            </a:xfrm>
            <a:prstGeom prst="rect">
              <a:avLst/>
            </a:prstGeom>
            <a:sp3d/>
          </p:spPr>
          <p:style>
            <a:lnRef idx="0">
              <a:scrgbClr r="0" g="0" b="0"/>
            </a:lnRef>
            <a:fillRef idx="0">
              <a:scrgbClr r="0" g="0" b="0"/>
            </a:fillRef>
            <a:effectRef idx="0">
              <a:scrgbClr r="0" g="0" b="0"/>
            </a:effectRef>
            <a:fontRef idx="minor">
              <a:schemeClr val="lt1"/>
            </a:fontRef>
          </p:style>
          <p:txBody>
            <a:bodyPr lIns="27940" tIns="27940" rIns="27940" bIns="27940" spcCol="1270" anchor="ctr"/>
            <a:lstStyle/>
            <a:p>
              <a:pPr algn="ctr" defTabSz="977900" fontAlgn="auto">
                <a:lnSpc>
                  <a:spcPct val="90000"/>
                </a:lnSpc>
                <a:spcAft>
                  <a:spcPct val="35000"/>
                </a:spcAft>
                <a:defRPr/>
              </a:pPr>
              <a:r>
                <a:rPr lang="en-AU" sz="2200" b="1" dirty="0">
                  <a:solidFill>
                    <a:schemeClr val="tx1"/>
                  </a:solidFill>
                </a:rPr>
                <a:t>5% Stroke </a:t>
              </a:r>
              <a:r>
                <a:rPr lang="en-AU" sz="2200" b="1" dirty="0" smtClean="0">
                  <a:solidFill>
                    <a:schemeClr val="tx1"/>
                  </a:solidFill>
                </a:rPr>
                <a:t>unit</a:t>
              </a:r>
              <a:endParaRPr lang="en-AU" sz="2200" b="1" dirty="0">
                <a:solidFill>
                  <a:schemeClr val="tx1"/>
                </a:solidFill>
              </a:endParaRPr>
            </a:p>
          </p:txBody>
        </p:sp>
      </p:grpSp>
      <p:grpSp>
        <p:nvGrpSpPr>
          <p:cNvPr id="15" name="Group 14"/>
          <p:cNvGrpSpPr/>
          <p:nvPr/>
        </p:nvGrpSpPr>
        <p:grpSpPr>
          <a:xfrm>
            <a:off x="1417562" y="4268421"/>
            <a:ext cx="5078627" cy="1186248"/>
            <a:chOff x="846437" y="2372496"/>
            <a:chExt cx="5078627" cy="1186248"/>
          </a:xfrm>
          <a:scene3d>
            <a:camera prst="orthographicFront"/>
            <a:lightRig rig="threePt" dir="t">
              <a:rot lat="0" lon="0" rev="7500000"/>
            </a:lightRig>
          </a:scene3d>
        </p:grpSpPr>
        <p:sp>
          <p:nvSpPr>
            <p:cNvPr id="19" name="Trapezoid 18"/>
            <p:cNvSpPr/>
            <p:nvPr/>
          </p:nvSpPr>
          <p:spPr>
            <a:xfrm>
              <a:off x="846437" y="2372496"/>
              <a:ext cx="5078627" cy="1186248"/>
            </a:xfrm>
            <a:prstGeom prst="trapezoid">
              <a:avLst>
                <a:gd name="adj" fmla="val 71354"/>
              </a:avLst>
            </a:prstGeom>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20" name="Trapezoid 8"/>
            <p:cNvSpPr/>
            <p:nvPr/>
          </p:nvSpPr>
          <p:spPr>
            <a:xfrm>
              <a:off x="1735197" y="2372496"/>
              <a:ext cx="3301107" cy="1186248"/>
            </a:xfrm>
            <a:prstGeom prst="rect">
              <a:avLst/>
            </a:prstGeom>
            <a:sp3d/>
          </p:spPr>
          <p:style>
            <a:lnRef idx="0">
              <a:scrgbClr r="0" g="0" b="0"/>
            </a:lnRef>
            <a:fillRef idx="0">
              <a:scrgbClr r="0" g="0" b="0"/>
            </a:fillRef>
            <a:effectRef idx="0">
              <a:scrgbClr r="0" g="0" b="0"/>
            </a:effectRef>
            <a:fontRef idx="minor">
              <a:schemeClr val="lt1"/>
            </a:fontRef>
          </p:style>
          <p:txBody>
            <a:bodyPr lIns="27940" tIns="27940" rIns="27940" bIns="27940" spcCol="1270" anchor="ctr"/>
            <a:lstStyle/>
            <a:p>
              <a:pPr algn="ctr" defTabSz="977900" fontAlgn="auto">
                <a:lnSpc>
                  <a:spcPct val="90000"/>
                </a:lnSpc>
                <a:spcAft>
                  <a:spcPct val="35000"/>
                </a:spcAft>
                <a:defRPr/>
              </a:pPr>
              <a:r>
                <a:rPr lang="en-AU" sz="2200" b="1" dirty="0">
                  <a:solidFill>
                    <a:schemeClr val="tx1"/>
                  </a:solidFill>
                </a:rPr>
                <a:t>10% Thrombolysis &lt; 4.5 hrs</a:t>
              </a:r>
            </a:p>
          </p:txBody>
        </p:sp>
      </p:grpSp>
      <p:grpSp>
        <p:nvGrpSpPr>
          <p:cNvPr id="16" name="Group 15"/>
          <p:cNvGrpSpPr/>
          <p:nvPr/>
        </p:nvGrpSpPr>
        <p:grpSpPr>
          <a:xfrm>
            <a:off x="571125" y="5454669"/>
            <a:ext cx="6771503" cy="1186248"/>
            <a:chOff x="0" y="3558744"/>
            <a:chExt cx="6771503" cy="1186248"/>
          </a:xfrm>
          <a:scene3d>
            <a:camera prst="orthographicFront"/>
            <a:lightRig rig="threePt" dir="t">
              <a:rot lat="0" lon="0" rev="7500000"/>
            </a:lightRig>
          </a:scene3d>
        </p:grpSpPr>
        <p:sp>
          <p:nvSpPr>
            <p:cNvPr id="17" name="Trapezoid 16"/>
            <p:cNvSpPr/>
            <p:nvPr/>
          </p:nvSpPr>
          <p:spPr>
            <a:xfrm>
              <a:off x="0" y="3558744"/>
              <a:ext cx="6771503" cy="1186248"/>
            </a:xfrm>
            <a:prstGeom prst="trapezoid">
              <a:avLst>
                <a:gd name="adj" fmla="val 71354"/>
              </a:avLst>
            </a:prstGeom>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8" name="Trapezoid 10"/>
            <p:cNvSpPr/>
            <p:nvPr/>
          </p:nvSpPr>
          <p:spPr>
            <a:xfrm>
              <a:off x="1185013" y="3558744"/>
              <a:ext cx="4401476" cy="1186248"/>
            </a:xfrm>
            <a:prstGeom prst="rect">
              <a:avLst/>
            </a:prstGeom>
            <a:sp3d/>
          </p:spPr>
          <p:style>
            <a:lnRef idx="0">
              <a:scrgbClr r="0" g="0" b="0"/>
            </a:lnRef>
            <a:fillRef idx="0">
              <a:scrgbClr r="0" g="0" b="0"/>
            </a:fillRef>
            <a:effectRef idx="0">
              <a:scrgbClr r="0" g="0" b="0"/>
            </a:effectRef>
            <a:fontRef idx="minor">
              <a:schemeClr val="lt1"/>
            </a:fontRef>
          </p:style>
          <p:txBody>
            <a:bodyPr lIns="35560" tIns="35560" rIns="35560" bIns="35560" spcCol="1270" anchor="ctr"/>
            <a:lstStyle/>
            <a:p>
              <a:pPr algn="ctr" defTabSz="1244600" fontAlgn="auto">
                <a:lnSpc>
                  <a:spcPct val="90000"/>
                </a:lnSpc>
                <a:spcAft>
                  <a:spcPct val="35000"/>
                </a:spcAft>
                <a:defRPr/>
              </a:pPr>
              <a:r>
                <a:rPr lang="en-AU" sz="2800" b="1" dirty="0">
                  <a:solidFill>
                    <a:schemeClr val="tx1"/>
                  </a:solidFill>
                </a:rPr>
                <a:t>15.7% FeSS Intervention</a:t>
              </a:r>
            </a:p>
          </p:txBody>
        </p:sp>
      </p:grpSp>
      <p:pic>
        <p:nvPicPr>
          <p:cNvPr id="2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2025" y="1169351"/>
            <a:ext cx="1999539" cy="53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itle 1"/>
          <p:cNvSpPr txBox="1">
            <a:spLocks/>
          </p:cNvSpPr>
          <p:nvPr/>
        </p:nvSpPr>
        <p:spPr bwMode="auto">
          <a:xfrm>
            <a:off x="160325" y="72450"/>
            <a:ext cx="1981199"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AU" altLang="en-US" dirty="0" smtClean="0"/>
              <a:t>Results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28663" y="1200150"/>
            <a:ext cx="2570162" cy="381000"/>
          </a:xfrm>
          <a:prstGeom prst="rect">
            <a:avLst/>
          </a:prstGeom>
          <a:solidFill>
            <a:srgbClr val="CD59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AU" dirty="0"/>
          </a:p>
        </p:txBody>
      </p:sp>
      <p:pic>
        <p:nvPicPr>
          <p:cNvPr id="6" name="Picture 5" descr="Picture3.png"/>
          <p:cNvPicPr>
            <a:picLocks noChangeAspect="1"/>
          </p:cNvPicPr>
          <p:nvPr/>
        </p:nvPicPr>
        <p:blipFill>
          <a:blip r:embed="rId3" cstate="print"/>
          <a:stretch>
            <a:fillRect/>
          </a:stretch>
        </p:blipFill>
        <p:spPr>
          <a:xfrm>
            <a:off x="395534" y="513386"/>
            <a:ext cx="7078620" cy="46880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perspectiveContrastingRightFacing">
              <a:rot lat="600000" lon="19800000" rev="300000"/>
            </a:camera>
            <a:lightRig rig="twoPt" dir="t">
              <a:rot lat="0" lon="0" rev="7200000"/>
            </a:lightRig>
          </a:scene3d>
          <a:sp3d>
            <a:bevelT w="25400" h="19050"/>
            <a:contourClr>
              <a:srgbClr val="FFFFFF"/>
            </a:contourClr>
          </a:sp3d>
        </p:spPr>
      </p:pic>
      <p:sp>
        <p:nvSpPr>
          <p:cNvPr id="10" name="TextBox 1"/>
          <p:cNvSpPr txBox="1"/>
          <p:nvPr/>
        </p:nvSpPr>
        <p:spPr>
          <a:xfrm>
            <a:off x="4401569" y="1798736"/>
            <a:ext cx="2466753" cy="307777"/>
          </a:xfrm>
          <a:prstGeom prst="rect">
            <a:avLst/>
          </a:prstGeom>
          <a:solidFill>
            <a:srgbClr val="E2E2E2"/>
          </a:solidFill>
          <a:scene3d>
            <a:camera prst="perspectiveHeroicExtremeRightFacing"/>
            <a:lightRig rig="threePt" dir="t"/>
          </a:scene3d>
        </p:spPr>
        <p:txBody>
          <a:bodyPr>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r>
              <a:rPr lang="en-AU" sz="1400" b="1" dirty="0">
                <a:latin typeface="Arial Black" pitchFamily="34" charset="0"/>
              </a:rPr>
              <a:t>Vol. 378 (9804), 2011</a:t>
            </a:r>
          </a:p>
        </p:txBody>
      </p:sp>
      <p:sp>
        <p:nvSpPr>
          <p:cNvPr id="11" name="TextBox 4"/>
          <p:cNvSpPr txBox="1"/>
          <p:nvPr/>
        </p:nvSpPr>
        <p:spPr>
          <a:xfrm>
            <a:off x="2702257" y="5579003"/>
            <a:ext cx="6446986" cy="1077218"/>
          </a:xfrm>
          <a:prstGeom prst="rect">
            <a:avLst/>
          </a:prstGeom>
          <a:noFill/>
        </p:spPr>
        <p:txBody>
          <a:bodyPr wrap="square">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r>
              <a:rPr lang="en-US" sz="1600" dirty="0">
                <a:latin typeface="+mn-lt"/>
                <a:ea typeface="+mn-ea"/>
                <a:cs typeface="Arial" charset="0"/>
              </a:rPr>
              <a:t>Middleton S, McElduff P, Ward J, Grimshaw JM et </a:t>
            </a:r>
            <a:r>
              <a:rPr lang="en-US" sz="1600" dirty="0" smtClean="0">
                <a:latin typeface="+mn-lt"/>
                <a:ea typeface="+mn-ea"/>
                <a:cs typeface="Arial" charset="0"/>
              </a:rPr>
              <a:t>al. Implementation </a:t>
            </a:r>
            <a:r>
              <a:rPr lang="en-US" sz="1600" dirty="0">
                <a:latin typeface="+mn-lt"/>
                <a:ea typeface="+mn-ea"/>
                <a:cs typeface="Arial" charset="0"/>
              </a:rPr>
              <a:t>of evidence-based treatment protocols to manage fever, hyperglycaemia, and swallowing dysfunction in acute stroke (QASC): a cluster randomised controlled trial</a:t>
            </a:r>
            <a:r>
              <a:rPr lang="en-US" sz="1600" i="1" dirty="0">
                <a:latin typeface="+mn-lt"/>
                <a:ea typeface="+mn-ea"/>
                <a:cs typeface="Arial" charset="0"/>
              </a:rPr>
              <a:t>. The Lancet</a:t>
            </a:r>
            <a:r>
              <a:rPr lang="en-US" sz="1600" dirty="0">
                <a:latin typeface="+mn-lt"/>
                <a:ea typeface="+mn-ea"/>
                <a:cs typeface="Arial" charset="0"/>
              </a:rPr>
              <a:t> 2011; 378(9804): 1699-1706</a:t>
            </a:r>
            <a:endParaRPr lang="en-AU" sz="1600" dirty="0">
              <a:latin typeface="+mn-lt"/>
              <a:ea typeface="+mn-ea"/>
              <a:cs typeface="Arial" charset="0"/>
            </a:endParaRPr>
          </a:p>
        </p:txBody>
      </p:sp>
    </p:spTree>
    <p:extLst>
      <p:ext uri="{BB962C8B-B14F-4D97-AF65-F5344CB8AC3E}">
        <p14:creationId xmlns:p14="http://schemas.microsoft.com/office/powerpoint/2010/main" val="2001276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8" name="Title 1"/>
          <p:cNvSpPr>
            <a:spLocks noGrp="1"/>
          </p:cNvSpPr>
          <p:nvPr>
            <p:ph type="title"/>
          </p:nvPr>
        </p:nvSpPr>
        <p:spPr>
          <a:xfrm>
            <a:off x="254063" y="73213"/>
            <a:ext cx="8229600" cy="947737"/>
          </a:xfrm>
        </p:spPr>
        <p:txBody>
          <a:bodyPr/>
          <a:lstStyle/>
          <a:p>
            <a:pPr algn="l"/>
            <a:r>
              <a:rPr lang="en-AU" altLang="en-US" dirty="0" smtClean="0">
                <a:ea typeface="ＭＳ Ｐゴシック" pitchFamily="34" charset="-128"/>
              </a:rPr>
              <a:t>Background</a:t>
            </a:r>
          </a:p>
        </p:txBody>
      </p:sp>
      <p:sp>
        <p:nvSpPr>
          <p:cNvPr id="29" name="Rectangle 28"/>
          <p:cNvSpPr/>
          <p:nvPr/>
        </p:nvSpPr>
        <p:spPr>
          <a:xfrm>
            <a:off x="0" y="1196975"/>
            <a:ext cx="9144000" cy="387350"/>
          </a:xfrm>
          <a:prstGeom prst="rect">
            <a:avLst/>
          </a:prstGeom>
          <a:solidFill>
            <a:srgbClr val="CD59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30" name="Rectangle 29"/>
          <p:cNvSpPr/>
          <p:nvPr/>
        </p:nvSpPr>
        <p:spPr>
          <a:xfrm>
            <a:off x="1254642" y="1177742"/>
            <a:ext cx="1477926" cy="4065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320" y="1128944"/>
            <a:ext cx="950406" cy="523412"/>
          </a:xfrm>
          <a:prstGeom prst="rect">
            <a:avLst/>
          </a:prstGeom>
        </p:spPr>
      </p:pic>
      <p:sp>
        <p:nvSpPr>
          <p:cNvPr id="53" name="TextBox 52"/>
          <p:cNvSpPr txBox="1"/>
          <p:nvPr/>
        </p:nvSpPr>
        <p:spPr>
          <a:xfrm>
            <a:off x="216223" y="1783891"/>
            <a:ext cx="4793927" cy="3416320"/>
          </a:xfrm>
          <a:prstGeom prst="rect">
            <a:avLst/>
          </a:prstGeom>
          <a:noFill/>
        </p:spPr>
        <p:txBody>
          <a:bodyPr wrap="square" rtlCol="0">
            <a:spAutoFit/>
          </a:bodyPr>
          <a:lstStyle/>
          <a:p>
            <a:r>
              <a:rPr lang="en-AU" altLang="en-US" sz="3600" dirty="0"/>
              <a:t>Clinical guidelines currently recommend early management of the stroke patient in the Emergency Department</a:t>
            </a:r>
          </a:p>
          <a:p>
            <a:endParaRPr lang="en-AU" sz="3600" b="1" dirty="0"/>
          </a:p>
        </p:txBody>
      </p:sp>
      <p:grpSp>
        <p:nvGrpSpPr>
          <p:cNvPr id="2" name="Group 1"/>
          <p:cNvGrpSpPr/>
          <p:nvPr/>
        </p:nvGrpSpPr>
        <p:grpSpPr>
          <a:xfrm>
            <a:off x="6308856" y="4090272"/>
            <a:ext cx="2678055" cy="2427332"/>
            <a:chOff x="6308856" y="4090272"/>
            <a:chExt cx="2678055" cy="2427332"/>
          </a:xfrm>
        </p:grpSpPr>
        <p:grpSp>
          <p:nvGrpSpPr>
            <p:cNvPr id="10" name="Diagram group"/>
            <p:cNvGrpSpPr/>
            <p:nvPr/>
          </p:nvGrpSpPr>
          <p:grpSpPr>
            <a:xfrm>
              <a:off x="6411863" y="4121009"/>
              <a:ext cx="2453780" cy="2325215"/>
              <a:chOff x="749281" y="1184034"/>
              <a:chExt cx="3770498" cy="3569748"/>
            </a:xfrm>
            <a:scene3d>
              <a:camera prst="isometricOffAxis2Left" zoom="95000"/>
              <a:lightRig rig="flat" dir="t"/>
            </a:scene3d>
          </p:grpSpPr>
          <p:grpSp>
            <p:nvGrpSpPr>
              <p:cNvPr id="19" name="Group 18"/>
              <p:cNvGrpSpPr/>
              <p:nvPr/>
            </p:nvGrpSpPr>
            <p:grpSpPr>
              <a:xfrm>
                <a:off x="749281" y="1184034"/>
                <a:ext cx="3770498" cy="3569748"/>
                <a:chOff x="749281" y="1184034"/>
                <a:chExt cx="3770498" cy="3569748"/>
              </a:xfrm>
            </p:grpSpPr>
            <p:sp>
              <p:nvSpPr>
                <p:cNvPr id="20" name="Pie 19"/>
                <p:cNvSpPr/>
                <p:nvPr/>
              </p:nvSpPr>
              <p:spPr>
                <a:xfrm>
                  <a:off x="749281" y="1184034"/>
                  <a:ext cx="3770498" cy="3569748"/>
                </a:xfrm>
                <a:prstGeom prst="pie">
                  <a:avLst>
                    <a:gd name="adj1" fmla="val 1800000"/>
                    <a:gd name="adj2" fmla="val 9000000"/>
                  </a:avLst>
                </a:prstGeom>
                <a:sp3d extrusionH="381000" contourW="38100" prstMaterial="matte">
                  <a:contourClr>
                    <a:schemeClr val="lt1"/>
                  </a:contourClr>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1" name="Pie 4"/>
                <p:cNvSpPr/>
                <p:nvPr/>
              </p:nvSpPr>
              <p:spPr>
                <a:xfrm>
                  <a:off x="1630679" y="3516445"/>
                  <a:ext cx="2019910" cy="93493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none" lIns="25400" tIns="25400" rIns="25400" bIns="25400" numCol="1" spcCol="1270" anchor="ctr" anchorCtr="0">
                  <a:noAutofit/>
                </a:bodyPr>
                <a:lstStyle/>
                <a:p>
                  <a:pPr lvl="0" algn="ctr" defTabSz="889000" rtl="0">
                    <a:lnSpc>
                      <a:spcPct val="90000"/>
                    </a:lnSpc>
                    <a:spcBef>
                      <a:spcPct val="0"/>
                    </a:spcBef>
                    <a:spcAft>
                      <a:spcPct val="35000"/>
                    </a:spcAft>
                  </a:pPr>
                  <a:r>
                    <a:rPr lang="en-AU" sz="2100" b="1" kern="1200" dirty="0" smtClean="0"/>
                    <a:t>TREATMENT</a:t>
                  </a:r>
                  <a:endParaRPr lang="en-AU" sz="2100" b="1" kern="1200" dirty="0"/>
                </a:p>
              </p:txBody>
            </p:sp>
          </p:grpSp>
        </p:grpSp>
        <p:grpSp>
          <p:nvGrpSpPr>
            <p:cNvPr id="11" name="Diagram group"/>
            <p:cNvGrpSpPr/>
            <p:nvPr/>
          </p:nvGrpSpPr>
          <p:grpSpPr>
            <a:xfrm>
              <a:off x="6462860" y="4090272"/>
              <a:ext cx="2524051" cy="2335761"/>
              <a:chOff x="936053" y="1006131"/>
              <a:chExt cx="3592649" cy="3718698"/>
            </a:xfrm>
            <a:scene3d>
              <a:camera prst="isometricOffAxis2Left" zoom="95000"/>
              <a:lightRig rig="flat" dir="t"/>
            </a:scene3d>
          </p:grpSpPr>
          <p:grpSp>
            <p:nvGrpSpPr>
              <p:cNvPr id="16" name="Group 15"/>
              <p:cNvGrpSpPr/>
              <p:nvPr/>
            </p:nvGrpSpPr>
            <p:grpSpPr>
              <a:xfrm>
                <a:off x="936053" y="1006131"/>
                <a:ext cx="3592649" cy="3718698"/>
                <a:chOff x="936053" y="1006131"/>
                <a:chExt cx="3592649" cy="3718698"/>
              </a:xfrm>
            </p:grpSpPr>
            <p:sp>
              <p:nvSpPr>
                <p:cNvPr id="17" name="Pie 16"/>
                <p:cNvSpPr/>
                <p:nvPr/>
              </p:nvSpPr>
              <p:spPr>
                <a:xfrm>
                  <a:off x="936053" y="1006131"/>
                  <a:ext cx="3592649" cy="3718698"/>
                </a:xfrm>
                <a:prstGeom prst="pie">
                  <a:avLst>
                    <a:gd name="adj1" fmla="val 9000000"/>
                    <a:gd name="adj2" fmla="val 16200000"/>
                  </a:avLst>
                </a:prstGeom>
                <a:sp3d extrusionH="381000" contourW="38100" prstMaterial="matte">
                  <a:contourClr>
                    <a:schemeClr val="lt1"/>
                  </a:contourClr>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8" name="Pie 4"/>
                <p:cNvSpPr/>
                <p:nvPr/>
              </p:nvSpPr>
              <p:spPr>
                <a:xfrm>
                  <a:off x="1261392" y="1794141"/>
                  <a:ext cx="1283089" cy="110675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none" lIns="25400" tIns="25400" rIns="25400" bIns="25400" numCol="1" spcCol="1270" anchor="ctr" anchorCtr="0">
                  <a:noAutofit/>
                </a:bodyPr>
                <a:lstStyle/>
                <a:p>
                  <a:pPr lvl="0" algn="ctr" defTabSz="889000" rtl="0">
                    <a:lnSpc>
                      <a:spcPct val="90000"/>
                    </a:lnSpc>
                    <a:spcBef>
                      <a:spcPct val="0"/>
                    </a:spcBef>
                    <a:spcAft>
                      <a:spcPct val="35000"/>
                    </a:spcAft>
                  </a:pPr>
                  <a:r>
                    <a:rPr lang="en-AU" sz="2100" b="1" kern="1200" dirty="0" smtClean="0"/>
                    <a:t>TRANSFER</a:t>
                  </a:r>
                  <a:endParaRPr lang="en-AU" sz="2100" b="1" kern="1200" dirty="0"/>
                </a:p>
              </p:txBody>
            </p:sp>
          </p:grpSp>
        </p:grpSp>
        <p:grpSp>
          <p:nvGrpSpPr>
            <p:cNvPr id="12" name="Diagram group"/>
            <p:cNvGrpSpPr/>
            <p:nvPr/>
          </p:nvGrpSpPr>
          <p:grpSpPr>
            <a:xfrm>
              <a:off x="6308856" y="4263394"/>
              <a:ext cx="2505537" cy="2254210"/>
              <a:chOff x="782277" y="1058591"/>
              <a:chExt cx="3936215" cy="3460739"/>
            </a:xfrm>
            <a:scene3d>
              <a:camera prst="isometricOffAxis2Left" zoom="95000"/>
              <a:lightRig rig="flat" dir="t"/>
            </a:scene3d>
          </p:grpSpPr>
          <p:grpSp>
            <p:nvGrpSpPr>
              <p:cNvPr id="13" name="Group 12"/>
              <p:cNvGrpSpPr/>
              <p:nvPr/>
            </p:nvGrpSpPr>
            <p:grpSpPr>
              <a:xfrm>
                <a:off x="782277" y="1058591"/>
                <a:ext cx="3936215" cy="3460739"/>
                <a:chOff x="782277" y="1058591"/>
                <a:chExt cx="3936215" cy="3460739"/>
              </a:xfrm>
            </p:grpSpPr>
            <p:sp>
              <p:nvSpPr>
                <p:cNvPr id="14" name="Pie 13"/>
                <p:cNvSpPr/>
                <p:nvPr/>
              </p:nvSpPr>
              <p:spPr>
                <a:xfrm>
                  <a:off x="782277" y="1058591"/>
                  <a:ext cx="3936215" cy="3460739"/>
                </a:xfrm>
                <a:prstGeom prst="pie">
                  <a:avLst>
                    <a:gd name="adj1" fmla="val 16200000"/>
                    <a:gd name="adj2" fmla="val 1800000"/>
                  </a:avLst>
                </a:prstGeom>
                <a:sp3d extrusionH="381000" contourW="38100" prstMaterial="matte">
                  <a:contourClr>
                    <a:schemeClr val="lt1"/>
                  </a:contourClr>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5" name="Pie 4"/>
                <p:cNvSpPr/>
                <p:nvPr/>
              </p:nvSpPr>
              <p:spPr>
                <a:xfrm>
                  <a:off x="3023803" y="1873559"/>
                  <a:ext cx="1405792" cy="10299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none" lIns="25400" tIns="25400" rIns="25400" bIns="25400" numCol="1" spcCol="1270" anchor="ctr" anchorCtr="0">
                  <a:noAutofit/>
                </a:bodyPr>
                <a:lstStyle/>
                <a:p>
                  <a:pPr lvl="0" algn="ctr" defTabSz="889000" rtl="0">
                    <a:lnSpc>
                      <a:spcPct val="90000"/>
                    </a:lnSpc>
                    <a:spcBef>
                      <a:spcPct val="0"/>
                    </a:spcBef>
                    <a:spcAft>
                      <a:spcPct val="35000"/>
                    </a:spcAft>
                  </a:pPr>
                  <a:r>
                    <a:rPr lang="en-AU" sz="2100" b="1" kern="1200" dirty="0" smtClean="0"/>
                    <a:t>TRIAGE</a:t>
                  </a:r>
                  <a:endParaRPr lang="en-AU" sz="2100" b="1" kern="1200" dirty="0"/>
                </a:p>
              </p:txBody>
            </p:sp>
          </p:grpSp>
        </p:grpSp>
      </p:gr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11868</TotalTime>
  <Words>1543</Words>
  <Application>Microsoft Office PowerPoint</Application>
  <PresentationFormat>On-screen Show (4:3)</PresentationFormat>
  <Paragraphs>389</Paragraphs>
  <Slides>37</Slides>
  <Notes>35</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Office Theme</vt:lpstr>
      <vt:lpstr>1_Office Theme</vt:lpstr>
      <vt:lpstr>PowerPoint Presentation</vt:lpstr>
      <vt:lpstr>Background</vt:lpstr>
      <vt:lpstr>Mechanism</vt:lpstr>
      <vt:lpstr>Mechanism</vt:lpstr>
      <vt:lpstr>QASC Trial - Intervention</vt:lpstr>
      <vt:lpstr>QASC Trial - Results</vt:lpstr>
      <vt:lpstr>PowerPoint Presentation</vt:lpstr>
      <vt:lpstr>PowerPoint Presentation</vt:lpstr>
      <vt:lpstr>Background</vt:lpstr>
      <vt:lpstr>Background - Triage</vt:lpstr>
      <vt:lpstr>Background – Treatment (tPA)</vt:lpstr>
      <vt:lpstr>Background – Treatment (FeSS)</vt:lpstr>
      <vt:lpstr>Background - Treatment (FeSS)</vt:lpstr>
      <vt:lpstr>Background</vt:lpstr>
      <vt:lpstr>Aim</vt:lpstr>
      <vt:lpstr>Method</vt:lpstr>
      <vt:lpstr>PowerPoint Presentation</vt:lpstr>
      <vt:lpstr>PowerPoint Presentation</vt:lpstr>
      <vt:lpstr>PowerPoint Presentation</vt:lpstr>
      <vt:lpstr>PowerPoint Presentation</vt:lpstr>
      <vt:lpstr>PowerPoint Presentation</vt:lpstr>
      <vt:lpstr>Intervention</vt:lpstr>
      <vt:lpstr>Intervention</vt:lpstr>
      <vt:lpstr>Intervention</vt:lpstr>
      <vt:lpstr>Intervention</vt:lpstr>
      <vt:lpstr>Intervention</vt:lpstr>
      <vt:lpstr>Intervention</vt:lpstr>
      <vt:lpstr>Intervention</vt:lpstr>
      <vt:lpstr>Intervention</vt:lpstr>
      <vt:lpstr>Intervention</vt:lpstr>
      <vt:lpstr>Intervention</vt:lpstr>
      <vt:lpstr>Intervention</vt:lpstr>
      <vt:lpstr>Intervention</vt:lpstr>
      <vt:lpstr>Intervention</vt:lpstr>
      <vt:lpstr>Intervention</vt:lpstr>
      <vt:lpstr>Intervention</vt:lpstr>
      <vt:lpstr>Intervention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Bonnie Liang</dc:creator>
  <cp:lastModifiedBy>Windows User</cp:lastModifiedBy>
  <cp:revision>434</cp:revision>
  <cp:lastPrinted>2014-11-23T23:18:14Z</cp:lastPrinted>
  <dcterms:created xsi:type="dcterms:W3CDTF">2013-08-29T04:52:04Z</dcterms:created>
  <dcterms:modified xsi:type="dcterms:W3CDTF">2017-11-23T23:01:11Z</dcterms:modified>
</cp:coreProperties>
</file>