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4437" r:id="rId2"/>
    <p:sldMasterId id="2147484449" r:id="rId3"/>
  </p:sldMasterIdLst>
  <p:notesMasterIdLst>
    <p:notesMasterId r:id="rId57"/>
  </p:notesMasterIdLst>
  <p:sldIdLst>
    <p:sldId id="256" r:id="rId4"/>
    <p:sldId id="313" r:id="rId5"/>
    <p:sldId id="317" r:id="rId6"/>
    <p:sldId id="312" r:id="rId7"/>
    <p:sldId id="314" r:id="rId8"/>
    <p:sldId id="315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30" r:id="rId21"/>
    <p:sldId id="329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4" r:id="rId33"/>
    <p:sldId id="345" r:id="rId34"/>
    <p:sldId id="346" r:id="rId35"/>
    <p:sldId id="343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54" r:id="rId44"/>
    <p:sldId id="355" r:id="rId45"/>
    <p:sldId id="356" r:id="rId46"/>
    <p:sldId id="357" r:id="rId47"/>
    <p:sldId id="358" r:id="rId48"/>
    <p:sldId id="359" r:id="rId49"/>
    <p:sldId id="360" r:id="rId50"/>
    <p:sldId id="361" r:id="rId51"/>
    <p:sldId id="362" r:id="rId52"/>
    <p:sldId id="363" r:id="rId53"/>
    <p:sldId id="364" r:id="rId54"/>
    <p:sldId id="365" r:id="rId55"/>
    <p:sldId id="366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9pPr>
  </p:defaultTextStyle>
  <p:modifyVerifier cryptProviderType="rsaFull" cryptAlgorithmClass="hash" cryptAlgorithmType="typeAny" cryptAlgorithmSid="4" spinCount="100000" saltData="OUBPhEeA4m8s529AZGjxFQ==" hashData="ubOScYimwbh39rFJrqdbvcL6q5I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CCFFFF"/>
    <a:srgbClr val="009999"/>
    <a:srgbClr val="F5C8C1"/>
    <a:srgbClr val="FF99FF"/>
    <a:srgbClr val="FFFFCC"/>
    <a:srgbClr val="CCCCFF"/>
    <a:srgbClr val="121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8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B3096B6-B738-4A6A-A173-D9D03B3DA575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EAE4CAB-645D-40A5-A9A9-AB21151E289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13848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fld id="{A4BEC87E-2659-4DB0-A302-FA3C710139C5}" type="slidenum">
              <a:rPr lang="en-AU" smtClean="0"/>
              <a:pPr eaLnBrk="1" hangingPunct="1"/>
              <a:t>1</a:t>
            </a:fld>
            <a:endParaRPr lang="en-A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fld id="{1C94204D-18BD-4C86-9EB6-CD1F9FA02614}" type="slidenum">
              <a:rPr lang="en-AU" smtClean="0"/>
              <a:pPr eaLnBrk="1" hangingPunct="1"/>
              <a:t>33</a:t>
            </a:fld>
            <a:endParaRPr lang="en-A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5C085-5F11-45D6-BC28-E765A16167B5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765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57F3A-735C-406B-8699-361FA618FED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236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80142-10F3-46FE-BFC4-93ACB372026D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7D6D7-907F-4D41-BD21-1E7437FB951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854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81B2-D58C-4E16-8D44-00785B96CC25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F8E2E-6DC3-4031-B770-3B8C6FFE99D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1165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016625"/>
            <a:ext cx="18351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ACI_NSWlogo_RG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70575"/>
            <a:ext cx="22320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0" descr="QASC_logo_full_1000p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6140450"/>
            <a:ext cx="199707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DC87A-F1C1-4264-9276-9BD68782CF30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2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CFC53E-F51E-44A4-881B-F220D9A43C7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0388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0DE0D-36CA-4BEA-8E73-3C8268A7FE53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4FC3-EA18-4AEC-AB32-4BEF44C3776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6411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8DF2-20B4-4325-ABD2-4FA40879798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6402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204864"/>
            <a:ext cx="4038600" cy="4525963"/>
          </a:xfrm>
        </p:spPr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9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9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4F778-5F8F-4EFC-A34C-DFA379D6179B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67FEE-FE80-45E3-9167-FBAE9272DEB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609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88A7-694E-4997-84EF-6C62E91ED509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D3B4A-1D33-4C47-B1C6-C9809B97F49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5412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C49F7-4142-4E9D-AA6E-F96CFD5DCA0E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19680-3CB7-4995-9B08-2A6E897089E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862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2C721-452B-4D14-A878-EE506239D10D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38AB8-729A-4575-9C63-EF4F084E27D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61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C84C3-AD89-413D-AA56-984E646F9369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91E85-E7BD-4462-82F0-0C084BE5080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5273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200"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188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05F85-FCAB-43DC-82DB-95890D090F02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2D00-F70D-4B30-82EA-A2FCF16A966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5994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C2578-377B-486A-8A5C-53CB6F7C2387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356FF-F20D-4404-9C36-22AA0A2F247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0086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E7CF6-CD19-4EA2-ACC6-B9211DF2B771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53B73-E39C-4D9A-82F5-9447CFF1E9F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2867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1A782-B2D2-430A-A03C-D1322DD1162F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84873-598A-4BE1-96C9-A3F5A8CBBCA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8380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AB1D7-0CC1-4770-82F4-7B84FD85FFBE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E8C52-3691-4F8B-ABB5-EFD6CFC221F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4972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A1779-9DFA-40FF-AA6E-94C2EE87E789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B59D8-22AD-4205-81D1-ECA2DF39D35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9205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5EC89-50C5-4F71-AC5A-34BF85B16641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EC9DA-7C91-48BA-A838-4174DAC3642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9893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A1E3B-25D8-4F20-A589-06D5DF051007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05517-5C0D-4FBA-9B92-43E0D325792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2394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0AD2F-66CE-4049-AAD3-17E2A678C997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B04D4-0C08-4ADD-93B0-54E62046DB6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4684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4275B-B2F2-4F15-B749-856B73AA0BF6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025D6-74CF-405C-8BF7-72AF953C122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6492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93ED9-9860-4905-B515-ED217B16A93B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45DF0-4622-4E99-8529-3529568C66C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719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AC6A7-8470-40EF-A9E7-B25BC9E0998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2184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5E2C3-020E-4501-9408-9CF88BF7BC3C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E73AC-5E3A-4269-8900-FA9069A5EF3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8745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F51B-C4FD-494E-A8D0-A944CECF601E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1110F-6D0C-4451-974A-68DF4433096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9115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C6328-0245-4A48-B937-DB9622FF5E1A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73CE-861C-443C-B81F-4CD59F35622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0177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E5AC7-559E-4558-9C46-6137611D6021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7FAC-2483-4306-BB27-D220547F61C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812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51FD0-AFC4-4D3E-AD2D-A3DFC18D3D2E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8F6D3-21DF-44F0-BEB8-F64C9F5972D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661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0C6C-5B3A-40B3-9604-9BE2D6F82C69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0957C-6B3D-473D-BF6A-53FAE8BD4DF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474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181D7-36CC-46F9-9B82-B4945D4C6B13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53625-5540-48EC-BE1C-CEE3979A375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535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16F5D-94BD-4F2A-8B06-EE8D74ACDA11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D1000-CC3F-4AB6-B18E-6DD6105AE0D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120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03BEA-8191-4330-BE59-9D8ACE5A1437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FD4FE-194D-4BFC-A864-A462ADA78E2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7251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8CBCE-82D2-4E7D-B4C4-9EC6B477F33C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48EED-E55B-4B22-81B4-A1F49953B65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616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1099197-C432-4E8C-9EC5-324137A8E7EA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C73630C-ECE1-4ADC-840C-0B56A544E13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pic>
        <p:nvPicPr>
          <p:cNvPr id="1031" name="Picture 10" descr="NRI logo FInal_Aug10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5850"/>
            <a:ext cx="26273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2" descr="QASC_logo_full_400px.png"/>
          <p:cNvPicPr>
            <a:picLocks noChangeAspect="1"/>
          </p:cNvPicPr>
          <p:nvPr userDrawn="1"/>
        </p:nvPicPr>
        <p:blipFill>
          <a:blip r:embed="rId14">
            <a:lum bright="100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165850"/>
            <a:ext cx="3816350" cy="692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ACI_NSWlogo_RGB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165850"/>
            <a:ext cx="270033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6214" r:id="rId1"/>
    <p:sldLayoutId id="2147486215" r:id="rId2"/>
    <p:sldLayoutId id="2147486216" r:id="rId3"/>
    <p:sldLayoutId id="2147486188" r:id="rId4"/>
    <p:sldLayoutId id="2147486189" r:id="rId5"/>
    <p:sldLayoutId id="2147486190" r:id="rId6"/>
    <p:sldLayoutId id="2147486191" r:id="rId7"/>
    <p:sldLayoutId id="2147486192" r:id="rId8"/>
    <p:sldLayoutId id="2147486193" r:id="rId9"/>
    <p:sldLayoutId id="2147486194" r:id="rId10"/>
    <p:sldLayoutId id="21474861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63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6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2EB9FD94-E7DB-49DC-9275-EA60CE0DD178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FC92EB7-3070-4329-9AAD-708AC720A3E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pic>
        <p:nvPicPr>
          <p:cNvPr id="2068" name="Picture 12" descr="QASC_logo_full_400px.png"/>
          <p:cNvPicPr>
            <a:picLocks noChangeAspect="1"/>
          </p:cNvPicPr>
          <p:nvPr userDrawn="1"/>
        </p:nvPicPr>
        <p:blipFill>
          <a:blip r:embed="rId13">
            <a:lum bright="100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165850"/>
            <a:ext cx="3816350" cy="692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3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021388"/>
            <a:ext cx="16922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4" descr="ACI_NSWlogo_RGB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21388"/>
            <a:ext cx="19431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 descr="QASC_logo_full_1000px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6140450"/>
            <a:ext cx="199707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17" r:id="rId1"/>
    <p:sldLayoutId id="2147486196" r:id="rId2"/>
    <p:sldLayoutId id="2147486218" r:id="rId3"/>
    <p:sldLayoutId id="2147486197" r:id="rId4"/>
    <p:sldLayoutId id="2147486219" r:id="rId5"/>
    <p:sldLayoutId id="2147486220" r:id="rId6"/>
    <p:sldLayoutId id="2147486198" r:id="rId7"/>
    <p:sldLayoutId id="2147486199" r:id="rId8"/>
    <p:sldLayoutId id="2147486200" r:id="rId9"/>
    <p:sldLayoutId id="2147486201" r:id="rId10"/>
    <p:sldLayoutId id="21474862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ＭＳ Ｐゴシック" pitchFamily="-106" charset="-128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ＭＳ Ｐゴシック" pitchFamily="-106" charset="-128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ＭＳ Ｐゴシック" pitchFamily="-106" charset="-128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ＭＳ Ｐゴシック" pitchFamily="-106" charset="-128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4EAC7B8-9F71-4956-B4C1-2D50E2105DCC}" type="datetime1">
              <a:rPr lang="en-AU"/>
              <a:pPr>
                <a:defRPr/>
              </a:pPr>
              <a:t>28/06/2016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4CA6BA7-C420-4F6D-B2B0-B89A539E9D1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3" r:id="rId1"/>
    <p:sldLayoutId id="2147486204" r:id="rId2"/>
    <p:sldLayoutId id="2147486205" r:id="rId3"/>
    <p:sldLayoutId id="2147486206" r:id="rId4"/>
    <p:sldLayoutId id="2147486207" r:id="rId5"/>
    <p:sldLayoutId id="2147486208" r:id="rId6"/>
    <p:sldLayoutId id="2147486209" r:id="rId7"/>
    <p:sldLayoutId id="2147486210" r:id="rId8"/>
    <p:sldLayoutId id="2147486211" r:id="rId9"/>
    <p:sldLayoutId id="2147486212" r:id="rId10"/>
    <p:sldLayoutId id="21474862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oleObject" Target="../embeddings/Microsoft_Word_97_-_2003_Document1.doc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u.edu.au/qasc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u.edu.au/qasc" TargetMode="Externa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0" y="1341438"/>
            <a:ext cx="9144000" cy="1871662"/>
          </a:xfrm>
        </p:spPr>
        <p:txBody>
          <a:bodyPr/>
          <a:lstStyle/>
          <a:p>
            <a:pPr algn="ctr" eaLnBrk="1" hangingPunct="1"/>
            <a:r>
              <a:rPr lang="en-AU" sz="6600" b="1" smtClean="0"/>
              <a:t>ASSIST </a:t>
            </a:r>
            <a:r>
              <a:rPr lang="en-AU" sz="3000" smtClean="0"/>
              <a:t/>
            </a:r>
            <a:br>
              <a:rPr lang="en-AU" sz="3000" smtClean="0"/>
            </a:br>
            <a:r>
              <a:rPr lang="en-AU" sz="3200" b="1" smtClean="0">
                <a:solidFill>
                  <a:srgbClr val="CCFFFF"/>
                </a:solidFill>
              </a:rPr>
              <a:t>Education Package &amp; Competency Assessment</a:t>
            </a:r>
            <a:r>
              <a:rPr lang="en-AU" sz="3200" smtClean="0">
                <a:solidFill>
                  <a:srgbClr val="CCFFFF"/>
                </a:solidFill>
              </a:rPr>
              <a:t/>
            </a:r>
            <a:br>
              <a:rPr lang="en-AU" sz="3200" smtClean="0">
                <a:solidFill>
                  <a:srgbClr val="CCFFFF"/>
                </a:solidFill>
              </a:rPr>
            </a:br>
            <a:endParaRPr lang="en-AU" sz="3200" smtClean="0">
              <a:solidFill>
                <a:srgbClr val="CCFFFF"/>
              </a:solidFill>
            </a:endParaRPr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1042988" y="3716338"/>
            <a:ext cx="6543675" cy="1873250"/>
          </a:xfrm>
        </p:spPr>
        <p:txBody>
          <a:bodyPr/>
          <a:lstStyle/>
          <a:p>
            <a:pPr marL="63500" eaLnBrk="1" hangingPunct="1"/>
            <a:endParaRPr lang="en-GB" sz="2000" i="1" smtClean="0"/>
          </a:p>
          <a:p>
            <a:pPr marL="63500" eaLnBrk="1" hangingPunct="1"/>
            <a:r>
              <a:rPr lang="en-GB" smtClean="0"/>
              <a:t>Eva Katalinic, Clare Quinn &amp; Claire O’Connor</a:t>
            </a:r>
          </a:p>
          <a:p>
            <a:pPr marL="63500" eaLnBrk="1" hangingPunct="1"/>
            <a:r>
              <a:rPr lang="en-GB" smtClean="0"/>
              <a:t>Speech Pathology</a:t>
            </a:r>
          </a:p>
          <a:p>
            <a:pPr marL="63500" eaLnBrk="1" hangingPunct="1"/>
            <a:r>
              <a:rPr lang="en-GB" smtClean="0"/>
              <a:t>Prince of Wales Hospital</a:t>
            </a:r>
            <a:endParaRPr lang="en-GB" sz="2000" smtClean="0"/>
          </a:p>
          <a:p>
            <a:pPr marL="63500" eaLnBrk="1" hangingPunct="1"/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1066800"/>
          </a:xfrm>
        </p:spPr>
        <p:txBody>
          <a:bodyPr/>
          <a:lstStyle/>
          <a:p>
            <a:r>
              <a:rPr lang="en-AU" b="1" smtClean="0"/>
              <a:t>The Normal Swallow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324350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3 key phases of the swallow: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		1.  Oral phase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		2.  Pharyngeal phase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		3.  Oesophageal phase</a:t>
            </a: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066800"/>
          </a:xfrm>
        </p:spPr>
        <p:txBody>
          <a:bodyPr/>
          <a:lstStyle/>
          <a:p>
            <a:r>
              <a:rPr lang="en-AU" b="1" smtClean="0"/>
              <a:t>Oral Phase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4324350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Cranial Nerves Involved: V, VII, IX, XII</a:t>
            </a:r>
          </a:p>
          <a:p>
            <a:pPr eaLnBrk="1" hangingPunct="1"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Voluntary phase of the swallow</a:t>
            </a:r>
          </a:p>
          <a:p>
            <a:pPr eaLnBrk="1" hangingPunct="1"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Lips sealed </a:t>
            </a:r>
          </a:p>
          <a:p>
            <a:pPr eaLnBrk="1" hangingPunct="1"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Solids chewed, mixed with saliva</a:t>
            </a:r>
          </a:p>
          <a:p>
            <a:pPr eaLnBrk="1" hangingPunct="1"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Cohesive bolus formed</a:t>
            </a:r>
          </a:p>
          <a:p>
            <a:pPr eaLnBrk="1" hangingPunct="1"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Tongue begins posterior movement of bolus</a:t>
            </a:r>
          </a:p>
          <a:p>
            <a:pPr eaLnBrk="1" hangingPunct="1"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Once bolus passes faucial pillars, swallow reflex is triggered. Involuntary phase of the swallow commences</a:t>
            </a: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066800"/>
          </a:xfrm>
        </p:spPr>
        <p:txBody>
          <a:bodyPr/>
          <a:lstStyle/>
          <a:p>
            <a:r>
              <a:rPr lang="en-AU" b="1" smtClean="0"/>
              <a:t>Pharyngeal Phase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95288" y="1557338"/>
            <a:ext cx="8229600" cy="43243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Cranial nerves involved: V, IX, X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Involuntary phase of the swallow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Begins with triggering of swallow reflex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Elevation and retraction of soft palate - closes velopharynx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Initiation of pharyngeal constriction - squeezes bolus through pharynx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Elevation &amp; closure of larynx - seals airway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Relaxation of upper oesophageal sphincter - allows bolus to pass into oesophagus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Pharyngeal transit time &lt; 1second</a:t>
            </a:r>
            <a:endParaRPr lang="en-AU" sz="3200" smtClean="0">
              <a:solidFill>
                <a:schemeClr val="tx2"/>
              </a:solidFill>
              <a:cs typeface="Arial" charset="0"/>
            </a:endParaRP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066800"/>
          </a:xfrm>
        </p:spPr>
        <p:txBody>
          <a:bodyPr/>
          <a:lstStyle/>
          <a:p>
            <a:r>
              <a:rPr lang="en-AU" b="1" smtClean="0"/>
              <a:t>Oesophageal Phase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68313" y="1773238"/>
            <a:ext cx="8229600" cy="4032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Involuntary phase of the swallow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From time bolus enters oesophagus at upper oesophageal sphincter until it passes into stomach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Normal transit time is 8-20 seconds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Not managed by speech pathologists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Managed by gastroenterologists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ASSIST is not designed to screen for difficulties in this phase of the swallow</a:t>
            </a:r>
          </a:p>
          <a:p>
            <a:pPr>
              <a:buFont typeface="Georgia" pitchFamily="18" charset="0"/>
              <a:buNone/>
            </a:pPr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1066800"/>
          </a:xfrm>
        </p:spPr>
        <p:txBody>
          <a:bodyPr/>
          <a:lstStyle/>
          <a:p>
            <a:r>
              <a:rPr lang="en-AU" b="1" smtClean="0"/>
              <a:t>Normal Swallow</a:t>
            </a:r>
          </a:p>
        </p:txBody>
      </p:sp>
      <p:graphicFrame>
        <p:nvGraphicFramePr>
          <p:cNvPr id="24579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1295400" y="1844675"/>
          <a:ext cx="6400800" cy="399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Document" r:id="rId4" imgW="5527548" imgH="3506724" progId="Word.Document.8">
                  <p:embed/>
                </p:oleObj>
              </mc:Choice>
              <mc:Fallback>
                <p:oleObj name="Document" r:id="rId4" imgW="5527548" imgH="3506724" progId="Word.Document.8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844675"/>
                        <a:ext cx="6400800" cy="399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AU" b="1" smtClean="0"/>
              <a:t>Normal Swallow </a:t>
            </a:r>
            <a:br>
              <a:rPr lang="en-AU" b="1" smtClean="0"/>
            </a:br>
            <a:endParaRPr lang="en-AU" sz="2000" b="1" smtClean="0"/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1828800" y="5638800"/>
            <a:ext cx="541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 eaLnBrk="1" hangingPunct="1"/>
            <a:r>
              <a:rPr lang="en-AU" b="1">
                <a:latin typeface="Calibri" pitchFamily="34" charset="0"/>
              </a:rPr>
              <a:t>Modified Barium Swallow / Videofluoroscopy</a:t>
            </a:r>
            <a:endParaRPr lang="en-US"/>
          </a:p>
        </p:txBody>
      </p:sp>
      <p:pic>
        <p:nvPicPr>
          <p:cNvPr id="3" name="normal swallow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052736"/>
            <a:ext cx="5284788" cy="4324350"/>
          </a:xfr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86" y="4952529"/>
            <a:ext cx="7556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066800"/>
          </a:xfrm>
        </p:spPr>
        <p:txBody>
          <a:bodyPr/>
          <a:lstStyle/>
          <a:p>
            <a:r>
              <a:rPr lang="en-AU" b="1" smtClean="0"/>
              <a:t>Impaired Swallow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24350"/>
          </a:xfrm>
        </p:spPr>
        <p:txBody>
          <a:bodyPr/>
          <a:lstStyle/>
          <a:p>
            <a:r>
              <a:rPr lang="en-AU" smtClean="0">
                <a:solidFill>
                  <a:schemeClr val="tx2"/>
                </a:solidFill>
              </a:rPr>
              <a:t>An impaired swallow may be:</a:t>
            </a:r>
          </a:p>
          <a:p>
            <a:pPr lvl="2">
              <a:buFont typeface="Wingdings 2" pitchFamily="18" charset="2"/>
              <a:buNone/>
            </a:pPr>
            <a:endParaRPr lang="en-AU" smtClean="0">
              <a:solidFill>
                <a:schemeClr val="tx2"/>
              </a:solidFill>
            </a:endParaRPr>
          </a:p>
          <a:p>
            <a:pPr lvl="2"/>
            <a:r>
              <a:rPr lang="en-AU" sz="2800" smtClean="0">
                <a:solidFill>
                  <a:schemeClr val="tx2"/>
                </a:solidFill>
              </a:rPr>
              <a:t>Absent</a:t>
            </a:r>
          </a:p>
          <a:p>
            <a:pPr lvl="2"/>
            <a:r>
              <a:rPr lang="en-AU" sz="2800" smtClean="0">
                <a:solidFill>
                  <a:schemeClr val="tx2"/>
                </a:solidFill>
              </a:rPr>
              <a:t>Delayed</a:t>
            </a:r>
          </a:p>
          <a:p>
            <a:pPr lvl="2"/>
            <a:r>
              <a:rPr lang="en-AU" sz="2800" smtClean="0">
                <a:solidFill>
                  <a:schemeClr val="tx2"/>
                </a:solidFill>
              </a:rPr>
              <a:t>Weak </a:t>
            </a:r>
          </a:p>
          <a:p>
            <a:pPr lvl="2"/>
            <a:r>
              <a:rPr lang="en-AU" sz="2800" smtClean="0">
                <a:solidFill>
                  <a:schemeClr val="tx2"/>
                </a:solidFill>
              </a:rPr>
              <a:t>Incoordinated</a:t>
            </a:r>
          </a:p>
          <a:p>
            <a:pPr lvl="2">
              <a:buFont typeface="Wingdings 2" pitchFamily="18" charset="2"/>
              <a:buNone/>
            </a:pPr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1066800"/>
          </a:xfrm>
        </p:spPr>
        <p:txBody>
          <a:bodyPr/>
          <a:lstStyle/>
          <a:p>
            <a:r>
              <a:rPr lang="en-AU" b="1" smtClean="0"/>
              <a:t>Impaired Swallow</a:t>
            </a:r>
          </a:p>
        </p:txBody>
      </p:sp>
      <p:pic>
        <p:nvPicPr>
          <p:cNvPr id="56323" name="PharyngealDifficulty.mpg" descr="/Users/evakatalinic/Desktop/ASSIST Presentation plus clips- July 07/PharyngealDifficulty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443038"/>
            <a:ext cx="5651500" cy="4624387"/>
          </a:xfr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34" y="5661248"/>
            <a:ext cx="7556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6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32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066800"/>
          </a:xfrm>
        </p:spPr>
        <p:txBody>
          <a:bodyPr/>
          <a:lstStyle/>
          <a:p>
            <a:r>
              <a:rPr lang="en-AU" b="1" smtClean="0"/>
              <a:t>Clinical Signs of Dysphagia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3243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Coughing, choking or throat clearing when 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	eating or drinking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Gurgly or wet vocal quality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Drooling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Pooling of food in mouth</a:t>
            </a:r>
            <a:endParaRPr lang="en-AU" sz="3200" smtClean="0">
              <a:solidFill>
                <a:schemeClr val="tx2"/>
              </a:solidFill>
              <a:cs typeface="Arial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Temperature spikes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Compromised chest/respiratory status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Reduced oxygen saturation levels</a:t>
            </a:r>
          </a:p>
          <a:p>
            <a:pPr eaLnBrk="1" hangingPunct="1">
              <a:lnSpc>
                <a:spcPct val="130000"/>
              </a:lnSpc>
            </a:pPr>
            <a:endParaRPr lang="en-AU" smtClean="0">
              <a:solidFill>
                <a:schemeClr val="tx2"/>
              </a:solidFill>
              <a:cs typeface="Arial" charset="0"/>
            </a:endParaRP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29600" cy="1066800"/>
          </a:xfrm>
        </p:spPr>
        <p:txBody>
          <a:bodyPr/>
          <a:lstStyle/>
          <a:p>
            <a:r>
              <a:rPr lang="en-AU" b="1" smtClean="0"/>
              <a:t>Complications of Dysphagia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3243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Aspiration pneumonia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Increased length of stay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Weight loss/Malnutrition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Dehydration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Airway obstruction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Need for alternative feeding - NGT/PEG 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Social/cultural implications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Death</a:t>
            </a:r>
            <a:endParaRPr lang="en-AU" sz="3200" smtClean="0">
              <a:solidFill>
                <a:schemeClr val="tx2"/>
              </a:solidFill>
              <a:cs typeface="Arial" charset="0"/>
            </a:endParaRP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066800"/>
          </a:xfrm>
        </p:spPr>
        <p:txBody>
          <a:bodyPr/>
          <a:lstStyle/>
          <a:p>
            <a:r>
              <a:rPr lang="en-AU" b="1" smtClean="0"/>
              <a:t>Steps to Achieving Competency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324350"/>
          </a:xfrm>
        </p:spPr>
        <p:txBody>
          <a:bodyPr/>
          <a:lstStyle/>
          <a:p>
            <a:pPr marL="107950" indent="0">
              <a:buFont typeface="Georgia" pitchFamily="18" charset="0"/>
              <a:buNone/>
            </a:pPr>
            <a:r>
              <a:rPr lang="en-AU" b="1" smtClean="0">
                <a:solidFill>
                  <a:schemeClr val="tx2"/>
                </a:solidFill>
              </a:rPr>
              <a:t>Step 1: </a:t>
            </a:r>
            <a:r>
              <a:rPr lang="en-AU" smtClean="0">
                <a:solidFill>
                  <a:schemeClr val="tx2"/>
                </a:solidFill>
              </a:rPr>
              <a:t>Complete ASSIST Online Education package with local Speech Pathologist </a:t>
            </a:r>
            <a:r>
              <a:rPr lang="en-AU" u="sng" smtClean="0">
                <a:solidFill>
                  <a:schemeClr val="tx2"/>
                </a:solidFill>
                <a:hlinkClick r:id="rId2"/>
              </a:rPr>
              <a:t>www.acu.edu.au/qasc</a:t>
            </a:r>
            <a:endParaRPr lang="en-AU" smtClean="0">
              <a:solidFill>
                <a:schemeClr val="tx2"/>
              </a:solidFill>
            </a:endParaRPr>
          </a:p>
          <a:p>
            <a:pPr marL="107950" indent="0">
              <a:buFont typeface="Georgia" pitchFamily="18" charset="0"/>
              <a:buNone/>
            </a:pPr>
            <a:endParaRPr lang="en-AU" smtClean="0">
              <a:solidFill>
                <a:schemeClr val="tx2"/>
              </a:solidFill>
            </a:endParaRPr>
          </a:p>
          <a:p>
            <a:pPr marL="107950" indent="0">
              <a:buFont typeface="Georgia" pitchFamily="18" charset="0"/>
              <a:buNone/>
            </a:pPr>
            <a:r>
              <a:rPr lang="en-AU" b="1" smtClean="0">
                <a:solidFill>
                  <a:schemeClr val="tx2"/>
                </a:solidFill>
              </a:rPr>
              <a:t>Step 2: </a:t>
            </a:r>
            <a:r>
              <a:rPr lang="en-AU" smtClean="0">
                <a:solidFill>
                  <a:schemeClr val="tx2"/>
                </a:solidFill>
              </a:rPr>
              <a:t>Complete ASSIST Online Competency Assessment </a:t>
            </a:r>
            <a:r>
              <a:rPr lang="en-AU" u="sng" smtClean="0">
                <a:solidFill>
                  <a:schemeClr val="tx2"/>
                </a:solidFill>
                <a:hlinkClick r:id="rId2"/>
              </a:rPr>
              <a:t>www.acu.edu.au/qasc</a:t>
            </a:r>
            <a:endParaRPr lang="en-AU" smtClean="0">
              <a:solidFill>
                <a:schemeClr val="tx2"/>
              </a:solidFill>
            </a:endParaRPr>
          </a:p>
          <a:p>
            <a:pPr marL="107950" indent="0">
              <a:buFont typeface="Georgia" pitchFamily="18" charset="0"/>
              <a:buNone/>
            </a:pPr>
            <a:endParaRPr lang="en-AU" smtClean="0">
              <a:solidFill>
                <a:schemeClr val="tx2"/>
              </a:solidFill>
            </a:endParaRPr>
          </a:p>
          <a:p>
            <a:pPr marL="107950" indent="0">
              <a:spcBef>
                <a:spcPct val="0"/>
              </a:spcBef>
              <a:buFont typeface="Georgia" pitchFamily="18" charset="0"/>
              <a:buNone/>
            </a:pPr>
            <a:r>
              <a:rPr lang="en-AU" b="1" smtClean="0">
                <a:solidFill>
                  <a:schemeClr val="tx2"/>
                </a:solidFill>
              </a:rPr>
              <a:t>Step 3:</a:t>
            </a:r>
            <a:r>
              <a:rPr lang="en-AU" smtClean="0">
                <a:solidFill>
                  <a:schemeClr val="tx2"/>
                </a:solidFill>
              </a:rPr>
              <a:t> Submit completed Competency Assessment response form to local ASSIST champion (e.g. speech path) for scoring</a:t>
            </a:r>
          </a:p>
          <a:p>
            <a:pPr marL="107950" indent="0">
              <a:buFont typeface="Georgia" pitchFamily="18" charset="0"/>
              <a:buNone/>
            </a:pPr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066800"/>
          </a:xfrm>
        </p:spPr>
        <p:txBody>
          <a:bodyPr/>
          <a:lstStyle/>
          <a:p>
            <a:r>
              <a:rPr lang="en-AU" b="1" smtClean="0"/>
              <a:t>Aspiration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32435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AU" sz="2600" smtClean="0">
                <a:solidFill>
                  <a:schemeClr val="tx2"/>
                </a:solidFill>
              </a:rPr>
              <a:t>Aspiration refers to the passage of material below the level of the vocal cords</a:t>
            </a:r>
          </a:p>
          <a:p>
            <a:pPr eaLnBrk="1" hangingPunct="1">
              <a:lnSpc>
                <a:spcPct val="130000"/>
              </a:lnSpc>
            </a:pPr>
            <a:r>
              <a:rPr lang="en-AU" sz="2600" smtClean="0">
                <a:solidFill>
                  <a:schemeClr val="tx2"/>
                </a:solidFill>
              </a:rPr>
              <a:t>Aspiration can result in serious complications for a patient, including airway obstruction and pneumonia</a:t>
            </a:r>
          </a:p>
          <a:p>
            <a:pPr eaLnBrk="1" hangingPunct="1">
              <a:lnSpc>
                <a:spcPct val="130000"/>
              </a:lnSpc>
            </a:pPr>
            <a:r>
              <a:rPr lang="en-AU" sz="2600" smtClean="0">
                <a:solidFill>
                  <a:schemeClr val="tx2"/>
                </a:solidFill>
              </a:rPr>
              <a:t>Aspiration pneumonia is a bronchopneumonia that develops as a result of aspiration of foreign material (such as food/fluid or saliva)</a:t>
            </a:r>
          </a:p>
          <a:p>
            <a:pPr eaLnBrk="1" hangingPunct="1">
              <a:lnSpc>
                <a:spcPct val="130000"/>
              </a:lnSpc>
            </a:pPr>
            <a:r>
              <a:rPr lang="en-AU" sz="2600" smtClean="0">
                <a:solidFill>
                  <a:schemeClr val="tx2"/>
                </a:solidFill>
              </a:rPr>
              <a:t>Aspiration of bacterial pathogens from the oropharynx may add to the inflammation</a:t>
            </a:r>
          </a:p>
          <a:p>
            <a:pPr eaLnBrk="1" hangingPunct="1">
              <a:lnSpc>
                <a:spcPct val="110000"/>
              </a:lnSpc>
            </a:pPr>
            <a:endParaRPr lang="en-AU" smtClean="0">
              <a:solidFill>
                <a:schemeClr val="tx2"/>
              </a:solidFill>
            </a:endParaRP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069975"/>
          </a:xfrm>
        </p:spPr>
        <p:txBody>
          <a:bodyPr/>
          <a:lstStyle/>
          <a:p>
            <a:r>
              <a:rPr lang="en-AU" b="1" smtClean="0">
                <a:latin typeface="Calibri" pitchFamily="34" charset="0"/>
              </a:rPr>
              <a:t>Aspiration</a:t>
            </a:r>
          </a:p>
        </p:txBody>
      </p:sp>
      <p:graphicFrame>
        <p:nvGraphicFramePr>
          <p:cNvPr id="31747" name="Object 2"/>
          <p:cNvGraphicFramePr>
            <a:graphicFrameLocks noChangeAspect="1"/>
          </p:cNvGraphicFramePr>
          <p:nvPr/>
        </p:nvGraphicFramePr>
        <p:xfrm>
          <a:off x="0" y="2060575"/>
          <a:ext cx="2327275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5" name="Photo Editor Photo" r:id="rId3" imgW="2057143" imgH="2095793" progId="MSPhotoEd.3">
                  <p:embed/>
                </p:oleObj>
              </mc:Choice>
              <mc:Fallback>
                <p:oleObj name="Photo Editor Photo" r:id="rId3" imgW="2057143" imgH="209579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0575"/>
                        <a:ext cx="2327275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3"/>
          <p:cNvGraphicFramePr>
            <a:graphicFrameLocks noChangeAspect="1"/>
          </p:cNvGraphicFramePr>
          <p:nvPr/>
        </p:nvGraphicFramePr>
        <p:xfrm>
          <a:off x="2286000" y="2057400"/>
          <a:ext cx="2303463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6" name="Photo Editor Photo" r:id="rId5" imgW="2057143" imgH="2095793" progId="MSPhotoEd.3">
                  <p:embed/>
                </p:oleObj>
              </mc:Choice>
              <mc:Fallback>
                <p:oleObj name="Photo Editor Photo" r:id="rId5" imgW="2057143" imgH="2095793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057400"/>
                        <a:ext cx="2303463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4"/>
          <p:cNvGraphicFramePr>
            <a:graphicFrameLocks noChangeAspect="1"/>
          </p:cNvGraphicFramePr>
          <p:nvPr/>
        </p:nvGraphicFramePr>
        <p:xfrm>
          <a:off x="4572000" y="2060575"/>
          <a:ext cx="2303463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7" name="Photo Editor Photo" r:id="rId7" imgW="2057143" imgH="2095793" progId="MSPhotoEd.3">
                  <p:embed/>
                </p:oleObj>
              </mc:Choice>
              <mc:Fallback>
                <p:oleObj name="Photo Editor Photo" r:id="rId7" imgW="2057143" imgH="209579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60575"/>
                        <a:ext cx="2303463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4" name="Object 5"/>
          <p:cNvGraphicFramePr>
            <a:graphicFrameLocks noChangeAspect="1"/>
          </p:cNvGraphicFramePr>
          <p:nvPr/>
        </p:nvGraphicFramePr>
        <p:xfrm>
          <a:off x="6823075" y="2060575"/>
          <a:ext cx="2325688" cy="236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8" name="Photo Editor Photo" r:id="rId9" imgW="2057143" imgH="2095793" progId="MSPhotoEd.3">
                  <p:embed/>
                </p:oleObj>
              </mc:Choice>
              <mc:Fallback>
                <p:oleObj name="Photo Editor Photo" r:id="rId9" imgW="2057143" imgH="209579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3075" y="2060575"/>
                        <a:ext cx="2325688" cy="236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1066800"/>
          </a:xfrm>
        </p:spPr>
        <p:txBody>
          <a:bodyPr/>
          <a:lstStyle/>
          <a:p>
            <a:r>
              <a:rPr lang="en-AU" b="1" smtClean="0"/>
              <a:t>Aspiration</a:t>
            </a:r>
          </a:p>
        </p:txBody>
      </p:sp>
      <p:pic>
        <p:nvPicPr>
          <p:cNvPr id="61443" name="aspiration.mpg" descr="/Users/evakatalinic/Desktop/ASSIST Presentation plus clips- July 07/aspiration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341438"/>
            <a:ext cx="5529263" cy="4524375"/>
          </a:xfrm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45224"/>
            <a:ext cx="75565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14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066800"/>
          </a:xfrm>
        </p:spPr>
        <p:txBody>
          <a:bodyPr/>
          <a:lstStyle/>
          <a:p>
            <a:r>
              <a:rPr lang="en-AU" b="1" smtClean="0"/>
              <a:t>The Gag Reflex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432435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Innervated by cranial nerves IX &amp; X in response to noxious stimuli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Characterised by elevation of larynx, pharynx and sudden contraction of soft palate &amp; pharyngeal walls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Does not reliably predict swallow status as absent in many ‘normals’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Absent in 37% ‘normals’, absent bilaterally in 43% well elderly</a:t>
            </a:r>
          </a:p>
          <a:p>
            <a:endParaRPr lang="en-AU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066800"/>
          </a:xfrm>
        </p:spPr>
        <p:txBody>
          <a:bodyPr/>
          <a:lstStyle/>
          <a:p>
            <a:r>
              <a:rPr lang="en-AU" b="1" smtClean="0"/>
              <a:t>Dysphagia management on the ward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32435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AU" sz="2600" smtClean="0">
                <a:solidFill>
                  <a:schemeClr val="tx2"/>
                </a:solidFill>
              </a:rPr>
              <a:t>Ensure patient is </a:t>
            </a:r>
            <a:r>
              <a:rPr lang="en-AU" sz="2600" b="1" smtClean="0">
                <a:solidFill>
                  <a:schemeClr val="tx2"/>
                </a:solidFill>
              </a:rPr>
              <a:t>alert</a:t>
            </a:r>
            <a:r>
              <a:rPr lang="en-AU" sz="2600" smtClean="0">
                <a:solidFill>
                  <a:schemeClr val="tx2"/>
                </a:solidFill>
              </a:rPr>
              <a:t> before and during feeding </a:t>
            </a:r>
          </a:p>
          <a:p>
            <a:pPr eaLnBrk="1" hangingPunct="1">
              <a:lnSpc>
                <a:spcPct val="110000"/>
              </a:lnSpc>
            </a:pPr>
            <a:r>
              <a:rPr lang="en-AU" sz="2600" smtClean="0">
                <a:solidFill>
                  <a:schemeClr val="tx2"/>
                </a:solidFill>
              </a:rPr>
              <a:t>Position patient </a:t>
            </a:r>
            <a:r>
              <a:rPr lang="en-AU" sz="2600" b="1" smtClean="0">
                <a:solidFill>
                  <a:schemeClr val="tx2"/>
                </a:solidFill>
              </a:rPr>
              <a:t>upright</a:t>
            </a:r>
            <a:r>
              <a:rPr lang="en-AU" sz="2600" smtClean="0">
                <a:solidFill>
                  <a:schemeClr val="tx2"/>
                </a:solidFill>
              </a:rPr>
              <a:t> in bed or chair for all oral intake </a:t>
            </a:r>
          </a:p>
          <a:p>
            <a:pPr eaLnBrk="1" hangingPunct="1">
              <a:lnSpc>
                <a:spcPct val="110000"/>
              </a:lnSpc>
            </a:pPr>
            <a:r>
              <a:rPr lang="en-AU" sz="2600" smtClean="0">
                <a:solidFill>
                  <a:schemeClr val="tx2"/>
                </a:solidFill>
              </a:rPr>
              <a:t>Ensure appropriate oxygen support as required</a:t>
            </a:r>
          </a:p>
          <a:p>
            <a:pPr eaLnBrk="1" hangingPunct="1">
              <a:lnSpc>
                <a:spcPct val="110000"/>
              </a:lnSpc>
            </a:pPr>
            <a:r>
              <a:rPr lang="en-AU" sz="2600" smtClean="0">
                <a:solidFill>
                  <a:schemeClr val="tx2"/>
                </a:solidFill>
              </a:rPr>
              <a:t>Ensure correct diet &amp; fluids are given</a:t>
            </a:r>
          </a:p>
          <a:p>
            <a:pPr eaLnBrk="1" hangingPunct="1">
              <a:lnSpc>
                <a:spcPct val="110000"/>
              </a:lnSpc>
            </a:pPr>
            <a:r>
              <a:rPr lang="en-AU" sz="2600" smtClean="0">
                <a:solidFill>
                  <a:schemeClr val="tx2"/>
                </a:solidFill>
              </a:rPr>
              <a:t>Remind patient of any safe feeding strategies </a:t>
            </a:r>
          </a:p>
          <a:p>
            <a:pPr eaLnBrk="1" hangingPunct="1">
              <a:lnSpc>
                <a:spcPct val="110000"/>
              </a:lnSpc>
            </a:pPr>
            <a:r>
              <a:rPr lang="en-AU" sz="2600" smtClean="0">
                <a:solidFill>
                  <a:schemeClr val="tx2"/>
                </a:solidFill>
              </a:rPr>
              <a:t>Discourage talking whilst eating</a:t>
            </a:r>
          </a:p>
          <a:p>
            <a:pPr eaLnBrk="1" hangingPunct="1">
              <a:lnSpc>
                <a:spcPct val="110000"/>
              </a:lnSpc>
            </a:pPr>
            <a:r>
              <a:rPr lang="en-AU" sz="2600" smtClean="0">
                <a:solidFill>
                  <a:schemeClr val="tx2"/>
                </a:solidFill>
              </a:rPr>
              <a:t>Ensure optimum oral hygiene</a:t>
            </a:r>
          </a:p>
          <a:p>
            <a:pPr eaLnBrk="1" hangingPunct="1">
              <a:lnSpc>
                <a:spcPct val="110000"/>
              </a:lnSpc>
            </a:pPr>
            <a:r>
              <a:rPr lang="en-AU" sz="2600" smtClean="0">
                <a:solidFill>
                  <a:schemeClr val="tx2"/>
                </a:solidFill>
              </a:rPr>
              <a:t>Monitor chest status and temperature</a:t>
            </a:r>
          </a:p>
          <a:p>
            <a:pPr eaLnBrk="1" hangingPunct="1">
              <a:lnSpc>
                <a:spcPct val="110000"/>
              </a:lnSpc>
            </a:pPr>
            <a:r>
              <a:rPr lang="en-AU" sz="2600" smtClean="0">
                <a:solidFill>
                  <a:schemeClr val="tx2"/>
                </a:solidFill>
              </a:rPr>
              <a:t>Contact Speech Pathologist if any concerns arise</a:t>
            </a:r>
          </a:p>
          <a:p>
            <a:endParaRPr lang="en-AU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066800"/>
          </a:xfrm>
        </p:spPr>
        <p:txBody>
          <a:bodyPr/>
          <a:lstStyle/>
          <a:p>
            <a:r>
              <a:rPr lang="en-AU" sz="4400" b="1" smtClean="0"/>
              <a:t>ASSIST</a:t>
            </a:r>
            <a:r>
              <a:rPr lang="en-AU" smtClean="0"/>
              <a:t/>
            </a:r>
            <a:br>
              <a:rPr lang="en-AU" smtClean="0"/>
            </a:br>
            <a:r>
              <a:rPr lang="en-AU" sz="2800" b="1" smtClean="0"/>
              <a:t>Acute Screening of Swallow in Stroke/TIA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95288" y="1916113"/>
            <a:ext cx="8229600" cy="43243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Aims to identify patients at risk of dysphagia</a:t>
            </a:r>
          </a:p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Evidence-based tool developed by Working Party of Managers of Greater Metropolitan Speech Pathology Services in NSW Health. Endorsed April 2004  </a:t>
            </a:r>
          </a:p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Endorsed by Speech Pathology Advisors Group and GMCT Stroke Co-ordinating Committee</a:t>
            </a: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539750" y="836613"/>
            <a:ext cx="8229600" cy="1066800"/>
          </a:xfrm>
        </p:spPr>
        <p:txBody>
          <a:bodyPr/>
          <a:lstStyle/>
          <a:p>
            <a:r>
              <a:rPr lang="en-AU" b="1" smtClean="0"/>
              <a:t>Screening vs. Assessment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95288" y="1916113"/>
            <a:ext cx="8229600" cy="4324350"/>
          </a:xfrm>
        </p:spPr>
        <p:txBody>
          <a:bodyPr/>
          <a:lstStyle/>
          <a:p>
            <a:pPr eaLnBrk="1" hangingPunct="1">
              <a:lnSpc>
                <a:spcPct val="200000"/>
              </a:lnSpc>
              <a:buFontTx/>
              <a:buNone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“Two distinct procedures, carried out by different professionals at different points in time in the investigation of an individual patient’s swallowing status”                             </a:t>
            </a:r>
            <a:r>
              <a:rPr lang="en-AU" b="1" smtClean="0">
                <a:solidFill>
                  <a:schemeClr val="tx2"/>
                </a:solidFill>
                <a:cs typeface="Arial" charset="0"/>
              </a:rPr>
              <a:t>	             </a:t>
            </a:r>
            <a:r>
              <a:rPr lang="en-AU" sz="1600" smtClean="0">
                <a:solidFill>
                  <a:schemeClr val="tx2"/>
                </a:solidFill>
                <a:cs typeface="Arial" charset="0"/>
              </a:rPr>
              <a:t>(Perry and Love, 2001</a:t>
            </a:r>
            <a:r>
              <a:rPr lang="en-AU" sz="1600" smtClean="0">
                <a:solidFill>
                  <a:srgbClr val="003399"/>
                </a:solidFill>
                <a:cs typeface="Arial" charset="0"/>
              </a:rPr>
              <a:t>)</a:t>
            </a: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68313" y="836613"/>
            <a:ext cx="8229600" cy="1066800"/>
          </a:xfrm>
        </p:spPr>
        <p:txBody>
          <a:bodyPr/>
          <a:lstStyle/>
          <a:p>
            <a:r>
              <a:rPr lang="en-AU" b="1" smtClean="0"/>
              <a:t>Screening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95288" y="1916113"/>
            <a:ext cx="8229600" cy="4324350"/>
          </a:xfrm>
        </p:spPr>
        <p:txBody>
          <a:bodyPr/>
          <a:lstStyle/>
          <a:p>
            <a:pPr eaLnBrk="1" hangingPunct="1"/>
            <a:r>
              <a:rPr lang="en-AU" smtClean="0">
                <a:solidFill>
                  <a:schemeClr val="tx2"/>
                </a:solidFill>
                <a:cs typeface="Arial" charset="0"/>
              </a:rPr>
              <a:t>Screening is designed to detect any clinical indication of potential neurological swallowing dysfunction  </a:t>
            </a:r>
          </a:p>
          <a:p>
            <a:pPr eaLnBrk="1" hangingPunct="1">
              <a:buFontTx/>
              <a:buNone/>
            </a:pPr>
            <a:endParaRPr lang="en-AU" smtClean="0">
              <a:solidFill>
                <a:schemeClr val="tx2"/>
              </a:solidFill>
              <a:cs typeface="Arial" charset="0"/>
            </a:endParaRPr>
          </a:p>
          <a:p>
            <a:pPr eaLnBrk="1" hangingPunct="1"/>
            <a:r>
              <a:rPr lang="en-AU" smtClean="0">
                <a:solidFill>
                  <a:schemeClr val="tx2"/>
                </a:solidFill>
                <a:cs typeface="Arial" charset="0"/>
              </a:rPr>
              <a:t>Involves identification of patients </a:t>
            </a:r>
            <a:r>
              <a:rPr lang="en-AU" b="1" smtClean="0">
                <a:solidFill>
                  <a:schemeClr val="tx2"/>
                </a:solidFill>
                <a:cs typeface="Arial" charset="0"/>
              </a:rPr>
              <a:t>at risk </a:t>
            </a:r>
            <a:r>
              <a:rPr lang="en-AU" smtClean="0">
                <a:solidFill>
                  <a:schemeClr val="tx2"/>
                </a:solidFill>
                <a:cs typeface="Arial" charset="0"/>
              </a:rPr>
              <a:t>of dysphagia</a:t>
            </a:r>
          </a:p>
          <a:p>
            <a:pPr eaLnBrk="1" hangingPunct="1">
              <a:buFontTx/>
              <a:buNone/>
            </a:pPr>
            <a:endParaRPr lang="en-AU" smtClean="0">
              <a:solidFill>
                <a:schemeClr val="tx2"/>
              </a:solidFill>
              <a:cs typeface="Arial" charset="0"/>
            </a:endParaRPr>
          </a:p>
          <a:p>
            <a:pPr eaLnBrk="1" hangingPunct="1"/>
            <a:r>
              <a:rPr lang="en-AU" smtClean="0">
                <a:solidFill>
                  <a:schemeClr val="tx2"/>
                </a:solidFill>
                <a:cs typeface="Arial" charset="0"/>
              </a:rPr>
              <a:t>Patients identified as being at risk on screening should be referred to a Speech Pathologist</a:t>
            </a:r>
            <a:endParaRPr lang="en-AU" sz="3200" smtClean="0">
              <a:solidFill>
                <a:schemeClr val="tx2"/>
              </a:solidFill>
              <a:cs typeface="Arial" charset="0"/>
            </a:endParaRP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066800"/>
          </a:xfrm>
        </p:spPr>
        <p:txBody>
          <a:bodyPr/>
          <a:lstStyle/>
          <a:p>
            <a:r>
              <a:rPr lang="en-AU" b="1" smtClean="0"/>
              <a:t>Swallowing Assessment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3243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Forms a detailed patient profile based on case history, oral musculature and swallowing proficiency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Produces comprehensive description of clinical 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	function of the phases of swallowing, with judgement as to the degree of dysfunction</a:t>
            </a:r>
          </a:p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Allows the diagnosis of dysphagia and defines the appropriate management</a:t>
            </a: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066800"/>
          </a:xfrm>
        </p:spPr>
        <p:txBody>
          <a:bodyPr/>
          <a:lstStyle/>
          <a:p>
            <a:r>
              <a:rPr lang="en-AU" b="1" smtClean="0"/>
              <a:t>ASSIST tool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539750" y="1557338"/>
            <a:ext cx="8229600" cy="432435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Q1.	Examines basic pre-feeding essentials	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Q2.	Screens for the presence of factors that have a 	strong correlation with dysphagia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Q3.	Swallow trial - single sip of water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Q4.	Swallow trial - full cup of water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Q5.	Observation of first meal</a:t>
            </a:r>
            <a:endParaRPr lang="en-AU" sz="3200" smtClean="0">
              <a:solidFill>
                <a:schemeClr val="tx2"/>
              </a:solidFill>
              <a:cs typeface="Arial" charset="0"/>
            </a:endParaRP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ctrTitle"/>
          </p:nvPr>
        </p:nvSpPr>
        <p:spPr>
          <a:xfrm>
            <a:off x="323850" y="333375"/>
            <a:ext cx="8458200" cy="3341688"/>
          </a:xfrm>
        </p:spPr>
        <p:txBody>
          <a:bodyPr/>
          <a:lstStyle/>
          <a:p>
            <a:pPr algn="ctr"/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/>
            </a:r>
            <a:br>
              <a:rPr lang="en-AU" sz="6600" b="1" smtClean="0"/>
            </a:br>
            <a:r>
              <a:rPr lang="en-AU" sz="6600" b="1" smtClean="0"/>
              <a:t>ASSIST</a:t>
            </a:r>
            <a:br>
              <a:rPr lang="en-AU" sz="6600" b="1" smtClean="0"/>
            </a:br>
            <a:r>
              <a:rPr lang="en-AU" sz="2000" b="1" smtClean="0"/>
              <a:t>Acute Screening of Swallow in Stroke/TIA</a:t>
            </a:r>
            <a:r>
              <a:rPr lang="en-AU" sz="1800" b="1" smtClean="0"/>
              <a:t/>
            </a:r>
            <a:br>
              <a:rPr lang="en-AU" sz="1800" b="1" smtClean="0"/>
            </a:br>
            <a:r>
              <a:rPr lang="en-AU" sz="4000" b="1" smtClean="0"/>
              <a:t>EDUCATION PACKAGE</a:t>
            </a:r>
          </a:p>
        </p:txBody>
      </p:sp>
      <p:sp>
        <p:nvSpPr>
          <p:cNvPr id="13315" name="Subtitle 4"/>
          <p:cNvSpPr>
            <a:spLocks noGrp="1"/>
          </p:cNvSpPr>
          <p:nvPr>
            <p:ph type="subTitle" idx="1"/>
          </p:nvPr>
        </p:nvSpPr>
        <p:spPr>
          <a:xfrm>
            <a:off x="0" y="3933825"/>
            <a:ext cx="5508625" cy="1752600"/>
          </a:xfrm>
        </p:spPr>
        <p:txBody>
          <a:bodyPr/>
          <a:lstStyle/>
          <a:p>
            <a:pPr marL="63500">
              <a:spcBef>
                <a:spcPct val="0"/>
              </a:spcBef>
            </a:pPr>
            <a:r>
              <a:rPr lang="en-AU" sz="2000" smtClean="0"/>
              <a:t>Eva Katalinic &amp; Clare Quinn, POWH</a:t>
            </a:r>
          </a:p>
          <a:p>
            <a:pPr marL="63500">
              <a:spcBef>
                <a:spcPct val="0"/>
              </a:spcBef>
            </a:pPr>
            <a:r>
              <a:rPr lang="en-AU" sz="2000" smtClean="0"/>
              <a:t>Revised June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066800"/>
          </a:xfrm>
        </p:spPr>
        <p:txBody>
          <a:bodyPr/>
          <a:lstStyle/>
          <a:p>
            <a:r>
              <a:rPr lang="en-AU" b="1" smtClean="0"/>
              <a:t>ASSIST tool</a:t>
            </a:r>
            <a:endParaRPr lang="en-AU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68313" y="1844675"/>
            <a:ext cx="8229600" cy="43243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Failure at any stage of the screen results in:</a:t>
            </a:r>
          </a:p>
          <a:p>
            <a:pPr lvl="3" eaLnBrk="1" hangingPunct="1">
              <a:lnSpc>
                <a:spcPct val="130000"/>
              </a:lnSpc>
              <a:buFontTx/>
              <a:buChar char="•"/>
            </a:pPr>
            <a:r>
              <a:rPr lang="en-AU" sz="2800" smtClean="0">
                <a:solidFill>
                  <a:schemeClr val="tx2"/>
                </a:solidFill>
                <a:cs typeface="Arial" charset="0"/>
              </a:rPr>
              <a:t>Termination of the screen</a:t>
            </a:r>
          </a:p>
          <a:p>
            <a:pPr lvl="3" eaLnBrk="1" hangingPunct="1">
              <a:lnSpc>
                <a:spcPct val="130000"/>
              </a:lnSpc>
              <a:buFontTx/>
              <a:buChar char="•"/>
            </a:pPr>
            <a:r>
              <a:rPr lang="en-AU" sz="2800" smtClean="0">
                <a:solidFill>
                  <a:schemeClr val="tx2"/>
                </a:solidFill>
                <a:cs typeface="Arial" charset="0"/>
              </a:rPr>
              <a:t>Patient to remain NBM</a:t>
            </a:r>
          </a:p>
          <a:p>
            <a:pPr lvl="3" eaLnBrk="1" hangingPunct="1">
              <a:lnSpc>
                <a:spcPct val="130000"/>
              </a:lnSpc>
              <a:buFontTx/>
              <a:buChar char="•"/>
            </a:pPr>
            <a:r>
              <a:rPr lang="en-AU" sz="2800" smtClean="0">
                <a:solidFill>
                  <a:schemeClr val="tx2"/>
                </a:solidFill>
                <a:cs typeface="Arial" charset="0"/>
              </a:rPr>
              <a:t>Referral to Speech Pathology</a:t>
            </a: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1066800"/>
          </a:xfrm>
        </p:spPr>
        <p:txBody>
          <a:bodyPr/>
          <a:lstStyle/>
          <a:p>
            <a:r>
              <a:rPr lang="en-AU" b="1" smtClean="0"/>
              <a:t>Screening preparation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395288" y="1268413"/>
            <a:ext cx="8367712" cy="43243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Check medical file – is there any other reason the patient is NBM? i.e. Fasting for surgery, evolving aspiration pneumonia, Medical orders etc.</a:t>
            </a:r>
          </a:p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Check patient has had CT brain (need to exclude haemorrhage)</a:t>
            </a:r>
          </a:p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Check for any indicators of posterior/brainstem stroke</a:t>
            </a:r>
          </a:p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Check patient’s nationality and language</a:t>
            </a:r>
          </a:p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Check for any history of pre-existing swallow difficulty</a:t>
            </a:r>
            <a:endParaRPr lang="en-AU" sz="3200" smtClean="0">
              <a:solidFill>
                <a:schemeClr val="tx2"/>
              </a:solidFill>
              <a:cs typeface="Arial" charset="0"/>
            </a:endParaRP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1066800"/>
          </a:xfrm>
        </p:spPr>
        <p:txBody>
          <a:bodyPr/>
          <a:lstStyle/>
          <a:p>
            <a:r>
              <a:rPr lang="en-AU" smtClean="0"/>
              <a:t>Q1. </a:t>
            </a:r>
            <a:r>
              <a:rPr lang="en-AU" smtClean="0">
                <a:cs typeface="Arial" charset="0"/>
              </a:rPr>
              <a:t>Is the patient able to:</a:t>
            </a:r>
            <a:br>
              <a:rPr lang="en-AU" smtClean="0">
                <a:cs typeface="Arial" charset="0"/>
              </a:rPr>
            </a:br>
            <a:endParaRPr lang="en-AU" b="1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24863" cy="432435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 typeface="Georgia" pitchFamily="18" charset="0"/>
              <a:buNone/>
            </a:pPr>
            <a:endParaRPr lang="en-AU" smtClean="0">
              <a:solidFill>
                <a:schemeClr val="tx2"/>
              </a:solidFill>
              <a:cs typeface="Arial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Maintain alertness for 20 minutes?</a:t>
            </a:r>
          </a:p>
          <a:p>
            <a:pPr eaLnBrk="1" hangingPunct="1">
              <a:lnSpc>
                <a:spcPct val="14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Maintain upright sitting position? </a:t>
            </a:r>
          </a:p>
          <a:p>
            <a:pPr eaLnBrk="1" hangingPunct="1">
              <a:lnSpc>
                <a:spcPct val="14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Hold head erect?</a:t>
            </a:r>
          </a:p>
          <a:p>
            <a:pPr>
              <a:buFont typeface="Georgia" pitchFamily="18" charset="0"/>
              <a:buNone/>
            </a:pPr>
            <a:endParaRPr lang="en-AU" sz="2400" smtClean="0">
              <a:solidFill>
                <a:schemeClr val="tx2"/>
              </a:solidFill>
              <a:cs typeface="Arial" charset="0"/>
            </a:endParaRPr>
          </a:p>
          <a:p>
            <a:pPr>
              <a:buFont typeface="Georgia" pitchFamily="18" charset="0"/>
              <a:buNone/>
            </a:pPr>
            <a:r>
              <a:rPr lang="en-AU" b="1" smtClean="0">
                <a:solidFill>
                  <a:srgbClr val="008080"/>
                </a:solidFill>
              </a:rPr>
              <a:t>STOP SCREENING IF YOU ANSWERED NO TO ANY PART</a:t>
            </a:r>
          </a:p>
          <a:p>
            <a:pPr>
              <a:buFont typeface="Georgia" pitchFamily="18" charset="0"/>
              <a:buNone/>
            </a:pPr>
            <a:r>
              <a:rPr lang="en-AU" b="1" smtClean="0">
                <a:solidFill>
                  <a:srgbClr val="008080"/>
                </a:solidFill>
              </a:rPr>
              <a:t>OF Q1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 </a:t>
            </a:r>
          </a:p>
        </p:txBody>
      </p:sp>
      <p:pic>
        <p:nvPicPr>
          <p:cNvPr id="72707" name="positioning-bed1.mpg" descr="/Users/evakatalinic/Desktop/ASSIST Presentation plus clips- July 07/positioning-bed1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990600"/>
            <a:ext cx="5783263" cy="4730750"/>
          </a:xfrm>
        </p:spPr>
      </p:pic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1752600" y="5715000"/>
            <a:ext cx="5256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 eaLnBrk="1" hangingPunct="1"/>
            <a:r>
              <a:rPr lang="en-AU" b="1">
                <a:solidFill>
                  <a:schemeClr val="tx2"/>
                </a:solidFill>
                <a:latin typeface="Calibri" pitchFamily="34" charset="0"/>
              </a:rPr>
              <a:t>UPRIGHT SITTING POSITION (IN BED)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75565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27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0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0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 smtClean="0"/>
              <a:t>Q2(i): Suspected Brainstem Stroke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458200" cy="43243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The brainstem plays a vital role in functions such as breathing, alertness/arousal and swallowing</a:t>
            </a:r>
          </a:p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The incidence of dysphagia following brainstem stroke has been reported between 70% - 80%</a:t>
            </a:r>
          </a:p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With such high incidence, any suspected brainstem stroke should be treated with caution</a:t>
            </a:r>
          </a:p>
          <a:p>
            <a:endParaRPr lang="en-US" smtClean="0"/>
          </a:p>
        </p:txBody>
      </p:sp>
      <p:sp>
        <p:nvSpPr>
          <p:cNvPr id="45060" name="TextBox 3"/>
          <p:cNvSpPr txBox="1">
            <a:spLocks noChangeArrowheads="1"/>
          </p:cNvSpPr>
          <p:nvPr/>
        </p:nvSpPr>
        <p:spPr bwMode="auto">
          <a:xfrm>
            <a:off x="381000" y="5181600"/>
            <a:ext cx="8534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r>
              <a:rPr lang="en-US" sz="2600" b="1">
                <a:solidFill>
                  <a:schemeClr val="accent2"/>
                </a:solidFill>
                <a:latin typeface="Calibri" pitchFamily="34" charset="0"/>
              </a:rPr>
              <a:t>STOP SCREENING IF ANY INDICATION OF BRAINSTEM STROKE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smtClean="0"/>
              <a:t>Q2(ii): Facial Weakness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32435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Facial weakness may lead to drooling or loss of bolus from lips and pooling of bolus in buccal space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Incomplete lip closure is an independent risk factor for dependence on tube feeding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Oral residue is an independent predictor of aspiration</a:t>
            </a:r>
          </a:p>
          <a:p>
            <a:pPr eaLnBrk="1" hangingPunct="1">
              <a:spcBef>
                <a:spcPts val="1500"/>
              </a:spcBef>
              <a:buFont typeface="Georgia" pitchFamily="18" charset="0"/>
              <a:buNone/>
            </a:pPr>
            <a:r>
              <a:rPr lang="en-AU" b="1" smtClean="0">
                <a:solidFill>
                  <a:srgbClr val="008080"/>
                </a:solidFill>
                <a:cs typeface="Arial" charset="0"/>
              </a:rPr>
              <a:t>ASK PATIENT TO SMILE/POUT AND OBSERVE DURING</a:t>
            </a:r>
          </a:p>
          <a:p>
            <a:pPr eaLnBrk="1" hangingPunct="1">
              <a:buFont typeface="Georgia" pitchFamily="18" charset="0"/>
              <a:buNone/>
            </a:pPr>
            <a:r>
              <a:rPr lang="en-AU" b="1" smtClean="0">
                <a:solidFill>
                  <a:srgbClr val="008080"/>
                </a:solidFill>
                <a:cs typeface="Arial" charset="0"/>
              </a:rPr>
              <a:t>CONVERSATION FOR ASYMMETRY. CHECK FOR</a:t>
            </a:r>
          </a:p>
          <a:p>
            <a:pPr eaLnBrk="1" hangingPunct="1">
              <a:buFont typeface="Georgia" pitchFamily="18" charset="0"/>
              <a:buNone/>
            </a:pPr>
            <a:r>
              <a:rPr lang="en-AU" b="1" smtClean="0">
                <a:solidFill>
                  <a:srgbClr val="008080"/>
                </a:solidFill>
                <a:cs typeface="Arial" charset="0"/>
              </a:rPr>
              <a:t>FLATTENING OF NASOLABIAL FOLD &amp; MOUTH DROOP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5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9975"/>
          </a:xfrm>
        </p:spPr>
        <p:txBody>
          <a:bodyPr/>
          <a:lstStyle/>
          <a:p>
            <a:r>
              <a:rPr lang="en-US" smtClean="0"/>
              <a:t>Q2(ii): Facial Weakness</a:t>
            </a:r>
            <a:br>
              <a:rPr lang="en-US" smtClean="0"/>
            </a:br>
            <a:endParaRPr lang="en-US" b="1" smtClean="0"/>
          </a:p>
        </p:txBody>
      </p:sp>
      <p:pic>
        <p:nvPicPr>
          <p:cNvPr id="76803" name="Facialdroop1.mpg" descr="/Users/evakatalinic/Desktop/ASSIST Presentation plus clips- July 07/Facialdroop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5029200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2286000" y="5562600"/>
            <a:ext cx="434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 eaLnBrk="1" hangingPunct="1"/>
            <a:r>
              <a:rPr lang="en-US" sz="2000" b="1">
                <a:solidFill>
                  <a:schemeClr val="tx2"/>
                </a:solidFill>
              </a:rPr>
              <a:t>Facial droop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52" y="5013176"/>
            <a:ext cx="75565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8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68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680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3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069975"/>
          </a:xfrm>
        </p:spPr>
        <p:txBody>
          <a:bodyPr/>
          <a:lstStyle/>
          <a:p>
            <a:r>
              <a:rPr lang="en-US" smtClean="0"/>
              <a:t>Q2(ii): Facial Weakness </a:t>
            </a:r>
            <a:br>
              <a:rPr lang="en-US" smtClean="0"/>
            </a:br>
            <a:endParaRPr lang="en-US" sz="2400" smtClean="0"/>
          </a:p>
        </p:txBody>
      </p:sp>
      <p:pic>
        <p:nvPicPr>
          <p:cNvPr id="77827" name="Facialsymmetry1.mpg" descr="/Users/evakatalinic/Desktop/ASSIST Presentation plus clips- July 07/Facialsymmetry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894263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2971800" y="5486400"/>
            <a:ext cx="358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 eaLnBrk="1" hangingPunct="1"/>
            <a:r>
              <a:rPr lang="en-US" sz="2000" b="1">
                <a:solidFill>
                  <a:schemeClr val="tx2"/>
                </a:solidFill>
              </a:rPr>
              <a:t>No facial droop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24536"/>
            <a:ext cx="75565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8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78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82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2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85800"/>
          </a:xfrm>
        </p:spPr>
        <p:txBody>
          <a:bodyPr/>
          <a:lstStyle/>
          <a:p>
            <a:r>
              <a:rPr lang="en-AU" smtClean="0">
                <a:cs typeface="Tahoma" pitchFamily="34" charset="0"/>
              </a:rPr>
              <a:t>Q2(iii): Slurred/Absent Speech</a:t>
            </a:r>
            <a:br>
              <a:rPr lang="en-AU" smtClean="0">
                <a:cs typeface="Tahoma" pitchFamily="34" charset="0"/>
              </a:rPr>
            </a:br>
            <a:endParaRPr lang="en-US" smtClean="0"/>
          </a:p>
        </p:txBody>
      </p:sp>
      <p:sp>
        <p:nvSpPr>
          <p:cNvPr id="49155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32435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AU" smtClean="0">
                <a:solidFill>
                  <a:schemeClr val="tx2"/>
                </a:solidFill>
                <a:cs typeface="Tahoma" pitchFamily="34" charset="0"/>
              </a:rPr>
              <a:t>Dysarthria is a motor speech disorder that can affect articulation, phonation, resonance, prosody &amp; respiration.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AU" smtClean="0">
                <a:solidFill>
                  <a:schemeClr val="tx2"/>
                </a:solidFill>
                <a:cs typeface="Tahoma" pitchFamily="34" charset="0"/>
              </a:rPr>
              <a:t>Impairments in oromotor strength/coordination &amp;/or respiratory control can impact on swallowing ability 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AU" smtClean="0">
                <a:solidFill>
                  <a:schemeClr val="tx2"/>
                </a:solidFill>
                <a:cs typeface="Tahoma" pitchFamily="34" charset="0"/>
              </a:rPr>
              <a:t>Dysarthria is significantly related to aspiration and is a predictor of silent aspiration </a:t>
            </a:r>
          </a:p>
          <a:p>
            <a:pPr eaLnBrk="1" hangingPunct="1">
              <a:spcBef>
                <a:spcPts val="900"/>
              </a:spcBef>
              <a:buFont typeface="Georgia" pitchFamily="18" charset="0"/>
              <a:buNone/>
            </a:pPr>
            <a:r>
              <a:rPr lang="en-AU" sz="2700" b="1" smtClean="0">
                <a:solidFill>
                  <a:schemeClr val="accent2"/>
                </a:solidFill>
                <a:cs typeface="Tahoma" pitchFamily="34" charset="0"/>
              </a:rPr>
              <a:t>ENGAGE PATIENT IN CONVERSATION AND LISTEN FOR</a:t>
            </a:r>
          </a:p>
          <a:p>
            <a:pPr eaLnBrk="1" hangingPunct="1">
              <a:buFont typeface="Georgia" pitchFamily="18" charset="0"/>
              <a:buNone/>
            </a:pPr>
            <a:r>
              <a:rPr lang="en-AU" sz="2700" b="1" smtClean="0">
                <a:solidFill>
                  <a:schemeClr val="accent2"/>
                </a:solidFill>
                <a:cs typeface="Tahoma" pitchFamily="34" charset="0"/>
              </a:rPr>
              <a:t>SLURRING OF SPEECH OR STUMBLING OVER WORDS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endParaRPr lang="en-AU" sz="3200" smtClean="0">
              <a:solidFill>
                <a:schemeClr val="tx2"/>
              </a:solidFill>
              <a:cs typeface="Tahoma" pitchFamily="34" charset="0"/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066800"/>
          </a:xfrm>
        </p:spPr>
        <p:txBody>
          <a:bodyPr/>
          <a:lstStyle/>
          <a:p>
            <a:r>
              <a:rPr lang="en-AU" smtClean="0">
                <a:cs typeface="Arial" charset="0"/>
              </a:rPr>
              <a:t>Q2(iv): Coughing on Saliva/Drooling</a:t>
            </a:r>
            <a:r>
              <a:rPr lang="en-AU" smtClean="0">
                <a:solidFill>
                  <a:srgbClr val="003399"/>
                </a:solidFill>
                <a:cs typeface="Arial" charset="0"/>
              </a:rPr>
              <a:t/>
            </a:r>
            <a:br>
              <a:rPr lang="en-AU" smtClean="0">
                <a:solidFill>
                  <a:srgbClr val="003399"/>
                </a:solidFill>
                <a:cs typeface="Arial" charset="0"/>
              </a:rPr>
            </a:br>
            <a:endParaRPr lang="en-US" smtClean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32435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Impaired swallowing may result in coughing on saliva, drooling or wet vocal quality</a:t>
            </a:r>
          </a:p>
          <a:p>
            <a:pPr eaLnBrk="1" hangingPunct="1">
              <a:spcAft>
                <a:spcPts val="6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This may be due to reduced oral muscle tone, fewer spontaneous swallows and pharyngeal weakness or incoordination</a:t>
            </a:r>
          </a:p>
          <a:p>
            <a:pPr eaLnBrk="1" hangingPunct="1">
              <a:spcAft>
                <a:spcPts val="600"/>
              </a:spcAft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Poor salivary management is a predictor of aspiration and pneumonia in patients with dysphagia</a:t>
            </a:r>
          </a:p>
          <a:p>
            <a:pPr eaLnBrk="1" hangingPunct="1">
              <a:spcBef>
                <a:spcPts val="900"/>
              </a:spcBef>
              <a:buFont typeface="Georgia" pitchFamily="18" charset="0"/>
              <a:buNone/>
            </a:pPr>
            <a:r>
              <a:rPr lang="en-AU" b="1" smtClean="0">
                <a:solidFill>
                  <a:schemeClr val="accent2"/>
                </a:solidFill>
                <a:cs typeface="Arial" charset="0"/>
              </a:rPr>
              <a:t>IS THE PATIENT COUGHING AT REST? CHECK CORNERS</a:t>
            </a:r>
          </a:p>
          <a:p>
            <a:pPr eaLnBrk="1" hangingPunct="1">
              <a:buFont typeface="Georgia" pitchFamily="18" charset="0"/>
              <a:buNone/>
            </a:pPr>
            <a:r>
              <a:rPr lang="en-AU" b="1" smtClean="0">
                <a:solidFill>
                  <a:schemeClr val="accent2"/>
                </a:solidFill>
                <a:cs typeface="Arial" charset="0"/>
              </a:rPr>
              <a:t>OF LIPS AND CHIN FOR SIGNS OF DROOLING </a:t>
            </a:r>
          </a:p>
          <a:p>
            <a:pPr eaLnBrk="1" hangingPunct="1"/>
            <a:endParaRPr lang="en-AU" sz="3200" smtClean="0">
              <a:solidFill>
                <a:schemeClr val="tx2"/>
              </a:solidFill>
              <a:cs typeface="Arial" charset="0"/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39750" y="692150"/>
            <a:ext cx="8229600" cy="1066800"/>
          </a:xfrm>
        </p:spPr>
        <p:txBody>
          <a:bodyPr/>
          <a:lstStyle/>
          <a:p>
            <a:r>
              <a:rPr lang="en-AU" b="1" smtClean="0"/>
              <a:t>Background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68313" y="1628775"/>
            <a:ext cx="8496300" cy="44640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60000"/>
              </a:spcAft>
              <a:buClr>
                <a:schemeClr val="tx1"/>
              </a:buClr>
              <a:buSzPct val="115000"/>
              <a:buFont typeface="Wingdings" pitchFamily="2" charset="2"/>
              <a:buChar char="§"/>
            </a:pPr>
            <a:r>
              <a:rPr lang="en-AU" sz="2600" smtClean="0">
                <a:solidFill>
                  <a:schemeClr val="tx2"/>
                </a:solidFill>
              </a:rPr>
              <a:t>Oropharyngeal dysphagia affects up to 67% of all patients with stroke</a:t>
            </a:r>
            <a:endParaRPr lang="en-AU" sz="2600" baseline="50000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ct val="60000"/>
              </a:spcAft>
              <a:buClr>
                <a:schemeClr val="tx1"/>
              </a:buClr>
              <a:buSzPct val="115000"/>
              <a:buFont typeface="Wingdings" pitchFamily="2" charset="2"/>
              <a:buChar char="§"/>
            </a:pPr>
            <a:r>
              <a:rPr lang="en-AU" sz="2600" smtClean="0">
                <a:solidFill>
                  <a:schemeClr val="tx2"/>
                </a:solidFill>
              </a:rPr>
              <a:t>Early screening of the swallow is vital, and is a recommendation of the National Stroke Foundation</a:t>
            </a:r>
            <a:endParaRPr lang="en-AU" sz="2600" baseline="50000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>
                <a:schemeClr val="tx1"/>
              </a:buClr>
              <a:buSzPct val="115000"/>
              <a:buFont typeface="Wingdings" pitchFamily="2" charset="2"/>
              <a:buChar char="§"/>
            </a:pPr>
            <a:r>
              <a:rPr lang="en-AU" sz="2600" b="1" smtClean="0">
                <a:solidFill>
                  <a:schemeClr val="tx2"/>
                </a:solidFill>
              </a:rPr>
              <a:t>ASSIST</a:t>
            </a:r>
            <a:r>
              <a:rPr lang="en-AU" sz="2600" smtClean="0">
                <a:solidFill>
                  <a:schemeClr val="tx2"/>
                </a:solidFill>
              </a:rPr>
              <a:t> (Acute Swallow Screening in Stroke/TIA)</a:t>
            </a:r>
            <a:r>
              <a:rPr lang="en-AU" sz="2600" baseline="30000" smtClean="0">
                <a:solidFill>
                  <a:schemeClr val="tx2"/>
                </a:solidFill>
              </a:rPr>
              <a:t> </a:t>
            </a:r>
            <a:r>
              <a:rPr lang="en-AU" sz="2600" smtClean="0">
                <a:solidFill>
                  <a:schemeClr val="tx2"/>
                </a:solidFill>
              </a:rPr>
              <a:t>is a swallow screening tool that enables medical and trained nursing staff to identify patients ‘at risk’ for dysphagia.</a:t>
            </a:r>
            <a:endParaRPr lang="en-AU" sz="2600" baseline="30000" smtClean="0">
              <a:solidFill>
                <a:schemeClr val="tx2"/>
              </a:solidFill>
            </a:endParaRPr>
          </a:p>
          <a:p>
            <a:pPr lvl="2">
              <a:buClr>
                <a:schemeClr val="tx1"/>
              </a:buClr>
              <a:buSzPct val="115000"/>
              <a:buFont typeface="Wingdings" pitchFamily="2" charset="2"/>
              <a:buChar char="§"/>
            </a:pPr>
            <a:r>
              <a:rPr lang="en-AU" smtClean="0">
                <a:solidFill>
                  <a:schemeClr val="tx2"/>
                </a:solidFill>
              </a:rPr>
              <a:t>Risk factors present→ Refer to speech pathology</a:t>
            </a:r>
          </a:p>
          <a:p>
            <a:pPr lvl="2">
              <a:buClr>
                <a:schemeClr val="tx1"/>
              </a:buClr>
              <a:buSzPct val="115000"/>
              <a:buFont typeface="Wingdings" pitchFamily="2" charset="2"/>
              <a:buChar char="§"/>
            </a:pPr>
            <a:r>
              <a:rPr lang="en-AU" smtClean="0">
                <a:solidFill>
                  <a:schemeClr val="tx2"/>
                </a:solidFill>
              </a:rPr>
              <a:t>No risk factors present → Commence oral diet.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AU" smtClean="0">
                <a:cs typeface="Arial" charset="0"/>
              </a:rPr>
              <a:t>Q2(v): Hoarse/Absent Voice</a:t>
            </a:r>
            <a:r>
              <a:rPr lang="en-AU" b="1" smtClean="0">
                <a:cs typeface="Arial" charset="0"/>
              </a:rPr>
              <a:t/>
            </a:r>
            <a:br>
              <a:rPr lang="en-AU" b="1" smtClean="0">
                <a:cs typeface="Arial" charset="0"/>
              </a:rPr>
            </a:br>
            <a:endParaRPr lang="en-US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3243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Dysphonia refers to an impairment of the voice</a:t>
            </a:r>
          </a:p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Voice may be hoarse, breathy, quiet, harsh or rough sounding</a:t>
            </a:r>
          </a:p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Any change in vocal quality may indicate reduced airway protection, due to impaired laryngeal function, and thus increased risk of aspiration </a:t>
            </a:r>
          </a:p>
          <a:p>
            <a:pPr eaLnBrk="1" hangingPunct="1">
              <a:spcBef>
                <a:spcPts val="1500"/>
              </a:spcBef>
              <a:buFontTx/>
              <a:buNone/>
            </a:pPr>
            <a:r>
              <a:rPr lang="en-AU" b="1" smtClean="0">
                <a:solidFill>
                  <a:schemeClr val="accent2"/>
                </a:solidFill>
                <a:cs typeface="Arial" charset="0"/>
              </a:rPr>
              <a:t>LISTEN FOR HOARSE, BREATHY, HARSH OR ROUGH</a:t>
            </a:r>
          </a:p>
          <a:p>
            <a:pPr eaLnBrk="1" hangingPunct="1">
              <a:buFontTx/>
              <a:buNone/>
            </a:pPr>
            <a:r>
              <a:rPr lang="en-AU" b="1" smtClean="0">
                <a:solidFill>
                  <a:schemeClr val="accent2"/>
                </a:solidFill>
                <a:cs typeface="Arial" charset="0"/>
              </a:rPr>
              <a:t>VOCAL QUALITY</a:t>
            </a:r>
          </a:p>
          <a:p>
            <a:pPr>
              <a:buFont typeface="Georgia" pitchFamily="18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3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069975"/>
          </a:xfrm>
        </p:spPr>
        <p:txBody>
          <a:bodyPr/>
          <a:lstStyle/>
          <a:p>
            <a:r>
              <a:rPr lang="en-US" smtClean="0"/>
              <a:t>Q2(v):</a:t>
            </a:r>
            <a:r>
              <a:rPr lang="en-AU" smtClean="0">
                <a:cs typeface="Arial" charset="0"/>
              </a:rPr>
              <a:t> Hoarse/Absent Voice</a:t>
            </a:r>
            <a:endParaRPr lang="en-US" smtClean="0"/>
          </a:p>
        </p:txBody>
      </p:sp>
      <p:pic>
        <p:nvPicPr>
          <p:cNvPr id="81923" name="HoarseVoice.mpg" descr="/Users/evakatalinic/Desktop/ASSIST Presentation plus clips- July 07/HoarseVoice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676400"/>
            <a:ext cx="5210175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30" y="5384576"/>
            <a:ext cx="75565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19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2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92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2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AU" smtClean="0">
                <a:cs typeface="Arial" charset="0"/>
              </a:rPr>
              <a:t>Q2(vi): Weak/Absent Cough</a:t>
            </a:r>
            <a:r>
              <a:rPr lang="en-AU" b="1" smtClean="0">
                <a:cs typeface="Arial" charset="0"/>
              </a:rPr>
              <a:t/>
            </a:r>
            <a:br>
              <a:rPr lang="en-AU" b="1" smtClean="0">
                <a:cs typeface="Arial" charset="0"/>
              </a:rPr>
            </a:br>
            <a:endParaRPr lang="en-US" smtClean="0"/>
          </a:p>
        </p:txBody>
      </p:sp>
      <p:sp>
        <p:nvSpPr>
          <p:cNvPr id="53251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3243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The cough is a mechanism of airway protection </a:t>
            </a:r>
          </a:p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Voluntary cough function helps predicts the risk of 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	aspiration</a:t>
            </a:r>
          </a:p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Patients with weak or absent cough are at greater risk of aspiration and should be referred for swallowing assessment</a:t>
            </a:r>
          </a:p>
          <a:p>
            <a:pPr eaLnBrk="1" hangingPunct="1">
              <a:lnSpc>
                <a:spcPct val="120000"/>
              </a:lnSpc>
              <a:spcBef>
                <a:spcPts val="900"/>
              </a:spcBef>
              <a:buFont typeface="Georgia" pitchFamily="18" charset="0"/>
              <a:buNone/>
            </a:pPr>
            <a:r>
              <a:rPr lang="en-AU" b="1" smtClean="0">
                <a:solidFill>
                  <a:schemeClr val="accent2"/>
                </a:solidFill>
                <a:cs typeface="Arial" charset="0"/>
              </a:rPr>
              <a:t>ASK PATIENT TO COUGH. CHECK FOR STRENGTH.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/>
          <a:lstStyle/>
          <a:p>
            <a:r>
              <a:rPr lang="en-AU" smtClean="0">
                <a:cs typeface="Arial" charset="0"/>
              </a:rPr>
              <a:t>Q2(vii): Shortness of Breath</a:t>
            </a:r>
            <a:r>
              <a:rPr lang="en-AU" b="1" smtClean="0">
                <a:cs typeface="Arial" charset="0"/>
              </a:rPr>
              <a:t/>
            </a:r>
            <a:br>
              <a:rPr lang="en-AU" b="1" smtClean="0">
                <a:cs typeface="Arial" charset="0"/>
              </a:rPr>
            </a:br>
            <a:endParaRPr lang="en-US" smtClean="0"/>
          </a:p>
        </p:txBody>
      </p:sp>
      <p:sp>
        <p:nvSpPr>
          <p:cNvPr id="54275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243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Shortness of breath may lead to asynchrony in the breathing-swallowing cycle, placing the patient at increased risk of aspiration</a:t>
            </a:r>
          </a:p>
          <a:p>
            <a:pPr eaLnBrk="1" hangingPunct="1">
              <a:lnSpc>
                <a:spcPct val="12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It may also indicate a potential respiratory infection, such as aspiration pneumonia, and thus should exclude a patient from further screening</a:t>
            </a:r>
          </a:p>
          <a:p>
            <a:pPr eaLnBrk="1" hangingPunct="1">
              <a:spcBef>
                <a:spcPts val="1200"/>
              </a:spcBef>
              <a:buFont typeface="Georgia" pitchFamily="18" charset="0"/>
              <a:buNone/>
            </a:pPr>
            <a:r>
              <a:rPr lang="en-AU" b="1" smtClean="0">
                <a:solidFill>
                  <a:schemeClr val="accent2"/>
                </a:solidFill>
                <a:cs typeface="Arial" charset="0"/>
              </a:rPr>
              <a:t>OBSERVE FOR SHORTNESS OF BREATH AND CHECK</a:t>
            </a:r>
          </a:p>
          <a:p>
            <a:pPr eaLnBrk="1" hangingPunct="1">
              <a:spcBef>
                <a:spcPct val="0"/>
              </a:spcBef>
              <a:buFont typeface="Georgia" pitchFamily="18" charset="0"/>
              <a:buNone/>
            </a:pPr>
            <a:r>
              <a:rPr lang="en-AU" b="1" smtClean="0">
                <a:solidFill>
                  <a:schemeClr val="accent2"/>
                </a:solidFill>
                <a:cs typeface="Arial" charset="0"/>
              </a:rPr>
              <a:t>RESPIRATORY RATE IS WITHIN NORMAL RANGE </a:t>
            </a:r>
            <a:endParaRPr lang="en-AU" smtClean="0">
              <a:solidFill>
                <a:schemeClr val="tx2"/>
              </a:solidFill>
              <a:cs typeface="Arial" charset="0"/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839200" cy="1066800"/>
          </a:xfrm>
        </p:spPr>
        <p:txBody>
          <a:bodyPr/>
          <a:lstStyle/>
          <a:p>
            <a:r>
              <a:rPr lang="en-AU" smtClean="0">
                <a:cs typeface="Arial" charset="0"/>
              </a:rPr>
              <a:t>Q2(viii): Pre-Existing Swallowing Difficulty</a:t>
            </a:r>
            <a:br>
              <a:rPr lang="en-AU" smtClean="0">
                <a:cs typeface="Arial" charset="0"/>
              </a:rPr>
            </a:br>
            <a:endParaRPr lang="en-US" smtClean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304800" y="2249488"/>
            <a:ext cx="8610600" cy="43243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Any acute stroke/TIA patient presenting with a known history of dysphagia is not suitable for further swallow screening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endParaRPr lang="en-AU" smtClean="0">
              <a:solidFill>
                <a:schemeClr val="tx2"/>
              </a:solidFill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AU" b="1" smtClean="0">
                <a:solidFill>
                  <a:schemeClr val="accent2"/>
                </a:solidFill>
                <a:cs typeface="Arial" charset="0"/>
              </a:rPr>
              <a:t>ASK PATIENT, FAMILY OR CARER ABOUT HISTORY OF</a:t>
            </a:r>
          </a:p>
          <a:p>
            <a:pPr eaLnBrk="1" hangingPunct="1">
              <a:buFontTx/>
              <a:buNone/>
            </a:pPr>
            <a:r>
              <a:rPr lang="en-AU" b="1" smtClean="0">
                <a:solidFill>
                  <a:schemeClr val="accent2"/>
                </a:solidFill>
                <a:cs typeface="Arial" charset="0"/>
              </a:rPr>
              <a:t>SWALLOWING DIFFICULTIES AND PATIENT’S USUAL DIET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smtClean="0"/>
              <a:t>Q3. Swallow trial - single sip of water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534400" cy="4324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Ask the patient to take a SIP of water (N.B. ensure patient takes a single sip ONLY) </a:t>
            </a:r>
          </a:p>
          <a:p>
            <a:pPr eaLnBrk="1" hangingPunct="1">
              <a:lnSpc>
                <a:spcPct val="9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Observe for any:</a:t>
            </a:r>
          </a:p>
          <a:p>
            <a:pPr lvl="1" eaLnBrk="1" hangingPunct="1">
              <a:lnSpc>
                <a:spcPct val="90000"/>
              </a:lnSpc>
            </a:pPr>
            <a:r>
              <a:rPr lang="en-AU" sz="2800" smtClean="0">
                <a:solidFill>
                  <a:schemeClr val="tx2"/>
                </a:solidFill>
                <a:cs typeface="Arial" charset="0"/>
              </a:rPr>
              <a:t>Coughing/ throat clearing</a:t>
            </a:r>
          </a:p>
          <a:p>
            <a:pPr lvl="1" eaLnBrk="1" hangingPunct="1">
              <a:lnSpc>
                <a:spcPct val="90000"/>
              </a:lnSpc>
            </a:pPr>
            <a:r>
              <a:rPr lang="en-AU" sz="2800" smtClean="0">
                <a:solidFill>
                  <a:schemeClr val="tx2"/>
                </a:solidFill>
                <a:cs typeface="Arial" charset="0"/>
              </a:rPr>
              <a:t>Change in sound of voice</a:t>
            </a:r>
          </a:p>
          <a:p>
            <a:pPr lvl="1" eaLnBrk="1" hangingPunct="1">
              <a:lnSpc>
                <a:spcPct val="90000"/>
              </a:lnSpc>
            </a:pPr>
            <a:r>
              <a:rPr lang="en-AU" sz="2800" smtClean="0">
                <a:solidFill>
                  <a:schemeClr val="tx2"/>
                </a:solidFill>
                <a:cs typeface="Arial" charset="0"/>
              </a:rPr>
              <a:t>Drooling </a:t>
            </a:r>
          </a:p>
          <a:p>
            <a:pPr lvl="1" eaLnBrk="1" hangingPunct="1">
              <a:lnSpc>
                <a:spcPct val="90000"/>
              </a:lnSpc>
            </a:pPr>
            <a:r>
              <a:rPr lang="en-AU" sz="2800" smtClean="0">
                <a:solidFill>
                  <a:schemeClr val="tx2"/>
                </a:solidFill>
                <a:cs typeface="Arial" charset="0"/>
              </a:rPr>
              <a:t>Change in breathing (increased RR, SOB, increased wheeze)</a:t>
            </a:r>
          </a:p>
          <a:p>
            <a:pPr lvl="1" eaLnBrk="1" hangingPunct="1">
              <a:lnSpc>
                <a:spcPct val="90000"/>
              </a:lnSpc>
            </a:pPr>
            <a:endParaRPr lang="en-AU" smtClean="0">
              <a:solidFill>
                <a:schemeClr val="tx2"/>
              </a:solidFill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Georgia" pitchFamily="18" charset="0"/>
              <a:buNone/>
            </a:pPr>
            <a:r>
              <a:rPr lang="en-AU" b="1" smtClean="0">
                <a:solidFill>
                  <a:schemeClr val="accent2"/>
                </a:solidFill>
                <a:cs typeface="Arial" charset="0"/>
              </a:rPr>
              <a:t>STOP SCREENING IF ANY OF THE ABOVE ARE OBSERVED</a:t>
            </a:r>
          </a:p>
          <a:p>
            <a:pPr lvl="1" eaLnBrk="1" hangingPunct="1">
              <a:lnSpc>
                <a:spcPct val="90000"/>
              </a:lnSpc>
              <a:buFont typeface="Georgia" pitchFamily="18" charset="0"/>
              <a:buNone/>
            </a:pPr>
            <a:endParaRPr lang="en-AU" smtClean="0">
              <a:solidFill>
                <a:schemeClr val="tx2"/>
              </a:solidFill>
              <a:cs typeface="Arial" charset="0"/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/>
          <p:cNvSpPr>
            <a:spLocks noGrp="1"/>
          </p:cNvSpPr>
          <p:nvPr>
            <p:ph type="title"/>
          </p:nvPr>
        </p:nvSpPr>
        <p:spPr>
          <a:xfrm>
            <a:off x="304800" y="457200"/>
            <a:ext cx="8839200" cy="1069975"/>
          </a:xfrm>
        </p:spPr>
        <p:txBody>
          <a:bodyPr/>
          <a:lstStyle/>
          <a:p>
            <a:r>
              <a:rPr lang="en-US" smtClean="0"/>
              <a:t>Q3. Swallow trial – single sip of water</a:t>
            </a:r>
          </a:p>
        </p:txBody>
      </p:sp>
      <p:pic>
        <p:nvPicPr>
          <p:cNvPr id="87043" name="sip-water1.mpg" descr="/Users/evakatalinic/Desktop/ASSIST Presentation plus clips- July 07/sip-water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06525"/>
            <a:ext cx="49530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5"/>
          <p:cNvSpPr txBox="1">
            <a:spLocks noChangeArrowheads="1"/>
          </p:cNvSpPr>
          <p:nvPr/>
        </p:nvSpPr>
        <p:spPr bwMode="auto">
          <a:xfrm>
            <a:off x="3124200" y="54864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r>
              <a:rPr lang="en-US" b="1"/>
              <a:t>SINGLE SIP TEST: PASS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37138"/>
            <a:ext cx="7556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70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839200" cy="1069975"/>
          </a:xfrm>
        </p:spPr>
        <p:txBody>
          <a:bodyPr/>
          <a:lstStyle/>
          <a:p>
            <a:r>
              <a:rPr lang="en-US" smtClean="0"/>
              <a:t>Q3. Swallow trial – single sip of water</a:t>
            </a:r>
          </a:p>
        </p:txBody>
      </p:sp>
      <p:pic>
        <p:nvPicPr>
          <p:cNvPr id="88067" name="cough-water1.mpg" descr="/Users/evakatalinic/Desktop/ASSIST Presentation plus clips- July 07/cough-water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12875"/>
            <a:ext cx="4851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3124200" y="54864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 eaLnBrk="1" hangingPunct="1"/>
            <a:r>
              <a:rPr lang="en-US" b="1"/>
              <a:t>SINGLE SIP TEST: FAIL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02" y="4952529"/>
            <a:ext cx="7556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8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8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6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806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smtClean="0"/>
              <a:t>Q4. Swallow trial - full cup of water</a:t>
            </a:r>
          </a:p>
        </p:txBody>
      </p:sp>
      <p:sp>
        <p:nvSpPr>
          <p:cNvPr id="59395" name="Content Placeholder 3"/>
          <p:cNvSpPr>
            <a:spLocks noGrp="1"/>
          </p:cNvSpPr>
          <p:nvPr>
            <p:ph idx="1"/>
          </p:nvPr>
        </p:nvSpPr>
        <p:spPr>
          <a:xfrm>
            <a:off x="304800" y="1676400"/>
            <a:ext cx="8534400" cy="4324350"/>
          </a:xfrm>
        </p:spPr>
        <p:txBody>
          <a:bodyPr/>
          <a:lstStyle/>
          <a:p>
            <a:pPr eaLnBrk="1" hangingPunct="1"/>
            <a:r>
              <a:rPr lang="en-AU" smtClean="0">
                <a:solidFill>
                  <a:schemeClr val="tx2"/>
                </a:solidFill>
                <a:cs typeface="Arial" charset="0"/>
              </a:rPr>
              <a:t>Observe patient drinking a full cup of water</a:t>
            </a:r>
          </a:p>
          <a:p>
            <a:pPr eaLnBrk="1" hangingPunct="1"/>
            <a:r>
              <a:rPr lang="en-AU" smtClean="0">
                <a:solidFill>
                  <a:schemeClr val="tx2"/>
                </a:solidFill>
                <a:cs typeface="Arial" charset="0"/>
              </a:rPr>
              <a:t>Again, observe for:</a:t>
            </a:r>
          </a:p>
          <a:p>
            <a:pPr lvl="1" eaLnBrk="1" hangingPunct="1"/>
            <a:r>
              <a:rPr lang="en-AU" sz="2800" smtClean="0">
                <a:solidFill>
                  <a:schemeClr val="tx2"/>
                </a:solidFill>
                <a:cs typeface="Arial" charset="0"/>
              </a:rPr>
              <a:t>Coughing/ throat clearing</a:t>
            </a:r>
          </a:p>
          <a:p>
            <a:pPr lvl="1" eaLnBrk="1" hangingPunct="1"/>
            <a:r>
              <a:rPr lang="en-AU" sz="2800" smtClean="0">
                <a:solidFill>
                  <a:schemeClr val="tx2"/>
                </a:solidFill>
                <a:cs typeface="Arial" charset="0"/>
              </a:rPr>
              <a:t>Change in sound of voice</a:t>
            </a:r>
          </a:p>
          <a:p>
            <a:pPr lvl="1" eaLnBrk="1" hangingPunct="1"/>
            <a:r>
              <a:rPr lang="en-AU" sz="2800" smtClean="0">
                <a:solidFill>
                  <a:schemeClr val="tx2"/>
                </a:solidFill>
                <a:cs typeface="Arial" charset="0"/>
              </a:rPr>
              <a:t>Drooling</a:t>
            </a:r>
          </a:p>
          <a:p>
            <a:pPr lvl="1" eaLnBrk="1" hangingPunct="1"/>
            <a:r>
              <a:rPr lang="en-AU" sz="2800" smtClean="0">
                <a:solidFill>
                  <a:schemeClr val="tx2"/>
                </a:solidFill>
                <a:cs typeface="Arial" charset="0"/>
              </a:rPr>
              <a:t>Change in breathing</a:t>
            </a:r>
          </a:p>
          <a:p>
            <a:pPr eaLnBrk="1" hangingPunct="1">
              <a:buFont typeface="Georgia" pitchFamily="18" charset="0"/>
              <a:buNone/>
            </a:pPr>
            <a:endParaRPr lang="en-AU" sz="3000" smtClean="0">
              <a:solidFill>
                <a:schemeClr val="tx2"/>
              </a:solidFill>
              <a:cs typeface="Arial" charset="0"/>
            </a:endParaRPr>
          </a:p>
          <a:p>
            <a:pPr eaLnBrk="1" hangingPunct="1">
              <a:buFont typeface="Georgia" pitchFamily="18" charset="0"/>
              <a:buNone/>
            </a:pPr>
            <a:r>
              <a:rPr lang="en-AU" b="1" smtClean="0">
                <a:solidFill>
                  <a:schemeClr val="accent2"/>
                </a:solidFill>
                <a:cs typeface="Arial" charset="0"/>
              </a:rPr>
              <a:t>STOP SCREENING IF ANY OF THE ABOVE ARE OBSERVED</a:t>
            </a:r>
          </a:p>
          <a:p>
            <a:pPr eaLnBrk="1" hangingPunct="1">
              <a:buFont typeface="Georgia" pitchFamily="18" charset="0"/>
              <a:buNone/>
            </a:pPr>
            <a:endParaRPr lang="en-AU" sz="3000" smtClean="0">
              <a:solidFill>
                <a:schemeClr val="tx2"/>
              </a:solidFill>
              <a:cs typeface="Arial" charset="0"/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3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69975"/>
          </a:xfrm>
        </p:spPr>
        <p:txBody>
          <a:bodyPr/>
          <a:lstStyle/>
          <a:p>
            <a:r>
              <a:rPr lang="en-US" smtClean="0"/>
              <a:t>Q4. Swallow trial – full cup of water</a:t>
            </a:r>
          </a:p>
        </p:txBody>
      </p:sp>
      <p:pic>
        <p:nvPicPr>
          <p:cNvPr id="90115" name="cup-water1.mpg" descr="/Users/evakatalinic/Desktop/ASSIST Presentation plus clips- July 07/cup-water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579938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Box 6"/>
          <p:cNvSpPr txBox="1">
            <a:spLocks noChangeArrowheads="1"/>
          </p:cNvSpPr>
          <p:nvPr/>
        </p:nvSpPr>
        <p:spPr bwMode="auto">
          <a:xfrm>
            <a:off x="2514600" y="5334000"/>
            <a:ext cx="4275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r>
              <a:rPr lang="en-US" b="1"/>
              <a:t>FULL CUP SWALLOW TRIAL: PASS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736505"/>
            <a:ext cx="7556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0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1066800"/>
          </a:xfrm>
        </p:spPr>
        <p:txBody>
          <a:bodyPr/>
          <a:lstStyle/>
          <a:p>
            <a:r>
              <a:rPr lang="en-AU" b="1" smtClean="0"/>
              <a:t> 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324350"/>
          </a:xfrm>
        </p:spPr>
        <p:txBody>
          <a:bodyPr/>
          <a:lstStyle/>
          <a:p>
            <a:endParaRPr lang="en-AU" b="1" i="1" smtClean="0">
              <a:solidFill>
                <a:schemeClr val="tx2"/>
              </a:solidFill>
              <a:cs typeface="Tahoma" pitchFamily="34" charset="0"/>
            </a:endParaRPr>
          </a:p>
          <a:p>
            <a:r>
              <a:rPr lang="en-AU" b="1" i="1" smtClean="0">
                <a:solidFill>
                  <a:schemeClr val="tx2"/>
                </a:solidFill>
                <a:cs typeface="Tahoma" pitchFamily="34" charset="0"/>
              </a:rPr>
              <a:t>Oropharyngeal dysphagia </a:t>
            </a:r>
            <a:r>
              <a:rPr lang="en-AU" b="1" smtClean="0">
                <a:solidFill>
                  <a:schemeClr val="tx2"/>
                </a:solidFill>
                <a:cs typeface="Tahoma" pitchFamily="34" charset="0"/>
              </a:rPr>
              <a:t>refers to an impairment or difficulty in swallowing</a:t>
            </a:r>
            <a:endParaRPr lang="en-AU" smtClean="0">
              <a:solidFill>
                <a:schemeClr val="tx2"/>
              </a:solidFill>
              <a:cs typeface="Tahoma" pitchFamily="34" charset="0"/>
            </a:endParaRPr>
          </a:p>
          <a:p>
            <a:endParaRPr lang="en-AU" smtClean="0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76500"/>
            <a:ext cx="198755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2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1066800"/>
          </a:xfrm>
        </p:spPr>
        <p:txBody>
          <a:bodyPr/>
          <a:lstStyle/>
          <a:p>
            <a:r>
              <a:rPr lang="en-US" smtClean="0"/>
              <a:t>Q5. Observation of First Meal</a:t>
            </a:r>
            <a:br>
              <a:rPr lang="en-US" smtClean="0"/>
            </a:br>
            <a:endParaRPr lang="en-US" smtClean="0"/>
          </a:p>
        </p:txBody>
      </p:sp>
      <p:sp>
        <p:nvSpPr>
          <p:cNvPr id="61443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895600"/>
            <a:ext cx="4419600" cy="3454400"/>
          </a:xfrm>
        </p:spPr>
        <p:txBody>
          <a:bodyPr/>
          <a:lstStyle/>
          <a:p>
            <a:pPr lvl="1"/>
            <a:r>
              <a:rPr lang="en-AU" sz="2600" smtClean="0">
                <a:solidFill>
                  <a:schemeClr val="tx2"/>
                </a:solidFill>
                <a:cs typeface="Arial" charset="0"/>
              </a:rPr>
              <a:t>Coughing/choking</a:t>
            </a:r>
          </a:p>
          <a:p>
            <a:pPr lvl="1"/>
            <a:r>
              <a:rPr lang="en-AU" sz="2600" smtClean="0">
                <a:solidFill>
                  <a:schemeClr val="tx2"/>
                </a:solidFill>
                <a:cs typeface="Arial" charset="0"/>
              </a:rPr>
              <a:t>Throat clearing</a:t>
            </a:r>
          </a:p>
          <a:p>
            <a:pPr lvl="1"/>
            <a:r>
              <a:rPr lang="en-AU" sz="2600" smtClean="0">
                <a:solidFill>
                  <a:schemeClr val="tx2"/>
                </a:solidFill>
                <a:cs typeface="Arial" charset="0"/>
              </a:rPr>
              <a:t>Pooling of food in mouth</a:t>
            </a:r>
          </a:p>
          <a:p>
            <a:pPr lvl="1"/>
            <a:r>
              <a:rPr lang="en-AU" sz="2600" smtClean="0">
                <a:solidFill>
                  <a:schemeClr val="tx2"/>
                </a:solidFill>
                <a:cs typeface="Arial" charset="0"/>
              </a:rPr>
              <a:t>Food spilling from </a:t>
            </a:r>
            <a:r>
              <a:rPr lang="en-AU" sz="2800" smtClean="0">
                <a:solidFill>
                  <a:schemeClr val="tx2"/>
                </a:solidFill>
                <a:cs typeface="Arial" charset="0"/>
              </a:rPr>
              <a:t>mouth</a:t>
            </a:r>
          </a:p>
          <a:p>
            <a:endParaRPr lang="en-AU" sz="3200" smtClean="0">
              <a:solidFill>
                <a:schemeClr val="tx2"/>
              </a:solidFill>
              <a:cs typeface="Arial" charset="0"/>
            </a:endParaRPr>
          </a:p>
          <a:p>
            <a:endParaRPr lang="en-US" smtClean="0"/>
          </a:p>
        </p:txBody>
      </p:sp>
      <p:sp>
        <p:nvSpPr>
          <p:cNvPr id="61444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2895600"/>
            <a:ext cx="4267200" cy="3117850"/>
          </a:xfrm>
        </p:spPr>
        <p:txBody>
          <a:bodyPr/>
          <a:lstStyle/>
          <a:p>
            <a:pPr lvl="1" eaLnBrk="1" hangingPunct="1"/>
            <a:r>
              <a:rPr lang="en-AU" sz="2600" smtClean="0">
                <a:solidFill>
                  <a:schemeClr val="tx2"/>
                </a:solidFill>
                <a:cs typeface="Arial" charset="0"/>
              </a:rPr>
              <a:t>Difficulty chewing</a:t>
            </a:r>
          </a:p>
          <a:p>
            <a:pPr lvl="1" eaLnBrk="1" hangingPunct="1"/>
            <a:r>
              <a:rPr lang="en-AU" sz="2600" smtClean="0">
                <a:solidFill>
                  <a:schemeClr val="tx2"/>
                </a:solidFill>
                <a:cs typeface="Arial" charset="0"/>
              </a:rPr>
              <a:t>Change in vocal quality</a:t>
            </a:r>
          </a:p>
          <a:p>
            <a:pPr lvl="1" eaLnBrk="1" hangingPunct="1"/>
            <a:r>
              <a:rPr lang="en-AU" sz="2600" smtClean="0">
                <a:solidFill>
                  <a:schemeClr val="tx2"/>
                </a:solidFill>
                <a:cs typeface="Arial" charset="0"/>
              </a:rPr>
              <a:t>Spike in temperature</a:t>
            </a:r>
          </a:p>
          <a:p>
            <a:pPr lvl="1" eaLnBrk="1" hangingPunct="1"/>
            <a:r>
              <a:rPr lang="en-AU" sz="2600" smtClean="0">
                <a:solidFill>
                  <a:schemeClr val="tx2"/>
                </a:solidFill>
                <a:cs typeface="Arial" charset="0"/>
              </a:rPr>
              <a:t>Deterioration in chest/resp status</a:t>
            </a:r>
          </a:p>
          <a:p>
            <a:pPr>
              <a:buFont typeface="Georgia" pitchFamily="18" charset="0"/>
              <a:buNone/>
            </a:pPr>
            <a:endParaRPr lang="en-US" smtClean="0"/>
          </a:p>
        </p:txBody>
      </p:sp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457200" y="1447800"/>
            <a:ext cx="7924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>
              <a:buClr>
                <a:srgbClr val="A04DA3"/>
              </a:buClr>
              <a:buFont typeface="Arial" charset="0"/>
              <a:buChar char="•"/>
            </a:pPr>
            <a:r>
              <a:rPr lang="en-AU" sz="2600">
                <a:solidFill>
                  <a:schemeClr val="tx2"/>
                </a:solidFill>
                <a:latin typeface="Calibri" pitchFamily="34" charset="0"/>
                <a:cs typeface="Arial" charset="0"/>
              </a:rPr>
              <a:t>  </a:t>
            </a:r>
            <a:r>
              <a:rPr lang="en-AU" sz="2800">
                <a:solidFill>
                  <a:schemeClr val="tx2"/>
                </a:solidFill>
                <a:latin typeface="Calibri" pitchFamily="34" charset="0"/>
                <a:cs typeface="Arial" charset="0"/>
              </a:rPr>
              <a:t>Ensure the patient is closely supervised during their</a:t>
            </a:r>
          </a:p>
          <a:p>
            <a:pPr eaLnBrk="1" hangingPunct="1">
              <a:buClr>
                <a:srgbClr val="A04DA3"/>
              </a:buClr>
            </a:pPr>
            <a:r>
              <a:rPr lang="en-AU" sz="2800">
                <a:solidFill>
                  <a:schemeClr val="tx2"/>
                </a:solidFill>
                <a:latin typeface="Calibri" pitchFamily="34" charset="0"/>
                <a:cs typeface="Arial" charset="0"/>
              </a:rPr>
              <a:t>    first meal</a:t>
            </a:r>
          </a:p>
          <a:p>
            <a:pPr eaLnBrk="1" hangingPunct="1">
              <a:spcBef>
                <a:spcPts val="600"/>
              </a:spcBef>
              <a:buClr>
                <a:srgbClr val="A04DA3"/>
              </a:buClr>
              <a:buFont typeface="Arial" charset="0"/>
              <a:buChar char="•"/>
            </a:pPr>
            <a:r>
              <a:rPr lang="en-AU" sz="2800">
                <a:solidFill>
                  <a:schemeClr val="tx2"/>
                </a:solidFill>
                <a:latin typeface="Calibri" pitchFamily="34" charset="0"/>
                <a:cs typeface="Arial" charset="0"/>
              </a:rPr>
              <a:t>  Monitor patient closely for</a:t>
            </a:r>
            <a:r>
              <a:rPr lang="en-AU" sz="2800">
                <a:solidFill>
                  <a:schemeClr val="tx2"/>
                </a:solidFill>
                <a:cs typeface="Arial" charset="0"/>
              </a:rPr>
              <a:t>:</a:t>
            </a:r>
          </a:p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61446" name="TextBox 7"/>
          <p:cNvSpPr txBox="1">
            <a:spLocks noChangeArrowheads="1"/>
          </p:cNvSpPr>
          <p:nvPr/>
        </p:nvSpPr>
        <p:spPr bwMode="auto">
          <a:xfrm>
            <a:off x="457200" y="5105400"/>
            <a:ext cx="838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accent2"/>
                </a:solidFill>
                <a:latin typeface="Calibri" pitchFamily="34" charset="0"/>
              </a:rPr>
              <a:t>IF YOU OBSERVE ANY OF THE ABOVE, PLACE PATIENT NIL BY MOUTH AND REFER TO SPEECH PATHOLOGY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4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US" smtClean="0"/>
              <a:t>Post-screening Considerations</a:t>
            </a:r>
          </a:p>
        </p:txBody>
      </p:sp>
      <p:sp>
        <p:nvSpPr>
          <p:cNvPr id="62467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243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sz="2600" smtClean="0">
                <a:solidFill>
                  <a:schemeClr val="tx2"/>
                </a:solidFill>
                <a:cs typeface="Arial" charset="0"/>
              </a:rPr>
              <a:t>Don’t forget:</a:t>
            </a:r>
          </a:p>
          <a:p>
            <a:pPr lvl="1" eaLnBrk="1" hangingPunct="1">
              <a:spcBef>
                <a:spcPts val="900"/>
              </a:spcBef>
              <a:buFontTx/>
              <a:buNone/>
            </a:pPr>
            <a:r>
              <a:rPr lang="en-AU" b="1" smtClean="0">
                <a:solidFill>
                  <a:schemeClr val="tx2"/>
                </a:solidFill>
                <a:cs typeface="Arial" charset="0"/>
              </a:rPr>
              <a:t>Documentation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Document in medical notes following completion of swallow screen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Ensure completed screening form is in patient file</a:t>
            </a:r>
          </a:p>
          <a:p>
            <a:pPr lvl="1" eaLnBrk="1" hangingPunct="1">
              <a:spcBef>
                <a:spcPts val="900"/>
              </a:spcBef>
              <a:buFont typeface="Georgia" pitchFamily="18" charset="0"/>
              <a:buNone/>
            </a:pPr>
            <a:r>
              <a:rPr lang="en-AU" b="1" smtClean="0">
                <a:solidFill>
                  <a:schemeClr val="tx2"/>
                </a:solidFill>
                <a:cs typeface="Arial" charset="0"/>
              </a:rPr>
              <a:t>Order meal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Remember to order patient’s premorbid/usual diet once they have passed the swallow screen</a:t>
            </a:r>
          </a:p>
          <a:p>
            <a:pPr lvl="1" eaLnBrk="1" hangingPunct="1">
              <a:spcBef>
                <a:spcPts val="900"/>
              </a:spcBef>
              <a:buFontTx/>
              <a:buNone/>
            </a:pPr>
            <a:r>
              <a:rPr lang="en-AU" b="1" smtClean="0">
                <a:solidFill>
                  <a:srgbClr val="424456"/>
                </a:solidFill>
                <a:cs typeface="Arial" charset="0"/>
              </a:rPr>
              <a:t>Refer to Speech Pathologist if indicated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endParaRPr lang="en-AU" smtClean="0">
              <a:solidFill>
                <a:schemeClr val="tx2"/>
              </a:solidFill>
              <a:cs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</a:p>
        </p:txBody>
      </p:sp>
      <p:sp>
        <p:nvSpPr>
          <p:cNvPr id="63491" name="Content Placeholder 6"/>
          <p:cNvSpPr>
            <a:spLocks noGrp="1"/>
          </p:cNvSpPr>
          <p:nvPr>
            <p:ph idx="1"/>
          </p:nvPr>
        </p:nvSpPr>
        <p:spPr>
          <a:xfrm>
            <a:off x="228600" y="1447800"/>
            <a:ext cx="8534400" cy="4324350"/>
          </a:xfrm>
        </p:spPr>
        <p:txBody>
          <a:bodyPr/>
          <a:lstStyle/>
          <a:p>
            <a:pPr algn="ctr">
              <a:buFont typeface="Georgia" pitchFamily="18" charset="0"/>
              <a:buNone/>
            </a:pPr>
            <a:r>
              <a:rPr lang="en-US" smtClean="0">
                <a:solidFill>
                  <a:schemeClr val="tx2"/>
                </a:solidFill>
              </a:rPr>
              <a:t>You have completed the ASSIST education package</a:t>
            </a:r>
          </a:p>
          <a:p>
            <a:pPr algn="ctr">
              <a:buFont typeface="Georgia" pitchFamily="18" charset="0"/>
              <a:buNone/>
            </a:pPr>
            <a:endParaRPr lang="en-US" smtClean="0">
              <a:solidFill>
                <a:schemeClr val="tx2"/>
              </a:solidFill>
            </a:endParaRPr>
          </a:p>
          <a:p>
            <a:pPr algn="ctr">
              <a:buFont typeface="Georgia" pitchFamily="18" charset="0"/>
              <a:buNone/>
            </a:pPr>
            <a:r>
              <a:rPr lang="en-US" smtClean="0">
                <a:solidFill>
                  <a:schemeClr val="tx2"/>
                </a:solidFill>
              </a:rPr>
              <a:t>Now proceed to the </a:t>
            </a:r>
            <a:r>
              <a:rPr lang="en-AU" smtClean="0">
                <a:solidFill>
                  <a:schemeClr val="tx2"/>
                </a:solidFill>
              </a:rPr>
              <a:t>ASSIST Online Competency</a:t>
            </a:r>
          </a:p>
          <a:p>
            <a:pPr algn="ctr">
              <a:buFont typeface="Georgia" pitchFamily="18" charset="0"/>
              <a:buNone/>
            </a:pPr>
            <a:r>
              <a:rPr lang="en-AU" smtClean="0">
                <a:solidFill>
                  <a:schemeClr val="tx2"/>
                </a:solidFill>
              </a:rPr>
              <a:t>Assessment </a:t>
            </a:r>
            <a:r>
              <a:rPr lang="en-AU" u="sng" smtClean="0">
                <a:solidFill>
                  <a:schemeClr val="tx2"/>
                </a:solidFill>
                <a:hlinkClick r:id="rId2"/>
              </a:rPr>
              <a:t>www.acu.edu.au/qasc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smtClean="0"/>
              <a:t>Acknowledgements	</a:t>
            </a:r>
          </a:p>
        </p:txBody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AU" smtClean="0"/>
              <a:t>Speech Pathology Department Prince of Wales Hospital</a:t>
            </a:r>
          </a:p>
          <a:p>
            <a:pPr>
              <a:lnSpc>
                <a:spcPct val="90000"/>
              </a:lnSpc>
            </a:pPr>
            <a:r>
              <a:rPr lang="en-AU" smtClean="0"/>
              <a:t>Speech Pathology Department Royal Perth Hospital</a:t>
            </a:r>
          </a:p>
          <a:p>
            <a:pPr>
              <a:lnSpc>
                <a:spcPct val="90000"/>
              </a:lnSpc>
            </a:pPr>
            <a:r>
              <a:rPr lang="en-AU" smtClean="0"/>
              <a:t>Managers of Greater Metropolitan Speech Pathology Services in NSW Health</a:t>
            </a:r>
          </a:p>
          <a:p>
            <a:pPr>
              <a:lnSpc>
                <a:spcPct val="90000"/>
              </a:lnSpc>
            </a:pPr>
            <a:r>
              <a:rPr lang="en-AU" smtClean="0"/>
              <a:t>QASC Swallowing Intervention Development Group:</a:t>
            </a:r>
          </a:p>
          <a:p>
            <a:pPr lvl="1">
              <a:lnSpc>
                <a:spcPct val="90000"/>
              </a:lnSpc>
            </a:pPr>
            <a:r>
              <a:rPr lang="en-AU" sz="2400" smtClean="0"/>
              <a:t>Ms Clare Quinn – CHAIR, Ms Trish Bradd, Mr Malcolm Evans, Ms Erin Godecke, Dr Erin Lalor, Prof Chris Levi, Prof Sandy Middleton, Ms Simeon Dale &amp; Ms Claire O’Connor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066800"/>
          </a:xfrm>
        </p:spPr>
        <p:txBody>
          <a:bodyPr/>
          <a:lstStyle/>
          <a:p>
            <a:r>
              <a:rPr lang="en-AU" b="1" smtClean="0"/>
              <a:t>Causes of Dysphagia 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95288" y="1412875"/>
            <a:ext cx="8229600" cy="4324350"/>
          </a:xfrm>
        </p:spPr>
        <p:txBody>
          <a:bodyPr/>
          <a:lstStyle/>
          <a:p>
            <a:pPr marL="107950" indent="0" eaLnBrk="1" hangingPunct="1">
              <a:lnSpc>
                <a:spcPct val="130000"/>
              </a:lnSpc>
              <a:buFont typeface="Georgia" pitchFamily="18" charset="0"/>
              <a:buNone/>
            </a:pPr>
            <a:r>
              <a:rPr lang="en-AU" sz="2400" b="1" smtClean="0">
                <a:solidFill>
                  <a:schemeClr val="tx2"/>
                </a:solidFill>
                <a:cs typeface="Tahoma" pitchFamily="34" charset="0"/>
              </a:rPr>
              <a:t>There are many causes of dysphagia, some of which include:</a:t>
            </a:r>
          </a:p>
          <a:p>
            <a:pPr marL="107950" indent="0" eaLnBrk="1" hangingPunct="1">
              <a:lnSpc>
                <a:spcPct val="130000"/>
              </a:lnSpc>
            </a:pPr>
            <a:r>
              <a:rPr lang="en-AU" sz="2400" smtClean="0">
                <a:solidFill>
                  <a:schemeClr val="tx2"/>
                </a:solidFill>
                <a:cs typeface="Tahoma" pitchFamily="34" charset="0"/>
              </a:rPr>
              <a:t>Neurological e.g.</a:t>
            </a:r>
            <a:r>
              <a:rPr lang="en-AU" sz="2400" b="1" smtClean="0">
                <a:solidFill>
                  <a:schemeClr val="tx2"/>
                </a:solidFill>
                <a:cs typeface="Tahoma" pitchFamily="34" charset="0"/>
              </a:rPr>
              <a:t> Stroke, </a:t>
            </a:r>
            <a:r>
              <a:rPr lang="en-AU" sz="2400" smtClean="0">
                <a:solidFill>
                  <a:schemeClr val="tx2"/>
                </a:solidFill>
                <a:cs typeface="Tahoma" pitchFamily="34" charset="0"/>
              </a:rPr>
              <a:t>Neurodegenerative disease </a:t>
            </a:r>
          </a:p>
          <a:p>
            <a:pPr marL="107950" indent="0" eaLnBrk="1" hangingPunct="1">
              <a:lnSpc>
                <a:spcPct val="130000"/>
              </a:lnSpc>
            </a:pPr>
            <a:r>
              <a:rPr lang="en-AU" sz="2400" smtClean="0">
                <a:solidFill>
                  <a:schemeClr val="tx2"/>
                </a:solidFill>
                <a:cs typeface="Tahoma" pitchFamily="34" charset="0"/>
              </a:rPr>
              <a:t>Respiratory illnesses</a:t>
            </a:r>
          </a:p>
          <a:p>
            <a:pPr marL="107950" indent="0" eaLnBrk="1" hangingPunct="1">
              <a:lnSpc>
                <a:spcPct val="130000"/>
              </a:lnSpc>
            </a:pPr>
            <a:r>
              <a:rPr lang="en-AU" sz="2400" smtClean="0">
                <a:solidFill>
                  <a:schemeClr val="tx2"/>
                </a:solidFill>
                <a:cs typeface="Tahoma" pitchFamily="34" charset="0"/>
              </a:rPr>
              <a:t>Cancer e.g.  brain tumour, laryngeal/oropharyngeal cancer</a:t>
            </a:r>
          </a:p>
          <a:p>
            <a:pPr marL="107950" indent="0" eaLnBrk="1" hangingPunct="1">
              <a:lnSpc>
                <a:spcPct val="130000"/>
              </a:lnSpc>
            </a:pPr>
            <a:r>
              <a:rPr lang="en-AU" sz="2400" smtClean="0">
                <a:solidFill>
                  <a:schemeClr val="tx2"/>
                </a:solidFill>
                <a:cs typeface="Tahoma" pitchFamily="34" charset="0"/>
              </a:rPr>
              <a:t>Dementia</a:t>
            </a:r>
          </a:p>
          <a:p>
            <a:pPr marL="107950" indent="0" eaLnBrk="1" hangingPunct="1">
              <a:lnSpc>
                <a:spcPct val="130000"/>
              </a:lnSpc>
            </a:pPr>
            <a:r>
              <a:rPr lang="en-AU" sz="2400" smtClean="0">
                <a:solidFill>
                  <a:schemeClr val="tx2"/>
                </a:solidFill>
                <a:cs typeface="Tahoma" pitchFamily="34" charset="0"/>
              </a:rPr>
              <a:t>Surgery e.g. anterior cervical discectomy/fusion</a:t>
            </a:r>
          </a:p>
          <a:p>
            <a:pPr marL="107950" indent="0" eaLnBrk="1" hangingPunct="1">
              <a:lnSpc>
                <a:spcPct val="130000"/>
              </a:lnSpc>
            </a:pPr>
            <a:r>
              <a:rPr lang="en-AU" sz="2400" smtClean="0">
                <a:solidFill>
                  <a:schemeClr val="tx2"/>
                </a:solidFill>
                <a:cs typeface="Tahoma" pitchFamily="34" charset="0"/>
              </a:rPr>
              <a:t>Impaired consciousness or cognition</a:t>
            </a:r>
          </a:p>
          <a:p>
            <a:pPr marL="107950" indent="0" eaLnBrk="1" hangingPunct="1">
              <a:lnSpc>
                <a:spcPct val="130000"/>
              </a:lnSpc>
            </a:pPr>
            <a:r>
              <a:rPr lang="en-AU" sz="2400" smtClean="0">
                <a:solidFill>
                  <a:schemeClr val="tx2"/>
                </a:solidFill>
                <a:cs typeface="Tahoma" pitchFamily="34" charset="0"/>
              </a:rPr>
              <a:t>Autoimmune e.g. scleroderma</a:t>
            </a:r>
          </a:p>
          <a:p>
            <a:pPr marL="107950" indent="0" eaLnBrk="1" hangingPunct="1">
              <a:lnSpc>
                <a:spcPct val="130000"/>
              </a:lnSpc>
            </a:pPr>
            <a:r>
              <a:rPr lang="en-AU" sz="2400" smtClean="0">
                <a:solidFill>
                  <a:schemeClr val="tx2"/>
                </a:solidFill>
                <a:cs typeface="Tahoma" pitchFamily="34" charset="0"/>
              </a:rPr>
              <a:t>Psychogenic i.e. nonorganic cause</a:t>
            </a:r>
          </a:p>
          <a:p>
            <a:pPr marL="107950" indent="0"/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95288" y="908050"/>
            <a:ext cx="8229600" cy="1066800"/>
          </a:xfrm>
        </p:spPr>
        <p:txBody>
          <a:bodyPr/>
          <a:lstStyle/>
          <a:p>
            <a:r>
              <a:rPr lang="en-AU" b="1" smtClean="0"/>
              <a:t>Swallowing facts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539750" y="1844675"/>
            <a:ext cx="8229600" cy="43243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Frequency of swallow:</a:t>
            </a:r>
          </a:p>
          <a:p>
            <a:pPr eaLnBrk="1" hangingPunct="1">
              <a:lnSpc>
                <a:spcPct val="15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Greatest during eating</a:t>
            </a:r>
          </a:p>
          <a:p>
            <a:pPr eaLnBrk="1" hangingPunct="1">
              <a:lnSpc>
                <a:spcPct val="15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Least during sleep</a:t>
            </a:r>
          </a:p>
          <a:p>
            <a:pPr eaLnBrk="1" hangingPunct="1">
              <a:lnSpc>
                <a:spcPct val="15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Average 1000 - 3000 swallows/day</a:t>
            </a:r>
          </a:p>
          <a:p>
            <a:pPr eaLnBrk="1" hangingPunct="1">
              <a:lnSpc>
                <a:spcPct val="15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2 / minute average</a:t>
            </a:r>
          </a:p>
          <a:p>
            <a:pPr eaLnBrk="1" hangingPunct="1">
              <a:lnSpc>
                <a:spcPct val="150000"/>
              </a:lnSpc>
            </a:pPr>
            <a:r>
              <a:rPr lang="en-AU" smtClean="0">
                <a:solidFill>
                  <a:schemeClr val="tx2"/>
                </a:solidFill>
                <a:cs typeface="Arial" charset="0"/>
              </a:rPr>
              <a:t>4 in 5 mins asleep</a:t>
            </a:r>
            <a:endParaRPr lang="en-AU" sz="3200" smtClean="0">
              <a:solidFill>
                <a:schemeClr val="tx2"/>
              </a:solidFill>
              <a:cs typeface="Arial" charset="0"/>
            </a:endParaRP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1066800"/>
          </a:xfrm>
        </p:spPr>
        <p:txBody>
          <a:bodyPr/>
          <a:lstStyle/>
          <a:p>
            <a:r>
              <a:rPr lang="en-AU" b="1" smtClean="0"/>
              <a:t>Swallowing Anatomy</a:t>
            </a:r>
          </a:p>
        </p:txBody>
      </p:sp>
      <p:graphicFrame>
        <p:nvGraphicFramePr>
          <p:cNvPr id="18435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1835150" y="1628775"/>
          <a:ext cx="5210175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Bitmap Image" r:id="rId3" imgW="5210902" imgH="4172532" progId="Paint.Picture">
                  <p:embed/>
                </p:oleObj>
              </mc:Choice>
              <mc:Fallback>
                <p:oleObj name="Bitmap Image" r:id="rId3" imgW="5210902" imgH="4172532" progId="Paint.Picture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1628775"/>
                        <a:ext cx="5210175" cy="417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066800"/>
          </a:xfrm>
        </p:spPr>
        <p:txBody>
          <a:bodyPr/>
          <a:lstStyle/>
          <a:p>
            <a:r>
              <a:rPr lang="en-AU" b="1" smtClean="0"/>
              <a:t>Cranial Nerves for Swallowing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95288" y="1484313"/>
            <a:ext cx="8229600" cy="4324350"/>
          </a:xfrm>
        </p:spPr>
        <p:txBody>
          <a:bodyPr/>
          <a:lstStyle/>
          <a:p>
            <a:pPr eaLnBrk="1" hangingPunct="1"/>
            <a:r>
              <a:rPr lang="en-AU" b="1" smtClean="0">
                <a:solidFill>
                  <a:srgbClr val="008080"/>
                </a:solidFill>
              </a:rPr>
              <a:t>Trigeminal V:</a:t>
            </a:r>
            <a:r>
              <a:rPr lang="en-AU" smtClean="0">
                <a:solidFill>
                  <a:srgbClr val="008080"/>
                </a:solidFill>
              </a:rPr>
              <a:t> </a:t>
            </a:r>
            <a:r>
              <a:rPr lang="en-AU" smtClean="0">
                <a:solidFill>
                  <a:schemeClr val="tx2"/>
                </a:solidFill>
              </a:rPr>
              <a:t>Motor to jaw, controls chewing </a:t>
            </a:r>
          </a:p>
          <a:p>
            <a:pPr eaLnBrk="1" hangingPunct="1">
              <a:buFontTx/>
              <a:buNone/>
            </a:pPr>
            <a:r>
              <a:rPr lang="en-AU" smtClean="0">
                <a:solidFill>
                  <a:schemeClr val="tx2"/>
                </a:solidFill>
              </a:rPr>
              <a:t>	&amp; opening/closing of mouth. Sensory to face</a:t>
            </a:r>
          </a:p>
          <a:p>
            <a:pPr eaLnBrk="1" hangingPunct="1"/>
            <a:r>
              <a:rPr lang="en-AU" b="1" smtClean="0">
                <a:solidFill>
                  <a:srgbClr val="008080"/>
                </a:solidFill>
              </a:rPr>
              <a:t>Facial VII:</a:t>
            </a:r>
            <a:r>
              <a:rPr lang="en-AU" smtClean="0">
                <a:solidFill>
                  <a:srgbClr val="008080"/>
                </a:solidFill>
              </a:rPr>
              <a:t> </a:t>
            </a:r>
            <a:r>
              <a:rPr lang="en-AU" smtClean="0">
                <a:solidFill>
                  <a:schemeClr val="tx2"/>
                </a:solidFill>
              </a:rPr>
              <a:t>Motor to muscles of facial expression. Taste anterior 2/3 tongue</a:t>
            </a:r>
          </a:p>
          <a:p>
            <a:pPr eaLnBrk="1" hangingPunct="1"/>
            <a:r>
              <a:rPr lang="en-AU" b="1" smtClean="0">
                <a:solidFill>
                  <a:srgbClr val="008080"/>
                </a:solidFill>
              </a:rPr>
              <a:t>Glossopharyngeal IX:</a:t>
            </a:r>
            <a:r>
              <a:rPr lang="en-AU" smtClean="0">
                <a:solidFill>
                  <a:srgbClr val="008080"/>
                </a:solidFill>
              </a:rPr>
              <a:t> </a:t>
            </a:r>
            <a:r>
              <a:rPr lang="en-AU" smtClean="0">
                <a:solidFill>
                  <a:schemeClr val="tx2"/>
                </a:solidFill>
              </a:rPr>
              <a:t>Taste posterior 1/3 tongue. Sensory to pharynx, soft palate, valleculae </a:t>
            </a:r>
          </a:p>
          <a:p>
            <a:pPr eaLnBrk="1" hangingPunct="1"/>
            <a:r>
              <a:rPr lang="en-AU" b="1" smtClean="0">
                <a:solidFill>
                  <a:srgbClr val="008080"/>
                </a:solidFill>
              </a:rPr>
              <a:t>Vagus X:</a:t>
            </a:r>
            <a:r>
              <a:rPr lang="en-AU" smtClean="0">
                <a:solidFill>
                  <a:srgbClr val="008080"/>
                </a:solidFill>
              </a:rPr>
              <a:t> </a:t>
            </a:r>
            <a:r>
              <a:rPr lang="en-AU" smtClean="0">
                <a:solidFill>
                  <a:schemeClr val="tx2"/>
                </a:solidFill>
              </a:rPr>
              <a:t>Motor to palate, pharynx, larynx, oesophagus. Sensory to pharynx, larynx and viscera</a:t>
            </a:r>
          </a:p>
          <a:p>
            <a:pPr eaLnBrk="1" hangingPunct="1"/>
            <a:r>
              <a:rPr lang="en-AU" b="1" smtClean="0">
                <a:solidFill>
                  <a:srgbClr val="008080"/>
                </a:solidFill>
              </a:rPr>
              <a:t>Accessory XI:</a:t>
            </a:r>
            <a:r>
              <a:rPr lang="en-AU" smtClean="0">
                <a:solidFill>
                  <a:srgbClr val="008080"/>
                </a:solidFill>
              </a:rPr>
              <a:t> </a:t>
            </a:r>
            <a:r>
              <a:rPr lang="en-AU" smtClean="0">
                <a:solidFill>
                  <a:schemeClr val="tx2"/>
                </a:solidFill>
              </a:rPr>
              <a:t>Joins vagus to supply palate</a:t>
            </a:r>
          </a:p>
          <a:p>
            <a:pPr eaLnBrk="1" hangingPunct="1"/>
            <a:r>
              <a:rPr lang="en-AU" b="1" smtClean="0">
                <a:solidFill>
                  <a:srgbClr val="008080"/>
                </a:solidFill>
              </a:rPr>
              <a:t>Hypoglossal XII: </a:t>
            </a:r>
            <a:r>
              <a:rPr lang="en-AU" smtClean="0">
                <a:solidFill>
                  <a:schemeClr val="tx2"/>
                </a:solidFill>
              </a:rPr>
              <a:t>Motor to tongue</a:t>
            </a:r>
          </a:p>
          <a:p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2563</TotalTime>
  <Words>1731</Words>
  <Application>Microsoft Office PowerPoint</Application>
  <PresentationFormat>On-screen Show (4:3)</PresentationFormat>
  <Paragraphs>282</Paragraphs>
  <Slides>53</Slides>
  <Notes>2</Notes>
  <HiddenSlides>0</HiddenSlides>
  <MMClips>10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Custom Design</vt:lpstr>
      <vt:lpstr>Urban</vt:lpstr>
      <vt:lpstr>1_Custom Design</vt:lpstr>
      <vt:lpstr>Bitmap Image</vt:lpstr>
      <vt:lpstr>Document</vt:lpstr>
      <vt:lpstr>Photo Editor Photo</vt:lpstr>
      <vt:lpstr>ASSIST  Education Package &amp; Competency Assessment </vt:lpstr>
      <vt:lpstr>Steps to Achieving Competency</vt:lpstr>
      <vt:lpstr>                  ASSIST Acute Screening of Swallow in Stroke/TIA EDUCATION PACKAGE</vt:lpstr>
      <vt:lpstr>Background</vt:lpstr>
      <vt:lpstr> </vt:lpstr>
      <vt:lpstr>Causes of Dysphagia </vt:lpstr>
      <vt:lpstr>Swallowing facts</vt:lpstr>
      <vt:lpstr>Swallowing Anatomy</vt:lpstr>
      <vt:lpstr>Cranial Nerves for Swallowing</vt:lpstr>
      <vt:lpstr>The Normal Swallow</vt:lpstr>
      <vt:lpstr>Oral Phase</vt:lpstr>
      <vt:lpstr>Pharyngeal Phase</vt:lpstr>
      <vt:lpstr>Oesophageal Phase</vt:lpstr>
      <vt:lpstr>Normal Swallow</vt:lpstr>
      <vt:lpstr>Normal Swallow  </vt:lpstr>
      <vt:lpstr>Impaired Swallow</vt:lpstr>
      <vt:lpstr>Impaired Swallow</vt:lpstr>
      <vt:lpstr>Clinical Signs of Dysphagia</vt:lpstr>
      <vt:lpstr>Complications of Dysphagia</vt:lpstr>
      <vt:lpstr>Aspiration</vt:lpstr>
      <vt:lpstr>Aspiration</vt:lpstr>
      <vt:lpstr>Aspiration</vt:lpstr>
      <vt:lpstr>The Gag Reflex</vt:lpstr>
      <vt:lpstr>Dysphagia management on the ward</vt:lpstr>
      <vt:lpstr>ASSIST Acute Screening of Swallow in Stroke/TIA</vt:lpstr>
      <vt:lpstr>Screening vs. Assessment</vt:lpstr>
      <vt:lpstr>Screening</vt:lpstr>
      <vt:lpstr>Swallowing Assessment</vt:lpstr>
      <vt:lpstr>ASSIST tool</vt:lpstr>
      <vt:lpstr>ASSIST tool</vt:lpstr>
      <vt:lpstr>Screening preparation</vt:lpstr>
      <vt:lpstr>Q1. Is the patient able to: </vt:lpstr>
      <vt:lpstr> </vt:lpstr>
      <vt:lpstr>Q2(i): Suspected Brainstem Stroke</vt:lpstr>
      <vt:lpstr>Q2(ii): Facial Weakness</vt:lpstr>
      <vt:lpstr>Q2(ii): Facial Weakness </vt:lpstr>
      <vt:lpstr>Q2(ii): Facial Weakness  </vt:lpstr>
      <vt:lpstr>Q2(iii): Slurred/Absent Speech </vt:lpstr>
      <vt:lpstr>Q2(iv): Coughing on Saliva/Drooling </vt:lpstr>
      <vt:lpstr>Q2(v): Hoarse/Absent Voice </vt:lpstr>
      <vt:lpstr>Q2(v): Hoarse/Absent Voice</vt:lpstr>
      <vt:lpstr>Q2(vi): Weak/Absent Cough </vt:lpstr>
      <vt:lpstr>Q2(vii): Shortness of Breath </vt:lpstr>
      <vt:lpstr>Q2(viii): Pre-Existing Swallowing Difficulty </vt:lpstr>
      <vt:lpstr>Q3. Swallow trial - single sip of water</vt:lpstr>
      <vt:lpstr>Q3. Swallow trial – single sip of water</vt:lpstr>
      <vt:lpstr>Q3. Swallow trial – single sip of water</vt:lpstr>
      <vt:lpstr>Q4. Swallow trial - full cup of water</vt:lpstr>
      <vt:lpstr>Q4. Swallow trial – full cup of water</vt:lpstr>
      <vt:lpstr>Q5. Observation of First Meal </vt:lpstr>
      <vt:lpstr>Post-screening Considerations</vt:lpstr>
      <vt:lpstr> </vt:lpstr>
      <vt:lpstr>Acknowledgements </vt:lpstr>
    </vt:vector>
  </TitlesOfParts>
  <Company>ACU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Quality in Acute Stroke Care (QASC) Implementation Project</dc:title>
  <dc:creator>NaCCOR</dc:creator>
  <cp:lastModifiedBy>Windows User</cp:lastModifiedBy>
  <cp:revision>239</cp:revision>
  <dcterms:created xsi:type="dcterms:W3CDTF">2013-06-16T10:56:25Z</dcterms:created>
  <dcterms:modified xsi:type="dcterms:W3CDTF">2016-06-28T03:49:07Z</dcterms:modified>
</cp:coreProperties>
</file>