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71" r:id="rId5"/>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2320"/>
    <a:srgbClr val="7D3FAE"/>
    <a:srgbClr val="FCD3D1"/>
    <a:srgbClr val="A97BCF"/>
    <a:srgbClr val="F8A7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670" autoAdjust="0"/>
  </p:normalViewPr>
  <p:slideViewPr>
    <p:cSldViewPr snapToGrid="0">
      <p:cViewPr varScale="1">
        <p:scale>
          <a:sx n="24" d="100"/>
          <a:sy n="24" d="100"/>
        </p:scale>
        <p:origin x="2148" y="114"/>
      </p:cViewPr>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Battaglia" userId="417dce18-7fc7-4294-87f7-5f573662bbba" providerId="ADAL" clId="{DDF18744-3999-4A2D-B2D2-90ACC831B5B3}"/>
    <pc:docChg chg="delSld">
      <pc:chgData name="Maria Battaglia" userId="417dce18-7fc7-4294-87f7-5f573662bbba" providerId="ADAL" clId="{DDF18744-3999-4A2D-B2D2-90ACC831B5B3}" dt="2025-12-03T04:54:12.059" v="2" actId="47"/>
      <pc:docMkLst>
        <pc:docMk/>
      </pc:docMkLst>
      <pc:sldChg chg="del">
        <pc:chgData name="Maria Battaglia" userId="417dce18-7fc7-4294-87f7-5f573662bbba" providerId="ADAL" clId="{DDF18744-3999-4A2D-B2D2-90ACC831B5B3}" dt="2025-12-03T04:54:05.682" v="0" actId="47"/>
        <pc:sldMkLst>
          <pc:docMk/>
          <pc:sldMk cId="428131138" sldId="258"/>
        </pc:sldMkLst>
      </pc:sldChg>
      <pc:sldChg chg="del">
        <pc:chgData name="Maria Battaglia" userId="417dce18-7fc7-4294-87f7-5f573662bbba" providerId="ADAL" clId="{DDF18744-3999-4A2D-B2D2-90ACC831B5B3}" dt="2025-12-03T04:54:05.682" v="0" actId="47"/>
        <pc:sldMkLst>
          <pc:docMk/>
          <pc:sldMk cId="3793048798" sldId="260"/>
        </pc:sldMkLst>
      </pc:sldChg>
      <pc:sldChg chg="del">
        <pc:chgData name="Maria Battaglia" userId="417dce18-7fc7-4294-87f7-5f573662bbba" providerId="ADAL" clId="{DDF18744-3999-4A2D-B2D2-90ACC831B5B3}" dt="2025-12-03T04:54:05.682" v="0" actId="47"/>
        <pc:sldMkLst>
          <pc:docMk/>
          <pc:sldMk cId="2770986401" sldId="261"/>
        </pc:sldMkLst>
      </pc:sldChg>
      <pc:sldChg chg="del">
        <pc:chgData name="Maria Battaglia" userId="417dce18-7fc7-4294-87f7-5f573662bbba" providerId="ADAL" clId="{DDF18744-3999-4A2D-B2D2-90ACC831B5B3}" dt="2025-12-03T04:54:09.724" v="1" actId="47"/>
        <pc:sldMkLst>
          <pc:docMk/>
          <pc:sldMk cId="4225264869" sldId="264"/>
        </pc:sldMkLst>
      </pc:sldChg>
      <pc:sldChg chg="del">
        <pc:chgData name="Maria Battaglia" userId="417dce18-7fc7-4294-87f7-5f573662bbba" providerId="ADAL" clId="{DDF18744-3999-4A2D-B2D2-90ACC831B5B3}" dt="2025-12-03T04:54:05.682" v="0" actId="47"/>
        <pc:sldMkLst>
          <pc:docMk/>
          <pc:sldMk cId="4129886751" sldId="265"/>
        </pc:sldMkLst>
      </pc:sldChg>
      <pc:sldChg chg="del">
        <pc:chgData name="Maria Battaglia" userId="417dce18-7fc7-4294-87f7-5f573662bbba" providerId="ADAL" clId="{DDF18744-3999-4A2D-B2D2-90ACC831B5B3}" dt="2025-12-03T04:54:09.724" v="1" actId="47"/>
        <pc:sldMkLst>
          <pc:docMk/>
          <pc:sldMk cId="22757305" sldId="266"/>
        </pc:sldMkLst>
      </pc:sldChg>
      <pc:sldChg chg="del">
        <pc:chgData name="Maria Battaglia" userId="417dce18-7fc7-4294-87f7-5f573662bbba" providerId="ADAL" clId="{DDF18744-3999-4A2D-B2D2-90ACC831B5B3}" dt="2025-12-03T04:54:12.059" v="2" actId="47"/>
        <pc:sldMkLst>
          <pc:docMk/>
          <pc:sldMk cId="1355512914" sldId="269"/>
        </pc:sldMkLst>
      </pc:sldChg>
      <pc:sldChg chg="del">
        <pc:chgData name="Maria Battaglia" userId="417dce18-7fc7-4294-87f7-5f573662bbba" providerId="ADAL" clId="{DDF18744-3999-4A2D-B2D2-90ACC831B5B3}" dt="2025-12-03T04:54:05.682" v="0" actId="47"/>
        <pc:sldMkLst>
          <pc:docMk/>
          <pc:sldMk cId="3910906395"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14550F-1156-4784-8625-0FB968F58B14}" type="datetimeFigureOut">
              <a:rPr lang="en-AU" smtClean="0"/>
              <a:t>3/12/2025</a:t>
            </a:fld>
            <a:endParaRPr lang="en-AU"/>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47C20-D669-45B5-9E25-D0270D90E0B6}" type="slidenum">
              <a:rPr lang="en-AU" smtClean="0"/>
              <a:t>‹#›</a:t>
            </a:fld>
            <a:endParaRPr lang="en-AU"/>
          </a:p>
        </p:txBody>
      </p:sp>
    </p:spTree>
    <p:extLst>
      <p:ext uri="{BB962C8B-B14F-4D97-AF65-F5344CB8AC3E}">
        <p14:creationId xmlns:p14="http://schemas.microsoft.com/office/powerpoint/2010/main" val="143334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0124" y="1611882"/>
            <a:ext cx="18443377" cy="2742404"/>
          </a:xfrm>
        </p:spPr>
        <p:txBody>
          <a:bodyPr/>
          <a:lstStyle>
            <a:lvl1pPr>
              <a:defRPr>
                <a:solidFill>
                  <a:srgbClr val="7030A0"/>
                </a:solidFill>
                <a:latin typeface="+mn-lt"/>
              </a:defRPr>
            </a:lvl1pPr>
          </a:lstStyle>
          <a:p>
            <a:r>
              <a:rPr lang="en-US" dirty="0"/>
              <a:t>Click to edit Master title style</a:t>
            </a:r>
          </a:p>
        </p:txBody>
      </p:sp>
      <p:sp>
        <p:nvSpPr>
          <p:cNvPr id="3" name="Content Placeholder 2"/>
          <p:cNvSpPr>
            <a:spLocks noGrp="1"/>
          </p:cNvSpPr>
          <p:nvPr>
            <p:ph idx="1" hasCustomPrompt="1"/>
          </p:nvPr>
        </p:nvSpPr>
        <p:spPr>
          <a:xfrm>
            <a:off x="1622524" y="4880746"/>
            <a:ext cx="18290977" cy="934164"/>
          </a:xfrm>
        </p:spPr>
        <p:txBody>
          <a:bodyPr/>
          <a:lstStyle>
            <a:lvl1pPr marL="0" indent="0">
              <a:buNone/>
              <a:defRPr>
                <a:latin typeface="+mn-lt"/>
              </a:defRPr>
            </a:lvl1pPr>
          </a:lstStyle>
          <a:p>
            <a:pPr lvl="0"/>
            <a:r>
              <a:rPr lang="en-US" dirty="0"/>
              <a:t>Details:</a:t>
            </a:r>
          </a:p>
        </p:txBody>
      </p:sp>
      <p:sp>
        <p:nvSpPr>
          <p:cNvPr id="7" name="Content Placeholder 2">
            <a:extLst>
              <a:ext uri="{FF2B5EF4-FFF2-40B4-BE49-F238E27FC236}">
                <a16:creationId xmlns:a16="http://schemas.microsoft.com/office/drawing/2014/main" id="{73EDA884-4609-7D1D-4F2A-C27CD9BCF0C8}"/>
              </a:ext>
            </a:extLst>
          </p:cNvPr>
          <p:cNvSpPr>
            <a:spLocks noGrp="1"/>
          </p:cNvSpPr>
          <p:nvPr>
            <p:ph idx="13" hasCustomPrompt="1"/>
          </p:nvPr>
        </p:nvSpPr>
        <p:spPr>
          <a:xfrm>
            <a:off x="1470124" y="10351837"/>
            <a:ext cx="7848047" cy="4785769"/>
          </a:xfrm>
        </p:spPr>
        <p:txBody>
          <a:bodyPr/>
          <a:lstStyle>
            <a:lvl1pPr marL="0" indent="0">
              <a:buNone/>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  Methods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8" name="Content Placeholder 2">
            <a:extLst>
              <a:ext uri="{FF2B5EF4-FFF2-40B4-BE49-F238E27FC236}">
                <a16:creationId xmlns:a16="http://schemas.microsoft.com/office/drawing/2014/main" id="{380FDD5A-C948-7E52-6B60-9E252CA5C78D}"/>
              </a:ext>
            </a:extLst>
          </p:cNvPr>
          <p:cNvSpPr>
            <a:spLocks noGrp="1"/>
          </p:cNvSpPr>
          <p:nvPr>
            <p:ph idx="14" hasCustomPrompt="1"/>
          </p:nvPr>
        </p:nvSpPr>
        <p:spPr>
          <a:xfrm>
            <a:off x="9659796" y="10351836"/>
            <a:ext cx="10253705" cy="4785769"/>
          </a:xfrm>
        </p:spPr>
        <p:style>
          <a:lnRef idx="2">
            <a:schemeClr val="accent5">
              <a:shade val="15000"/>
            </a:schemeClr>
          </a:lnRef>
          <a:fillRef idx="1">
            <a:schemeClr val="accent5"/>
          </a:fillRef>
          <a:effectRef idx="0">
            <a:schemeClr val="accent5"/>
          </a:effectRef>
          <a:fontRef idx="minor">
            <a:schemeClr val="lt1"/>
          </a:fontRef>
        </p:style>
        <p:txBody>
          <a:bodyPr/>
          <a:lstStyle>
            <a:lvl1pPr marL="0" indent="0">
              <a:buNone/>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  Participants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Content Placeholder 2">
            <a:extLst>
              <a:ext uri="{FF2B5EF4-FFF2-40B4-BE49-F238E27FC236}">
                <a16:creationId xmlns:a16="http://schemas.microsoft.com/office/drawing/2014/main" id="{CB6F9B7B-A0A3-1846-23F9-E7EFA4F16805}"/>
              </a:ext>
            </a:extLst>
          </p:cNvPr>
          <p:cNvSpPr>
            <a:spLocks noGrp="1"/>
          </p:cNvSpPr>
          <p:nvPr>
            <p:ph idx="15" hasCustomPrompt="1"/>
          </p:nvPr>
        </p:nvSpPr>
        <p:spPr>
          <a:xfrm>
            <a:off x="1468082" y="15494013"/>
            <a:ext cx="9223730" cy="14356710"/>
          </a:xfrm>
        </p:spPr>
        <p:style>
          <a:lnRef idx="2">
            <a:schemeClr val="accent5">
              <a:shade val="15000"/>
            </a:schemeClr>
          </a:lnRef>
          <a:fillRef idx="1">
            <a:schemeClr val="accent5"/>
          </a:fillRef>
          <a:effectRef idx="0">
            <a:schemeClr val="accent5"/>
          </a:effectRef>
          <a:fontRef idx="minor">
            <a:schemeClr val="lt1"/>
          </a:fontRef>
        </p:style>
        <p:txBody>
          <a:bodyPr/>
          <a:lstStyle>
            <a:lvl1pPr marL="0" indent="0">
              <a:buNone/>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  Key Findings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2" name="Content Placeholder 2">
            <a:extLst>
              <a:ext uri="{FF2B5EF4-FFF2-40B4-BE49-F238E27FC236}">
                <a16:creationId xmlns:a16="http://schemas.microsoft.com/office/drawing/2014/main" id="{06DD114C-0BE9-26C2-C185-9F9FE5111A83}"/>
              </a:ext>
            </a:extLst>
          </p:cNvPr>
          <p:cNvSpPr>
            <a:spLocks noGrp="1"/>
          </p:cNvSpPr>
          <p:nvPr>
            <p:ph idx="16" hasCustomPrompt="1"/>
          </p:nvPr>
        </p:nvSpPr>
        <p:spPr>
          <a:xfrm>
            <a:off x="11145384" y="15494013"/>
            <a:ext cx="8844218" cy="9198820"/>
          </a:xfrm>
        </p:spPr>
        <p:txBody>
          <a:bodyPr/>
          <a:lstStyle>
            <a:lvl1pPr marL="0" indent="0">
              <a:buNone/>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  Implications for Policy and Practice</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a:p>
            <a:pPr lvl="0"/>
            <a:endParaRPr lang="en-US" dirty="0"/>
          </a:p>
        </p:txBody>
      </p:sp>
      <p:pic>
        <p:nvPicPr>
          <p:cNvPr id="14" name="Picture 13" descr="A purple letter u with text&#10;&#10;AI-generated content may be incorrect.">
            <a:extLst>
              <a:ext uri="{FF2B5EF4-FFF2-40B4-BE49-F238E27FC236}">
                <a16:creationId xmlns:a16="http://schemas.microsoft.com/office/drawing/2014/main" id="{F6B999FD-6012-D7A9-37B9-C52B6C724346}"/>
              </a:ext>
            </a:extLst>
          </p:cNvPr>
          <p:cNvPicPr>
            <a:picLocks noChangeAspect="1"/>
          </p:cNvPicPr>
          <p:nvPr userDrawn="1"/>
        </p:nvPicPr>
        <p:blipFill>
          <a:blip r:embed="rId2"/>
          <a:stretch>
            <a:fillRect/>
          </a:stretch>
        </p:blipFill>
        <p:spPr>
          <a:xfrm>
            <a:off x="12796848" y="28385277"/>
            <a:ext cx="6475616" cy="1287242"/>
          </a:xfrm>
          <a:prstGeom prst="rect">
            <a:avLst/>
          </a:prstGeom>
        </p:spPr>
      </p:pic>
      <p:sp>
        <p:nvSpPr>
          <p:cNvPr id="15" name="Content Placeholder 2">
            <a:extLst>
              <a:ext uri="{FF2B5EF4-FFF2-40B4-BE49-F238E27FC236}">
                <a16:creationId xmlns:a16="http://schemas.microsoft.com/office/drawing/2014/main" id="{CFBAF177-BB19-DD33-C244-3376A6C8ACE8}"/>
              </a:ext>
            </a:extLst>
          </p:cNvPr>
          <p:cNvSpPr>
            <a:spLocks noGrp="1"/>
          </p:cNvSpPr>
          <p:nvPr>
            <p:ph idx="17" hasCustomPrompt="1"/>
          </p:nvPr>
        </p:nvSpPr>
        <p:spPr>
          <a:xfrm>
            <a:off x="1622524" y="6139543"/>
            <a:ext cx="18443377" cy="3679371"/>
          </a:xfrm>
          <a:solidFill>
            <a:srgbClr val="FF0000"/>
          </a:solidFill>
        </p:spPr>
        <p:txBody>
          <a:bodyPr/>
          <a:lstStyle>
            <a:lvl1pPr marL="0" indent="0">
              <a:buNone/>
              <a:defRPr>
                <a:solidFill>
                  <a:schemeClr val="bg1"/>
                </a:solidFill>
                <a:latin typeface="+mn-lt"/>
              </a:defRPr>
            </a:lvl1pPr>
          </a:lstStyle>
          <a:p>
            <a:pPr lvl="0"/>
            <a:r>
              <a:rPr lang="en-US" dirty="0"/>
              <a:t>Background</a:t>
            </a:r>
          </a:p>
        </p:txBody>
      </p:sp>
      <p:sp>
        <p:nvSpPr>
          <p:cNvPr id="17" name="Content Placeholder 2">
            <a:extLst>
              <a:ext uri="{FF2B5EF4-FFF2-40B4-BE49-F238E27FC236}">
                <a16:creationId xmlns:a16="http://schemas.microsoft.com/office/drawing/2014/main" id="{1F55D458-5418-B34D-FDE2-31F42C72DAD8}"/>
              </a:ext>
            </a:extLst>
          </p:cNvPr>
          <p:cNvSpPr>
            <a:spLocks noGrp="1"/>
          </p:cNvSpPr>
          <p:nvPr>
            <p:ph idx="18" hasCustomPrompt="1"/>
          </p:nvPr>
        </p:nvSpPr>
        <p:spPr>
          <a:xfrm>
            <a:off x="11069284" y="24692833"/>
            <a:ext cx="8844218" cy="3692444"/>
          </a:xfrm>
        </p:spPr>
        <p:txBody>
          <a:bodyPr/>
          <a:lstStyle>
            <a:lvl1pPr marL="0" indent="0">
              <a:buNone/>
              <a:defRPr>
                <a:latin typeface="+mn-lt"/>
              </a:defRPr>
            </a:lvl1pPr>
          </a:lstStyle>
          <a:p>
            <a:pPr lvl="0"/>
            <a:r>
              <a:rPr lang="en-US" dirty="0"/>
              <a:t>Use the QR code to find out more</a:t>
            </a:r>
          </a:p>
        </p:txBody>
      </p:sp>
    </p:spTree>
    <p:extLst>
      <p:ext uri="{BB962C8B-B14F-4D97-AF65-F5344CB8AC3E}">
        <p14:creationId xmlns:p14="http://schemas.microsoft.com/office/powerpoint/2010/main" val="3005221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67D1B-1894-4FCA-9E82-156EEFA04947}" type="datetimeFigureOut">
              <a:rPr lang="en-AU" smtClean="0"/>
              <a:t>3/12/2025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355885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67D1B-1894-4FCA-9E82-156EEFA04947}" type="datetimeFigureOut">
              <a:rPr lang="en-AU" smtClean="0"/>
              <a:t>3/12/2025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132217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367D1B-1894-4FCA-9E82-156EEFA04947}" type="datetimeFigureOut">
              <a:rPr lang="en-AU" smtClean="0"/>
              <a:t>3/12/2025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1406740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tint val="82000"/>
                  </a:schemeClr>
                </a:solidFill>
              </a:defRPr>
            </a:lvl1pPr>
            <a:lvl2pPr marL="1069162" indent="0">
              <a:buNone/>
              <a:defRPr sz="4677">
                <a:solidFill>
                  <a:schemeClr val="tx1">
                    <a:tint val="82000"/>
                  </a:schemeClr>
                </a:solidFill>
              </a:defRPr>
            </a:lvl2pPr>
            <a:lvl3pPr marL="2138324" indent="0">
              <a:buNone/>
              <a:defRPr sz="4209">
                <a:solidFill>
                  <a:schemeClr val="tx1">
                    <a:tint val="82000"/>
                  </a:schemeClr>
                </a:solidFill>
              </a:defRPr>
            </a:lvl3pPr>
            <a:lvl4pPr marL="3207487" indent="0">
              <a:buNone/>
              <a:defRPr sz="3742">
                <a:solidFill>
                  <a:schemeClr val="tx1">
                    <a:tint val="82000"/>
                  </a:schemeClr>
                </a:solidFill>
              </a:defRPr>
            </a:lvl4pPr>
            <a:lvl5pPr marL="4276649" indent="0">
              <a:buNone/>
              <a:defRPr sz="3742">
                <a:solidFill>
                  <a:schemeClr val="tx1">
                    <a:tint val="82000"/>
                  </a:schemeClr>
                </a:solidFill>
              </a:defRPr>
            </a:lvl5pPr>
            <a:lvl6pPr marL="5345811" indent="0">
              <a:buNone/>
              <a:defRPr sz="3742">
                <a:solidFill>
                  <a:schemeClr val="tx1">
                    <a:tint val="82000"/>
                  </a:schemeClr>
                </a:solidFill>
              </a:defRPr>
            </a:lvl6pPr>
            <a:lvl7pPr marL="6414973" indent="0">
              <a:buNone/>
              <a:defRPr sz="3742">
                <a:solidFill>
                  <a:schemeClr val="tx1">
                    <a:tint val="82000"/>
                  </a:schemeClr>
                </a:solidFill>
              </a:defRPr>
            </a:lvl7pPr>
            <a:lvl8pPr marL="7484135" indent="0">
              <a:buNone/>
              <a:defRPr sz="3742">
                <a:solidFill>
                  <a:schemeClr val="tx1">
                    <a:tint val="82000"/>
                  </a:schemeClr>
                </a:solidFill>
              </a:defRPr>
            </a:lvl8pPr>
            <a:lvl9pPr marL="8553298" indent="0">
              <a:buNone/>
              <a:defRPr sz="3742">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367D1B-1894-4FCA-9E82-156EEFA04947}" type="datetimeFigureOut">
              <a:rPr lang="en-AU" smtClean="0"/>
              <a:t>3/12/2025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2222500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367D1B-1894-4FCA-9E82-156EEFA04947}" type="datetimeFigureOut">
              <a:rPr lang="en-AU" smtClean="0"/>
              <a:t>3/12/2025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119433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367D1B-1894-4FCA-9E82-156EEFA04947}" type="datetimeFigureOut">
              <a:rPr lang="en-AU" smtClean="0"/>
              <a:t>3/12/2025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248864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367D1B-1894-4FCA-9E82-156EEFA04947}" type="datetimeFigureOut">
              <a:rPr lang="en-AU" smtClean="0"/>
              <a:t>3/12/2025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176970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367D1B-1894-4FCA-9E82-156EEFA04947}" type="datetimeFigureOut">
              <a:rPr lang="en-AU" smtClean="0"/>
              <a:t>3/12/2025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52729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34367D1B-1894-4FCA-9E82-156EEFA04947}" type="datetimeFigureOut">
              <a:rPr lang="en-AU" smtClean="0"/>
              <a:t>3/12/2025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419707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34367D1B-1894-4FCA-9E82-156EEFA04947}" type="datetimeFigureOut">
              <a:rPr lang="en-AU" smtClean="0"/>
              <a:t>3/12/2025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8DB944-E954-4686-82DA-5620E9FA3809}" type="slidenum">
              <a:rPr lang="en-AU" smtClean="0"/>
              <a:t>‹#›</a:t>
            </a:fld>
            <a:endParaRPr lang="en-AU"/>
          </a:p>
        </p:txBody>
      </p:sp>
    </p:spTree>
    <p:extLst>
      <p:ext uri="{BB962C8B-B14F-4D97-AF65-F5344CB8AC3E}">
        <p14:creationId xmlns:p14="http://schemas.microsoft.com/office/powerpoint/2010/main" val="8372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82000"/>
                  </a:schemeClr>
                </a:solidFill>
              </a:defRPr>
            </a:lvl1pPr>
          </a:lstStyle>
          <a:p>
            <a:fld id="{34367D1B-1894-4FCA-9E82-156EEFA04947}" type="datetimeFigureOut">
              <a:rPr lang="en-AU" smtClean="0"/>
              <a:t>3/12/2025</a:t>
            </a:fld>
            <a:endParaRPr lang="en-AU"/>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82000"/>
                  </a:schemeClr>
                </a:solidFill>
              </a:defRPr>
            </a:lvl1pPr>
          </a:lstStyle>
          <a:p>
            <a:fld id="{F08DB944-E954-4686-82DA-5620E9FA3809}" type="slidenum">
              <a:rPr lang="en-AU" smtClean="0"/>
              <a:t>‹#›</a:t>
            </a:fld>
            <a:endParaRPr lang="en-AU"/>
          </a:p>
        </p:txBody>
      </p:sp>
    </p:spTree>
    <p:extLst>
      <p:ext uri="{BB962C8B-B14F-4D97-AF65-F5344CB8AC3E}">
        <p14:creationId xmlns:p14="http://schemas.microsoft.com/office/powerpoint/2010/main" val="1609271792"/>
      </p:ext>
    </p:extLst>
  </p:cSld>
  <p:clrMap bg1="lt1" tx1="dk1" bg2="lt2" tx2="dk2" accent1="accent1" accent2="accent2" accent3="accent3" accent4="accent4" accent5="accent5" accent6="accent6" hlink="hlink" folHlink="folHlink"/>
  <p:sldLayoutIdLst>
    <p:sldLayoutId id="2147483662" r:id="rId1"/>
    <p:sldLayoutId id="2147483661"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C686D-9A98-3D9A-171A-4D0C05F9F4C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0C05739-D884-6CB8-A5C4-A5541C04876E}"/>
              </a:ext>
            </a:extLst>
          </p:cNvPr>
          <p:cNvSpPr>
            <a:spLocks noGrp="1"/>
          </p:cNvSpPr>
          <p:nvPr>
            <p:ph type="title"/>
          </p:nvPr>
        </p:nvSpPr>
        <p:spPr>
          <a:xfrm>
            <a:off x="1584471" y="561895"/>
            <a:ext cx="18367079" cy="2742404"/>
          </a:xfrm>
        </p:spPr>
        <p:txBody>
          <a:bodyPr>
            <a:noAutofit/>
          </a:bodyPr>
          <a:lstStyle/>
          <a:p>
            <a:r>
              <a:rPr lang="en-US" sz="6600" b="1" dirty="0">
                <a:latin typeface="Georgia" panose="02040502050405020303" pitchFamily="18" charset="0"/>
              </a:rPr>
              <a:t>Me, Myself and I: Identity and meaning in the lives of vulnerable young people</a:t>
            </a:r>
          </a:p>
        </p:txBody>
      </p:sp>
      <p:sp>
        <p:nvSpPr>
          <p:cNvPr id="4" name="Content Placeholder 3">
            <a:extLst>
              <a:ext uri="{FF2B5EF4-FFF2-40B4-BE49-F238E27FC236}">
                <a16:creationId xmlns:a16="http://schemas.microsoft.com/office/drawing/2014/main" id="{5D36BEE4-DB7D-0D0D-DEFD-5424C0446830}"/>
              </a:ext>
            </a:extLst>
          </p:cNvPr>
          <p:cNvSpPr>
            <a:spLocks noGrp="1"/>
          </p:cNvSpPr>
          <p:nvPr>
            <p:ph idx="1"/>
          </p:nvPr>
        </p:nvSpPr>
        <p:spPr>
          <a:xfrm>
            <a:off x="1653216" y="3006157"/>
            <a:ext cx="18290977" cy="904773"/>
          </a:xfrm>
        </p:spPr>
        <p:txBody>
          <a:bodyPr>
            <a:normAutofit/>
          </a:bodyPr>
          <a:lstStyle/>
          <a:p>
            <a:r>
              <a:rPr lang="en-US" sz="3200" dirty="0">
                <a:solidFill>
                  <a:srgbClr val="252320"/>
                </a:solidFill>
              </a:rPr>
              <a:t>This study was conducted by </a:t>
            </a:r>
            <a:r>
              <a:rPr lang="en-AU" sz="3200" dirty="0"/>
              <a:t>Debbie Noble-Carr, Justin Barker &amp; Morag McArthur (2013)</a:t>
            </a:r>
            <a:endParaRPr lang="en-AU" sz="3200" dirty="0">
              <a:solidFill>
                <a:srgbClr val="252320"/>
              </a:solidFill>
            </a:endParaRPr>
          </a:p>
        </p:txBody>
      </p:sp>
      <p:sp>
        <p:nvSpPr>
          <p:cNvPr id="5" name="Content Placeholder 4">
            <a:extLst>
              <a:ext uri="{FF2B5EF4-FFF2-40B4-BE49-F238E27FC236}">
                <a16:creationId xmlns:a16="http://schemas.microsoft.com/office/drawing/2014/main" id="{89E78326-3404-231B-F892-3B7B39BA5AAA}"/>
              </a:ext>
            </a:extLst>
          </p:cNvPr>
          <p:cNvSpPr>
            <a:spLocks noGrp="1"/>
          </p:cNvSpPr>
          <p:nvPr>
            <p:ph idx="13"/>
          </p:nvPr>
        </p:nvSpPr>
        <p:spPr>
          <a:xfrm>
            <a:off x="1653216" y="8097425"/>
            <a:ext cx="9031239" cy="5124635"/>
          </a:xfrm>
        </p:spPr>
        <p:txBody>
          <a:bodyPr>
            <a:noAutofit/>
          </a:bodyPr>
          <a:lstStyle/>
          <a:p>
            <a:r>
              <a:rPr lang="en-US" sz="3200" b="1" dirty="0"/>
              <a:t>Research questions</a:t>
            </a:r>
          </a:p>
          <a:p>
            <a:pPr marL="457200" indent="-457200">
              <a:buFont typeface="Arial" panose="020B0604020202020204" pitchFamily="34" charset="0"/>
              <a:buChar char="•"/>
            </a:pPr>
            <a:r>
              <a:rPr lang="en-US" sz="3200" dirty="0"/>
              <a:t>How do vulnerable young people define and understand who they are? </a:t>
            </a:r>
          </a:p>
          <a:p>
            <a:pPr marL="457200" indent="-457200">
              <a:buFont typeface="Arial" panose="020B0604020202020204" pitchFamily="34" charset="0"/>
              <a:buChar char="•"/>
            </a:pPr>
            <a:r>
              <a:rPr lang="en-US" sz="3200" dirty="0"/>
              <a:t>What gives their lives meaning and purpose?</a:t>
            </a:r>
          </a:p>
          <a:p>
            <a:pPr marL="457200" indent="-457200">
              <a:buFont typeface="Arial" panose="020B0604020202020204" pitchFamily="34" charset="0"/>
              <a:buChar char="•"/>
            </a:pPr>
            <a:r>
              <a:rPr lang="en-US" sz="3200" dirty="0"/>
              <a:t>What supports or constrains positive identity and meaning-making? </a:t>
            </a:r>
          </a:p>
          <a:p>
            <a:pPr marL="457200" indent="-457200">
              <a:buFont typeface="Arial" panose="020B0604020202020204" pitchFamily="34" charset="0"/>
              <a:buChar char="•"/>
            </a:pPr>
            <a:r>
              <a:rPr lang="en-US" sz="3200" dirty="0"/>
              <a:t>How can services and adults better assist young people to strengthen identity, belonging and hope for the future?</a:t>
            </a:r>
          </a:p>
        </p:txBody>
      </p:sp>
      <p:sp>
        <p:nvSpPr>
          <p:cNvPr id="11" name="Rectangle 2">
            <a:extLst>
              <a:ext uri="{FF2B5EF4-FFF2-40B4-BE49-F238E27FC236}">
                <a16:creationId xmlns:a16="http://schemas.microsoft.com/office/drawing/2014/main" id="{A0860168-4111-8216-31C4-87B3CB9FD4AC}"/>
              </a:ext>
            </a:extLst>
          </p:cNvPr>
          <p:cNvSpPr>
            <a:spLocks noGrp="1" noChangeArrowheads="1"/>
          </p:cNvSpPr>
          <p:nvPr>
            <p:ph idx="17"/>
          </p:nvPr>
        </p:nvSpPr>
        <p:spPr bwMode="auto">
          <a:xfrm>
            <a:off x="1660573" y="3913390"/>
            <a:ext cx="18290977" cy="3810613"/>
          </a:xfrm>
          <a:prstGeom prst="rect">
            <a:avLst/>
          </a:prstGeom>
          <a:solidFill>
            <a:srgbClr val="FF0000"/>
          </a:solidFill>
          <a:ln>
            <a:noFill/>
          </a:ln>
          <a:effectLst/>
        </p:spPr>
        <p:txBody>
          <a:bodyPr vert="horz" wrap="square" lIns="180000" tIns="180000" rIns="180000" bIns="180000" numCol="1" anchor="ctr" anchorCtr="0" compatLnSpc="1">
            <a:prstTxWarp prst="textNoShape">
              <a:avLst/>
            </a:prstTxWarp>
            <a:spAutoFit/>
          </a:bodyPr>
          <a:lstStyle/>
          <a:p>
            <a:pPr lvl="0" defTabSz="914400" eaLnBrk="0" fontAlgn="base" hangingPunct="0">
              <a:lnSpc>
                <a:spcPct val="100000"/>
              </a:lnSpc>
              <a:spcBef>
                <a:spcPct val="0"/>
              </a:spcBef>
              <a:spcAft>
                <a:spcPct val="0"/>
              </a:spcAft>
            </a:pPr>
            <a:r>
              <a:rPr lang="en-US" altLang="en-US" sz="3200" b="1" dirty="0"/>
              <a:t>Background</a:t>
            </a:r>
          </a:p>
          <a:p>
            <a:pPr lvl="0" defTabSz="914400" eaLnBrk="0" fontAlgn="base" hangingPunct="0">
              <a:lnSpc>
                <a:spcPct val="100000"/>
              </a:lnSpc>
              <a:spcBef>
                <a:spcPct val="0"/>
              </a:spcBef>
              <a:spcAft>
                <a:spcPct val="0"/>
              </a:spcAft>
            </a:pPr>
            <a:r>
              <a:rPr lang="en-US" altLang="en-US" sz="3200" dirty="0"/>
              <a:t>Identity formation and the search for meaning are fundamental developmental tasks during adolescence. For vulnerable young people — those experiencing trauma, loss, instability and disconnection — these processes are more complex and deeply intertwined. This study explored how such young people understand who they are, what gives their lives meaning, and what support helps them thrive. It recognises that without a secure base of caring connections and belonging, identity and meaning can become fragile and shaped by loss and longing rather than hope and purpose.</a:t>
            </a:r>
            <a:endParaRPr kumimoji="0" lang="en-US" altLang="en-US" sz="3200" i="0" u="none" strike="noStrike" cap="none" normalizeH="0" baseline="0" dirty="0">
              <a:ln>
                <a:noFill/>
              </a:ln>
              <a:effectLst/>
            </a:endParaRPr>
          </a:p>
        </p:txBody>
      </p:sp>
      <p:sp>
        <p:nvSpPr>
          <p:cNvPr id="24" name="Content Placeholder 4">
            <a:extLst>
              <a:ext uri="{FF2B5EF4-FFF2-40B4-BE49-F238E27FC236}">
                <a16:creationId xmlns:a16="http://schemas.microsoft.com/office/drawing/2014/main" id="{DB044431-F567-DC1A-7EDF-6CA8AF306D4F}"/>
              </a:ext>
            </a:extLst>
          </p:cNvPr>
          <p:cNvSpPr txBox="1">
            <a:spLocks/>
          </p:cNvSpPr>
          <p:nvPr/>
        </p:nvSpPr>
        <p:spPr>
          <a:xfrm>
            <a:off x="11095621" y="8333094"/>
            <a:ext cx="8848572" cy="6804512"/>
          </a:xfrm>
          <a:prstGeom prst="rect">
            <a:avLst/>
          </a:prstGeom>
          <a:solidFill>
            <a:srgbClr val="7D3FAE"/>
          </a:solidFill>
        </p:spPr>
        <p:txBody>
          <a:bodyPr vert="horz" lIns="180000" tIns="180000" rIns="180000" bIns="180000" rtlCol="0">
            <a:noAutofit/>
          </a:bodyPr>
          <a:lstStyle>
            <a:lvl1pPr marL="0" indent="0" algn="l" defTabSz="2138324" rtl="0" eaLnBrk="1" latinLnBrk="0" hangingPunct="1">
              <a:lnSpc>
                <a:spcPct val="90000"/>
              </a:lnSpc>
              <a:spcBef>
                <a:spcPts val="2339"/>
              </a:spcBef>
              <a:buFont typeface="Arial" panose="020B0604020202020204" pitchFamily="34" charset="0"/>
              <a:buNone/>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a:lstStyle>
          <a:p>
            <a:r>
              <a:rPr lang="en-US" sz="3200" b="1" dirty="0">
                <a:solidFill>
                  <a:schemeClr val="bg1"/>
                </a:solidFill>
              </a:rPr>
              <a:t>Who we engaged</a:t>
            </a:r>
          </a:p>
          <a:p>
            <a:r>
              <a:rPr lang="en-US" sz="3200" b="1" dirty="0">
                <a:solidFill>
                  <a:schemeClr val="bg1"/>
                </a:solidFill>
              </a:rPr>
              <a:t>26 young people participated in the study.</a:t>
            </a:r>
          </a:p>
          <a:p>
            <a:r>
              <a:rPr lang="en-US" sz="3200" dirty="0">
                <a:solidFill>
                  <a:schemeClr val="bg1"/>
                </a:solidFill>
              </a:rPr>
              <a:t>These participants were young people aged approximately </a:t>
            </a:r>
            <a:r>
              <a:rPr lang="en-US" sz="3200" b="1" dirty="0">
                <a:solidFill>
                  <a:schemeClr val="bg1"/>
                </a:solidFill>
              </a:rPr>
              <a:t>15 to 25 years</a:t>
            </a:r>
            <a:r>
              <a:rPr lang="en-US" sz="3200" dirty="0">
                <a:solidFill>
                  <a:schemeClr val="bg1"/>
                </a:solidFill>
              </a:rPr>
              <a:t>, who had experienced significant adversity, including out-of-home care, homelessness, family breakdown or other forms of </a:t>
            </a:r>
            <a:r>
              <a:rPr lang="en-US" sz="3200" dirty="0" err="1">
                <a:solidFill>
                  <a:schemeClr val="bg1"/>
                </a:solidFill>
              </a:rPr>
              <a:t>marginalisation</a:t>
            </a:r>
            <a:r>
              <a:rPr lang="en-US" sz="3200" dirty="0">
                <a:solidFill>
                  <a:schemeClr val="bg1"/>
                </a:solidFill>
              </a:rPr>
              <a:t>. </a:t>
            </a:r>
          </a:p>
          <a:p>
            <a:r>
              <a:rPr lang="en-US" sz="3200" dirty="0">
                <a:solidFill>
                  <a:schemeClr val="bg1"/>
                </a:solidFill>
              </a:rPr>
              <a:t>The study also included a </a:t>
            </a:r>
            <a:r>
              <a:rPr lang="en-US" sz="3200" b="1" dirty="0">
                <a:solidFill>
                  <a:schemeClr val="bg1"/>
                </a:solidFill>
              </a:rPr>
              <a:t>Young Person’s Reference Group</a:t>
            </a:r>
            <a:r>
              <a:rPr lang="en-US" sz="3200" dirty="0">
                <a:solidFill>
                  <a:schemeClr val="bg1"/>
                </a:solidFill>
              </a:rPr>
              <a:t> that guided the research process and a </a:t>
            </a:r>
            <a:r>
              <a:rPr lang="en-US" sz="3200" b="1" dirty="0">
                <a:solidFill>
                  <a:schemeClr val="bg1"/>
                </a:solidFill>
              </a:rPr>
              <a:t>focus group of youth workers</a:t>
            </a:r>
            <a:r>
              <a:rPr lang="en-US" sz="3200" dirty="0">
                <a:solidFill>
                  <a:schemeClr val="bg1"/>
                </a:solidFill>
              </a:rPr>
              <a:t>, but the 26 young people formed the primary data set for the qualitative interviews.</a:t>
            </a:r>
          </a:p>
        </p:txBody>
      </p:sp>
      <p:sp>
        <p:nvSpPr>
          <p:cNvPr id="32" name="Rectangle 22">
            <a:extLst>
              <a:ext uri="{FF2B5EF4-FFF2-40B4-BE49-F238E27FC236}">
                <a16:creationId xmlns:a16="http://schemas.microsoft.com/office/drawing/2014/main" id="{1E19D359-E6F1-6A28-218A-59F20946F75B}"/>
              </a:ext>
            </a:extLst>
          </p:cNvPr>
          <p:cNvSpPr>
            <a:spLocks noGrp="1" noChangeArrowheads="1"/>
          </p:cNvSpPr>
          <p:nvPr>
            <p:ph idx="15"/>
          </p:nvPr>
        </p:nvSpPr>
        <p:spPr bwMode="auto">
          <a:xfrm>
            <a:off x="1660573" y="14102035"/>
            <a:ext cx="9223374" cy="13167021"/>
          </a:xfrm>
          <a:prstGeom prst="rect">
            <a:avLst/>
          </a:prstGeom>
          <a:solidFill>
            <a:srgbClr val="7D3FAE"/>
          </a:solidFill>
          <a:ln>
            <a:noFill/>
          </a:ln>
          <a:effectLst/>
        </p:spPr>
        <p:txBody>
          <a:bodyPr vert="horz" wrap="square" lIns="180000" tIns="180000" rIns="180000" bIns="180000" numCol="1" anchor="ctr" anchorCtr="0" compatLnSpc="1">
            <a:prstTxWarp prst="textNoShape">
              <a:avLst/>
            </a:prstTxWarp>
            <a:spAutoFit/>
          </a:bodyPr>
          <a:lstStyle/>
          <a:p>
            <a:pPr lvl="0" defTabSz="914400" eaLnBrk="0" fontAlgn="base" hangingPunct="0">
              <a:lnSpc>
                <a:spcPct val="100000"/>
              </a:lnSpc>
              <a:spcBef>
                <a:spcPct val="0"/>
              </a:spcBef>
              <a:spcAft>
                <a:spcPct val="0"/>
              </a:spcAft>
            </a:pPr>
            <a:r>
              <a:rPr lang="en-US" altLang="en-US" sz="3200" b="1" dirty="0">
                <a:solidFill>
                  <a:schemeClr val="bg1"/>
                </a:solidFill>
              </a:rPr>
              <a:t>Key findings</a:t>
            </a:r>
          </a:p>
          <a:p>
            <a:pPr lvl="0" defTabSz="914400" eaLnBrk="0" fontAlgn="base" hangingPunct="0">
              <a:lnSpc>
                <a:spcPct val="100000"/>
              </a:lnSpc>
              <a:spcBef>
                <a:spcPct val="0"/>
              </a:spcBef>
              <a:spcAft>
                <a:spcPct val="0"/>
              </a:spcAft>
            </a:pPr>
            <a:endParaRPr lang="en-US" altLang="en-US" sz="3200" b="1" dirty="0">
              <a:solidFill>
                <a:schemeClr val="bg1"/>
              </a:solidFill>
            </a:endParaRPr>
          </a:p>
          <a:p>
            <a:pPr lvl="0" defTabSz="914400" eaLnBrk="0" fontAlgn="base" hangingPunct="0">
              <a:lnSpc>
                <a:spcPct val="100000"/>
              </a:lnSpc>
              <a:spcBef>
                <a:spcPct val="0"/>
              </a:spcBef>
              <a:spcAft>
                <a:spcPct val="0"/>
              </a:spcAft>
            </a:pPr>
            <a:r>
              <a:rPr lang="en-US" altLang="en-US" sz="3200" b="1" dirty="0">
                <a:solidFill>
                  <a:schemeClr val="bg1"/>
                </a:solidFill>
              </a:rPr>
              <a:t>Identity and meaning: </a:t>
            </a:r>
            <a:r>
              <a:rPr lang="en-US" altLang="en-US" sz="3200" dirty="0">
                <a:solidFill>
                  <a:schemeClr val="bg1"/>
                </a:solidFill>
              </a:rPr>
              <a:t>Young people actively worked to understand who they were and why they mattered. Their sense of identity was grounded in lived experience, loss and relationships.</a:t>
            </a:r>
          </a:p>
          <a:p>
            <a:pPr lvl="0" defTabSz="914400" eaLnBrk="0" fontAlgn="base" hangingPunct="0">
              <a:lnSpc>
                <a:spcPct val="100000"/>
              </a:lnSpc>
              <a:spcBef>
                <a:spcPct val="0"/>
              </a:spcBef>
              <a:spcAft>
                <a:spcPct val="0"/>
              </a:spcAft>
            </a:pPr>
            <a:endParaRPr lang="en-US" altLang="en-US" sz="3200" dirty="0">
              <a:solidFill>
                <a:schemeClr val="bg1"/>
              </a:solidFill>
            </a:endParaRPr>
          </a:p>
          <a:p>
            <a:pPr lvl="0" defTabSz="914400" eaLnBrk="0" fontAlgn="base" hangingPunct="0">
              <a:lnSpc>
                <a:spcPct val="100000"/>
              </a:lnSpc>
              <a:spcBef>
                <a:spcPct val="0"/>
              </a:spcBef>
              <a:spcAft>
                <a:spcPct val="0"/>
              </a:spcAft>
            </a:pPr>
            <a:r>
              <a:rPr lang="en-US" altLang="en-US" sz="3200" b="1" dirty="0">
                <a:solidFill>
                  <a:schemeClr val="bg1"/>
                </a:solidFill>
              </a:rPr>
              <a:t>Trauma and disconnection: </a:t>
            </a:r>
            <a:r>
              <a:rPr lang="en-US" altLang="en-US" sz="3200" dirty="0">
                <a:solidFill>
                  <a:schemeClr val="bg1"/>
                </a:solidFill>
              </a:rPr>
              <a:t>Unstable care and disrupted relationships shaped how young people saw themselves and others, often leading to feelings of invisibility and self-protection.</a:t>
            </a:r>
          </a:p>
          <a:p>
            <a:pPr lvl="0" defTabSz="914400" eaLnBrk="0" fontAlgn="base" hangingPunct="0">
              <a:lnSpc>
                <a:spcPct val="100000"/>
              </a:lnSpc>
              <a:spcBef>
                <a:spcPct val="0"/>
              </a:spcBef>
              <a:spcAft>
                <a:spcPct val="0"/>
              </a:spcAft>
            </a:pPr>
            <a:endParaRPr lang="en-US" altLang="en-US" sz="3200" dirty="0">
              <a:solidFill>
                <a:schemeClr val="bg1"/>
              </a:solidFill>
            </a:endParaRPr>
          </a:p>
          <a:p>
            <a:pPr lvl="0" defTabSz="914400" eaLnBrk="0" fontAlgn="base" hangingPunct="0">
              <a:lnSpc>
                <a:spcPct val="100000"/>
              </a:lnSpc>
              <a:spcBef>
                <a:spcPct val="0"/>
              </a:spcBef>
              <a:spcAft>
                <a:spcPct val="0"/>
              </a:spcAft>
            </a:pPr>
            <a:r>
              <a:rPr lang="en-US" altLang="en-US" sz="3200" b="1" dirty="0">
                <a:solidFill>
                  <a:schemeClr val="bg1"/>
                </a:solidFill>
              </a:rPr>
              <a:t>Rebuilding through values: </a:t>
            </a:r>
            <a:r>
              <a:rPr lang="en-US" altLang="en-US" sz="3200" dirty="0">
                <a:solidFill>
                  <a:schemeClr val="bg1"/>
                </a:solidFill>
              </a:rPr>
              <a:t>Many defined themselves in opposition to negative experiences, striving to be caring, respectful and determined.</a:t>
            </a:r>
          </a:p>
          <a:p>
            <a:pPr lvl="0" defTabSz="914400" eaLnBrk="0" fontAlgn="base" hangingPunct="0">
              <a:lnSpc>
                <a:spcPct val="100000"/>
              </a:lnSpc>
              <a:spcBef>
                <a:spcPct val="0"/>
              </a:spcBef>
              <a:spcAft>
                <a:spcPct val="0"/>
              </a:spcAft>
            </a:pPr>
            <a:endParaRPr lang="en-US" altLang="en-US" sz="3200" dirty="0">
              <a:solidFill>
                <a:schemeClr val="bg1"/>
              </a:solidFill>
            </a:endParaRPr>
          </a:p>
          <a:p>
            <a:pPr lvl="0" defTabSz="914400" eaLnBrk="0" fontAlgn="base" hangingPunct="0">
              <a:lnSpc>
                <a:spcPct val="100000"/>
              </a:lnSpc>
              <a:spcBef>
                <a:spcPct val="0"/>
              </a:spcBef>
              <a:spcAft>
                <a:spcPct val="0"/>
              </a:spcAft>
            </a:pPr>
            <a:r>
              <a:rPr lang="en-US" altLang="en-US" sz="3200" b="1" dirty="0">
                <a:solidFill>
                  <a:schemeClr val="bg1"/>
                </a:solidFill>
              </a:rPr>
              <a:t>Forced independence: </a:t>
            </a:r>
            <a:r>
              <a:rPr lang="en-US" altLang="en-US" sz="3200" dirty="0">
                <a:solidFill>
                  <a:schemeClr val="bg1"/>
                </a:solidFill>
              </a:rPr>
              <a:t>Without reliable support, young people relied heavily on themselves, which strengthened resilience but deepened isolation.</a:t>
            </a:r>
          </a:p>
          <a:p>
            <a:pPr lvl="0" defTabSz="914400" eaLnBrk="0" fontAlgn="base" hangingPunct="0">
              <a:lnSpc>
                <a:spcPct val="100000"/>
              </a:lnSpc>
              <a:spcBef>
                <a:spcPct val="0"/>
              </a:spcBef>
              <a:spcAft>
                <a:spcPct val="0"/>
              </a:spcAft>
            </a:pPr>
            <a:endParaRPr lang="en-US" altLang="en-US" sz="3200" dirty="0">
              <a:solidFill>
                <a:schemeClr val="bg1"/>
              </a:solidFill>
            </a:endParaRPr>
          </a:p>
          <a:p>
            <a:pPr lvl="0" defTabSz="914400" eaLnBrk="0" fontAlgn="base" hangingPunct="0">
              <a:lnSpc>
                <a:spcPct val="100000"/>
              </a:lnSpc>
              <a:spcBef>
                <a:spcPct val="0"/>
              </a:spcBef>
              <a:spcAft>
                <a:spcPct val="0"/>
              </a:spcAft>
            </a:pPr>
            <a:r>
              <a:rPr lang="en-US" altLang="en-US" sz="3200" b="1" dirty="0">
                <a:solidFill>
                  <a:schemeClr val="bg1"/>
                </a:solidFill>
              </a:rPr>
              <a:t>Pathways to growth</a:t>
            </a:r>
            <a:r>
              <a:rPr lang="en-US" altLang="en-US" sz="3200" dirty="0">
                <a:solidFill>
                  <a:schemeClr val="bg1"/>
                </a:solidFill>
              </a:rPr>
              <a:t>: Belonging, recognition and hope fostered positive identity. Key protective elements included caring relationships, opportunities to contribute, community connection and future orientation.</a:t>
            </a:r>
            <a:endParaRPr kumimoji="0" lang="en-US" altLang="en-US" sz="3300" i="0" u="none" strike="noStrike" cap="none" normalizeH="0" baseline="0" dirty="0">
              <a:ln>
                <a:noFill/>
              </a:ln>
              <a:solidFill>
                <a:schemeClr val="bg1"/>
              </a:solidFill>
              <a:effectLst/>
              <a:latin typeface="Arial" panose="020B0604020202020204" pitchFamily="34" charset="0"/>
            </a:endParaRPr>
          </a:p>
        </p:txBody>
      </p:sp>
      <p:sp>
        <p:nvSpPr>
          <p:cNvPr id="34" name="Rectangle 24">
            <a:extLst>
              <a:ext uri="{FF2B5EF4-FFF2-40B4-BE49-F238E27FC236}">
                <a16:creationId xmlns:a16="http://schemas.microsoft.com/office/drawing/2014/main" id="{A9590BE2-B42C-2D58-FAC2-D6A7EF6EC543}"/>
              </a:ext>
            </a:extLst>
          </p:cNvPr>
          <p:cNvSpPr>
            <a:spLocks noGrp="1" noChangeArrowheads="1"/>
          </p:cNvSpPr>
          <p:nvPr>
            <p:ph idx="16"/>
          </p:nvPr>
        </p:nvSpPr>
        <p:spPr bwMode="auto">
          <a:xfrm>
            <a:off x="11095621" y="15930535"/>
            <a:ext cx="8855929" cy="7897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0" tIns="180000" rIns="180000" bIns="180000" numCol="1" anchor="ctr" anchorCtr="0" compatLnSpc="1">
            <a:prstTxWarp prst="textNoShape">
              <a:avLst/>
            </a:prstTxWarp>
            <a:spAutoFit/>
          </a:bodyPr>
          <a:lstStyle/>
          <a:p>
            <a:r>
              <a:rPr lang="en-US" sz="3200" b="1" dirty="0"/>
              <a:t>Practice Implications</a:t>
            </a:r>
          </a:p>
          <a:p>
            <a:pPr marL="457200" indent="-457200">
              <a:buFont typeface="Arial" panose="020B0604020202020204" pitchFamily="34" charset="0"/>
              <a:buChar char="•"/>
            </a:pPr>
            <a:r>
              <a:rPr lang="en-US" sz="3200" dirty="0"/>
              <a:t>Provide timely, trauma-informed and sustained support.</a:t>
            </a:r>
          </a:p>
          <a:p>
            <a:pPr marL="457200" indent="-457200">
              <a:buFont typeface="Arial" panose="020B0604020202020204" pitchFamily="34" charset="0"/>
              <a:buChar char="•"/>
            </a:pPr>
            <a:r>
              <a:rPr lang="en-US" sz="3200" dirty="0" err="1"/>
              <a:t>Recognise</a:t>
            </a:r>
            <a:r>
              <a:rPr lang="en-US" sz="3200" dirty="0"/>
              <a:t> the continuing importance of family in shaping identity.</a:t>
            </a:r>
          </a:p>
          <a:p>
            <a:pPr marL="457200" indent="-457200">
              <a:buFont typeface="Arial" panose="020B0604020202020204" pitchFamily="34" charset="0"/>
              <a:buChar char="•"/>
            </a:pPr>
            <a:r>
              <a:rPr lang="en-US" sz="3200" dirty="0"/>
              <a:t>Build and maintain stable, caring relationships with young people.</a:t>
            </a:r>
          </a:p>
          <a:p>
            <a:pPr marL="457200" indent="-457200">
              <a:buFont typeface="Arial" panose="020B0604020202020204" pitchFamily="34" charset="0"/>
              <a:buChar char="•"/>
            </a:pPr>
            <a:r>
              <a:rPr lang="en-US" sz="3200" dirty="0"/>
              <a:t>Create opportunities for participation and contribution.</a:t>
            </a:r>
          </a:p>
          <a:p>
            <a:pPr marL="457200" indent="-457200">
              <a:buFont typeface="Arial" panose="020B0604020202020204" pitchFamily="34" charset="0"/>
              <a:buChar char="•"/>
            </a:pPr>
            <a:r>
              <a:rPr lang="en-US" sz="3200" dirty="0"/>
              <a:t>Offer holistic, cross-sector support addressing emotional, social and practical needs.</a:t>
            </a:r>
          </a:p>
          <a:p>
            <a:pPr marL="457200" indent="-457200">
              <a:buFont typeface="Arial" panose="020B0604020202020204" pitchFamily="34" charset="0"/>
              <a:buChar char="•"/>
            </a:pPr>
            <a:r>
              <a:rPr lang="en-US" sz="3200" dirty="0"/>
              <a:t>Foster hope and positive future orientation.</a:t>
            </a:r>
          </a:p>
        </p:txBody>
      </p:sp>
      <p:pic>
        <p:nvPicPr>
          <p:cNvPr id="2" name="Picture 1" descr="A qr code with a white background&#10;&#10;AI-generated content may be incorrect.">
            <a:extLst>
              <a:ext uri="{FF2B5EF4-FFF2-40B4-BE49-F238E27FC236}">
                <a16:creationId xmlns:a16="http://schemas.microsoft.com/office/drawing/2014/main" id="{40D7A19D-2828-FDAD-FB71-55903EB77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2897" y="27269056"/>
            <a:ext cx="2668204" cy="2668204"/>
          </a:xfrm>
          <a:prstGeom prst="rect">
            <a:avLst/>
          </a:prstGeom>
        </p:spPr>
      </p:pic>
      <p:sp>
        <p:nvSpPr>
          <p:cNvPr id="7" name="TextBox 6">
            <a:extLst>
              <a:ext uri="{FF2B5EF4-FFF2-40B4-BE49-F238E27FC236}">
                <a16:creationId xmlns:a16="http://schemas.microsoft.com/office/drawing/2014/main" id="{FEA08C47-844E-23F1-416B-E22FC032ECB5}"/>
              </a:ext>
            </a:extLst>
          </p:cNvPr>
          <p:cNvSpPr txBox="1"/>
          <p:nvPr/>
        </p:nvSpPr>
        <p:spPr>
          <a:xfrm>
            <a:off x="10883947" y="23191724"/>
            <a:ext cx="1754187" cy="3170099"/>
          </a:xfrm>
          <a:prstGeom prst="rect">
            <a:avLst/>
          </a:prstGeom>
          <a:noFill/>
        </p:spPr>
        <p:txBody>
          <a:bodyPr wrap="square" rtlCol="0">
            <a:spAutoFit/>
          </a:bodyPr>
          <a:lstStyle/>
          <a:p>
            <a:r>
              <a:rPr lang="en-US" altLang="en-US" sz="20000" b="1" dirty="0">
                <a:solidFill>
                  <a:srgbClr val="7D3FAE"/>
                </a:solidFill>
              </a:rPr>
              <a:t>“</a:t>
            </a:r>
            <a:endParaRPr lang="en-AU" sz="20000" dirty="0">
              <a:solidFill>
                <a:srgbClr val="7D3FAE"/>
              </a:solidFill>
            </a:endParaRPr>
          </a:p>
        </p:txBody>
      </p:sp>
      <p:sp>
        <p:nvSpPr>
          <p:cNvPr id="19" name="TextBox 18">
            <a:extLst>
              <a:ext uri="{FF2B5EF4-FFF2-40B4-BE49-F238E27FC236}">
                <a16:creationId xmlns:a16="http://schemas.microsoft.com/office/drawing/2014/main" id="{B6FAD01C-9BDE-158B-59C6-905F2E5DDD53}"/>
              </a:ext>
            </a:extLst>
          </p:cNvPr>
          <p:cNvSpPr txBox="1"/>
          <p:nvPr/>
        </p:nvSpPr>
        <p:spPr>
          <a:xfrm>
            <a:off x="12638134" y="23853444"/>
            <a:ext cx="8020041" cy="5016758"/>
          </a:xfrm>
          <a:prstGeom prst="rect">
            <a:avLst/>
          </a:prstGeom>
          <a:noFill/>
        </p:spPr>
        <p:txBody>
          <a:bodyPr wrap="square">
            <a:spAutoFit/>
          </a:bodyPr>
          <a:lstStyle/>
          <a:p>
            <a:pPr>
              <a:buNone/>
            </a:pPr>
            <a:r>
              <a:rPr lang="en-US" sz="4000" b="1" dirty="0"/>
              <a:t>“No-one’s going to end up supporting you more than yourself.” (25-year-old male)</a:t>
            </a:r>
          </a:p>
          <a:p>
            <a:pPr>
              <a:buNone/>
            </a:pPr>
            <a:endParaRPr lang="en-US" sz="4000" b="1" dirty="0"/>
          </a:p>
          <a:p>
            <a:pPr>
              <a:buNone/>
            </a:pPr>
            <a:r>
              <a:rPr lang="en-US" sz="4000" b="1" dirty="0"/>
              <a:t>“What keeps me going is the thought of the future.” (19-year-old male).</a:t>
            </a:r>
          </a:p>
          <a:p>
            <a:pPr>
              <a:buNone/>
            </a:pPr>
            <a:endParaRPr lang="en-US" sz="4000" i="1" dirty="0"/>
          </a:p>
        </p:txBody>
      </p:sp>
    </p:spTree>
    <p:extLst>
      <p:ext uri="{BB962C8B-B14F-4D97-AF65-F5344CB8AC3E}">
        <p14:creationId xmlns:p14="http://schemas.microsoft.com/office/powerpoint/2010/main" val="13794330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06ADDF722FD874380310A2F67C83086" ma:contentTypeVersion="10" ma:contentTypeDescription="Create a new document." ma:contentTypeScope="" ma:versionID="df56f8d0b47b8f4660b4138714bef141">
  <xsd:schema xmlns:xsd="http://www.w3.org/2001/XMLSchema" xmlns:xs="http://www.w3.org/2001/XMLSchema" xmlns:p="http://schemas.microsoft.com/office/2006/metadata/properties" xmlns:ns2="8afb4292-6bb4-40a3-b32c-61daabd985c8" xmlns:ns3="dcbcb920-786d-4e36-aadf-4266c28b9b23" targetNamespace="http://schemas.microsoft.com/office/2006/metadata/properties" ma:root="true" ma:fieldsID="9cbd88e2f7844f2322ec30088240f6f0" ns2:_="" ns3:_="">
    <xsd:import namespace="8afb4292-6bb4-40a3-b32c-61daabd985c8"/>
    <xsd:import namespace="dcbcb920-786d-4e36-aadf-4266c28b9b2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fb4292-6bb4-40a3-b32c-61daabd985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da5eb43-1a84-493d-b4e9-610ffd28265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cbcb920-786d-4e36-aadf-4266c28b9b2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347f6a9-6ced-4bb6-9def-200505ee3bfc}" ma:internalName="TaxCatchAll" ma:showField="CatchAllData" ma:web="dcbcb920-786d-4e36-aadf-4266c28b9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afb4292-6bb4-40a3-b32c-61daabd985c8">
      <Terms xmlns="http://schemas.microsoft.com/office/infopath/2007/PartnerControls"/>
    </lcf76f155ced4ddcb4097134ff3c332f>
    <TaxCatchAll xmlns="dcbcb920-786d-4e36-aadf-4266c28b9b23" xsi:nil="true"/>
  </documentManagement>
</p:properties>
</file>

<file path=customXml/itemProps1.xml><?xml version="1.0" encoding="utf-8"?>
<ds:datastoreItem xmlns:ds="http://schemas.openxmlformats.org/officeDocument/2006/customXml" ds:itemID="{0A198093-C6F9-47D0-AE26-36C3C9302FCF}">
  <ds:schemaRefs>
    <ds:schemaRef ds:uri="http://schemas.microsoft.com/sharepoint/v3/contenttype/forms"/>
  </ds:schemaRefs>
</ds:datastoreItem>
</file>

<file path=customXml/itemProps2.xml><?xml version="1.0" encoding="utf-8"?>
<ds:datastoreItem xmlns:ds="http://schemas.openxmlformats.org/officeDocument/2006/customXml" ds:itemID="{49EC195F-5CBD-43BC-B36E-1338D9FDF7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fb4292-6bb4-40a3-b32c-61daabd985c8"/>
    <ds:schemaRef ds:uri="dcbcb920-786d-4e36-aadf-4266c28b9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5D8AC0-4778-4030-903E-6723A405A74D}">
  <ds:schemaRefs>
    <ds:schemaRef ds:uri="http://schemas.microsoft.com/office/2006/metadata/properties"/>
    <ds:schemaRef ds:uri="http://schemas.microsoft.com/office/infopath/2007/PartnerControls"/>
    <ds:schemaRef ds:uri="8afb4292-6bb4-40a3-b32c-61daabd985c8"/>
    <ds:schemaRef ds:uri="dcbcb920-786d-4e36-aadf-4266c28b9b23"/>
  </ds:schemaRefs>
</ds:datastoreItem>
</file>

<file path=docProps/app.xml><?xml version="1.0" encoding="utf-8"?>
<Properties xmlns="http://schemas.openxmlformats.org/officeDocument/2006/extended-properties" xmlns:vt="http://schemas.openxmlformats.org/officeDocument/2006/docPropsVTypes">
  <Template>Office Theme</Template>
  <TotalTime>4968</TotalTime>
  <Words>483</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Georgia</vt:lpstr>
      <vt:lpstr>Office Theme</vt:lpstr>
      <vt:lpstr>Me, Myself and I: Identity and meaning in the lives of vulnerable young people</vt:lpstr>
    </vt:vector>
  </TitlesOfParts>
  <Company>ACU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 Moore</dc:creator>
  <cp:lastModifiedBy>Maria Battaglia</cp:lastModifiedBy>
  <cp:revision>14</cp:revision>
  <dcterms:created xsi:type="dcterms:W3CDTF">2025-11-07T03:05:56Z</dcterms:created>
  <dcterms:modified xsi:type="dcterms:W3CDTF">2025-12-03T04:54:14Z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0x010100106ADDF722FD874380310A2F67C83086</vt:lpwstr>
  </property>
  <property fmtid="{D5CDD505-2E9C-101B-9397-08002B2CF9AE}" pid="3" name="MediaServiceImageTags">
    <vt:lpwstr/>
  </property>
</Properties>
</file>